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4008" r:id="rId2"/>
  </p:sldMasterIdLst>
  <p:notesMasterIdLst>
    <p:notesMasterId r:id="rId76"/>
  </p:notesMasterIdLst>
  <p:sldIdLst>
    <p:sldId id="310" r:id="rId3"/>
    <p:sldId id="311" r:id="rId4"/>
    <p:sldId id="370" r:id="rId5"/>
    <p:sldId id="369" r:id="rId6"/>
    <p:sldId id="312" r:id="rId7"/>
    <p:sldId id="313" r:id="rId8"/>
    <p:sldId id="314" r:id="rId9"/>
    <p:sldId id="324" r:id="rId10"/>
    <p:sldId id="321" r:id="rId11"/>
    <p:sldId id="315" r:id="rId12"/>
    <p:sldId id="316" r:id="rId13"/>
    <p:sldId id="317" r:id="rId14"/>
    <p:sldId id="318" r:id="rId15"/>
    <p:sldId id="323" r:id="rId16"/>
    <p:sldId id="320" r:id="rId17"/>
    <p:sldId id="319" r:id="rId18"/>
    <p:sldId id="325" r:id="rId19"/>
    <p:sldId id="330" r:id="rId20"/>
    <p:sldId id="293" r:id="rId21"/>
    <p:sldId id="326" r:id="rId22"/>
    <p:sldId id="328" r:id="rId23"/>
    <p:sldId id="259" r:id="rId24"/>
    <p:sldId id="301" r:id="rId25"/>
    <p:sldId id="302" r:id="rId26"/>
    <p:sldId id="331" r:id="rId27"/>
    <p:sldId id="262" r:id="rId28"/>
    <p:sldId id="306" r:id="rId29"/>
    <p:sldId id="270" r:id="rId30"/>
    <p:sldId id="264" r:id="rId31"/>
    <p:sldId id="265" r:id="rId32"/>
    <p:sldId id="333" r:id="rId33"/>
    <p:sldId id="269" r:id="rId34"/>
    <p:sldId id="292" r:id="rId35"/>
    <p:sldId id="332" r:id="rId36"/>
    <p:sldId id="298" r:id="rId37"/>
    <p:sldId id="304" r:id="rId38"/>
    <p:sldId id="305" r:id="rId39"/>
    <p:sldId id="300" r:id="rId40"/>
    <p:sldId id="299" r:id="rId41"/>
    <p:sldId id="334" r:id="rId42"/>
    <p:sldId id="337" r:id="rId43"/>
    <p:sldId id="338" r:id="rId44"/>
    <p:sldId id="295" r:id="rId45"/>
    <p:sldId id="296" r:id="rId46"/>
    <p:sldId id="340" r:id="rId47"/>
    <p:sldId id="339"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5" r:id="rId72"/>
    <p:sldId id="366" r:id="rId73"/>
    <p:sldId id="367" r:id="rId74"/>
    <p:sldId id="36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76606" autoAdjust="0"/>
  </p:normalViewPr>
  <p:slideViewPr>
    <p:cSldViewPr snapToGrid="0">
      <p:cViewPr varScale="1">
        <p:scale>
          <a:sx n="78" d="100"/>
          <a:sy n="78" d="100"/>
        </p:scale>
        <p:origin x="1352" y="176"/>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CBF9BC-7D91-4BD5-9B08-F5341DFDD9D6}" type="datetimeFigureOut">
              <a:rPr lang="en-US" smtClean="0"/>
              <a:t>3/8/19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D2F48-F9A9-4B75-A26B-0A68E98BE79B}" type="slidenum">
              <a:rPr lang="en-US" smtClean="0"/>
              <a:t>‹#›</a:t>
            </a:fld>
            <a:endParaRPr lang="en-US"/>
          </a:p>
        </p:txBody>
      </p:sp>
    </p:spTree>
    <p:extLst>
      <p:ext uri="{BB962C8B-B14F-4D97-AF65-F5344CB8AC3E}">
        <p14:creationId xmlns:p14="http://schemas.microsoft.com/office/powerpoint/2010/main" val="394527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D2F48-F9A9-4B75-A26B-0A68E98BE79B}" type="slidenum">
              <a:rPr lang="en-US" smtClean="0"/>
              <a:t>1</a:t>
            </a:fld>
            <a:endParaRPr lang="en-US"/>
          </a:p>
        </p:txBody>
      </p:sp>
    </p:spTree>
    <p:extLst>
      <p:ext uri="{BB962C8B-B14F-4D97-AF65-F5344CB8AC3E}">
        <p14:creationId xmlns:p14="http://schemas.microsoft.com/office/powerpoint/2010/main" val="86903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Image Placeholder 3"/>
          <p:cNvSpPr>
            <a:spLocks noGrp="1" noRot="1" noChangeAspect="1"/>
          </p:cNvSpPr>
          <p:nvPr>
            <p:ph type="sldImg"/>
          </p:nvPr>
        </p:nvSpPr>
        <p:spPr>
          <a:xfrm>
            <a:off x="425450" y="458788"/>
            <a:ext cx="6467475" cy="3638550"/>
          </a:xfrm>
        </p:spPr>
      </p:sp>
    </p:spTree>
    <p:extLst>
      <p:ext uri="{BB962C8B-B14F-4D97-AF65-F5344CB8AC3E}">
        <p14:creationId xmlns:p14="http://schemas.microsoft.com/office/powerpoint/2010/main" val="1349362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has been a major shift in treatment approaches over the last 10 years concerning what we originally thought and labeled as tendonitis. Advances in soft tissue examination techniques (both microscopic and macroscopic) have now proven that in a majority of cases, what we are really seeing is tendinosis. </a:t>
            </a:r>
          </a:p>
          <a:p>
            <a:r>
              <a:rPr lang="en-US" dirty="0"/>
              <a:t>(Khan et al. 1999, Khan et al. 2000, Scott et al. 2004, Scott et al. 2004, </a:t>
            </a:r>
            <a:r>
              <a:rPr lang="en-US" dirty="0" err="1"/>
              <a:t>Kraushaar</a:t>
            </a:r>
            <a:r>
              <a:rPr lang="en-US" dirty="0"/>
              <a:t> BS, </a:t>
            </a:r>
            <a:r>
              <a:rPr lang="en-US" dirty="0" err="1"/>
              <a:t>Nirschl</a:t>
            </a:r>
            <a:r>
              <a:rPr lang="en-US" dirty="0"/>
              <a:t> RP.  Tendinosis of the Elbow.  Journal of Bone &amp; Joint Surgery, 81-A, 2;1999)</a:t>
            </a:r>
          </a:p>
          <a:p>
            <a:pPr lvl="3"/>
            <a:endParaRPr lang="en-US" dirty="0"/>
          </a:p>
          <a:p>
            <a:r>
              <a:rPr lang="en-US" dirty="0"/>
              <a:t>K Khan 1999 “We conclude that effective treatment of athletes with tendinopathies must target the most common underlying histopathology, </a:t>
            </a:r>
          </a:p>
          <a:p>
            <a:r>
              <a:rPr lang="en-US" dirty="0"/>
              <a:t>TENDINOSIS, a non-inflammatory condition.”</a:t>
            </a:r>
          </a:p>
          <a:p>
            <a:endParaRPr lang="en-US" dirty="0"/>
          </a:p>
          <a:p>
            <a:r>
              <a:rPr lang="en-US" dirty="0">
                <a:sym typeface="Calibri"/>
              </a:rPr>
              <a:t>Tendons, muscles, and bones are strengthened by exercise as indicated by an increase in tendon stiffness, cross-sectional area, and tensile strength</a:t>
            </a:r>
          </a:p>
          <a:p>
            <a:r>
              <a:rPr lang="en-US" dirty="0">
                <a:sym typeface="Calibri"/>
              </a:rPr>
              <a:t>This occurs as a result of increased Type 1 collagen in </a:t>
            </a:r>
            <a:r>
              <a:rPr lang="en-US" dirty="0" err="1">
                <a:sym typeface="Calibri"/>
              </a:rPr>
              <a:t>peritendonous</a:t>
            </a:r>
            <a:r>
              <a:rPr lang="en-US" dirty="0">
                <a:sym typeface="Calibri"/>
              </a:rPr>
              <a:t> tissues</a:t>
            </a:r>
          </a:p>
          <a:p>
            <a:r>
              <a:rPr lang="en-US" dirty="0">
                <a:sym typeface="Calibri"/>
              </a:rPr>
              <a:t>It is an active tendon response, resulting in a high expression of anabolic growth hormone, also know as mechano-growth factor</a:t>
            </a:r>
          </a:p>
          <a:p>
            <a:r>
              <a:rPr lang="en-US" dirty="0">
                <a:sym typeface="Calibri"/>
              </a:rPr>
              <a:t>An increase in MGF is noted following isometric, concentric, and eccentric movements</a:t>
            </a:r>
          </a:p>
          <a:p>
            <a:r>
              <a:rPr lang="en-US" dirty="0">
                <a:sym typeface="Calibri"/>
              </a:rPr>
              <a:t>It was originally thought that tenocytes made up the majority of tendon cells and were responsible for maintenance and repair of tendons</a:t>
            </a:r>
          </a:p>
          <a:p>
            <a:r>
              <a:rPr lang="en-US" dirty="0">
                <a:sym typeface="Calibri"/>
              </a:rPr>
              <a:t>Recently, a new cell type, a tendon stem cell, also called a tendon progenitor cell has been identified</a:t>
            </a:r>
          </a:p>
          <a:p>
            <a:r>
              <a:rPr lang="en-US" dirty="0">
                <a:sym typeface="Calibri"/>
              </a:rPr>
              <a:t>These cells have the ability to differentiate into tenocytes and non-tenocytes such as adipocytes, chondrocytes, or osteocytes)</a:t>
            </a:r>
          </a:p>
          <a:p>
            <a:r>
              <a:rPr lang="en-US" dirty="0">
                <a:sym typeface="Calibri"/>
              </a:rPr>
              <a:t>In rabbits, under low mechanical load tenocytes are produced, but under high mechanical load chondrocytes, adipocytes, and osteocytes are also formed.</a:t>
            </a:r>
          </a:p>
          <a:p>
            <a:endParaRPr lang="en-US" dirty="0"/>
          </a:p>
          <a:p>
            <a:endParaRPr lang="en-US" dirty="0"/>
          </a:p>
          <a:p>
            <a:endParaRPr lang="en-US" dirty="0"/>
          </a:p>
          <a:p>
            <a:endParaRPr lang="en-US" dirty="0"/>
          </a:p>
        </p:txBody>
      </p:sp>
      <p:sp>
        <p:nvSpPr>
          <p:cNvPr id="4" name="Slide Image Placeholder 3"/>
          <p:cNvSpPr>
            <a:spLocks noGrp="1" noRot="1" noChangeAspect="1"/>
          </p:cNvSpPr>
          <p:nvPr>
            <p:ph type="sldImg"/>
          </p:nvPr>
        </p:nvSpPr>
        <p:spPr>
          <a:xfrm>
            <a:off x="425450" y="458788"/>
            <a:ext cx="6467475" cy="3638550"/>
          </a:xfrm>
        </p:spPr>
      </p:sp>
    </p:spTree>
    <p:extLst>
      <p:ext uri="{BB962C8B-B14F-4D97-AF65-F5344CB8AC3E}">
        <p14:creationId xmlns:p14="http://schemas.microsoft.com/office/powerpoint/2010/main" val="134619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Clinically, when addressing a tendinosis condition, there are several factors we must consider:</a:t>
            </a:r>
          </a:p>
          <a:p>
            <a:r>
              <a:rPr lang="en-US" dirty="0"/>
              <a:t>We need to identify the stage of the condition.  Is the condition acute or chronic?  Do we need to extinguish the fire, or stimulate new growth.</a:t>
            </a:r>
          </a:p>
          <a:p>
            <a:r>
              <a:rPr lang="en-US" dirty="0"/>
              <a:t>We need to identify causative factors.  Are there extrinsic factors that need to be addressed?  What intrinsic factors are contributing to the dysfunction?</a:t>
            </a:r>
          </a:p>
          <a:p>
            <a:r>
              <a:rPr lang="en-US" dirty="0"/>
              <a:t>We need to consider pain management.  Pain alters motor control.  In addition to addressing a patient’s primary complaint, we need to manage pain if we are going to have a positive effect on improving function.</a:t>
            </a:r>
          </a:p>
          <a:p>
            <a:r>
              <a:rPr lang="en-US" dirty="0"/>
              <a:t>And we need to manage load on the tendon.  We need to remove the abusive load in the short term, but in the long term, we need to improve the capacity for the tendon to tolerate load.</a:t>
            </a:r>
          </a:p>
          <a:p>
            <a:r>
              <a:rPr lang="en-US" dirty="0"/>
              <a:t>So based on all this information, it becomes clear that in order to successfully treat tendinosis, we need to incorporate tension, but not too much tension.  We need stress, but not too much stress.  We need to be able to affect the fibroblasts, and encourage them to lay down collagen in an organized manner.</a:t>
            </a:r>
          </a:p>
          <a:p>
            <a:r>
              <a:rPr lang="en-US" dirty="0"/>
              <a:t>We need to prevent further breakdown of tissue through invigoration of fibroblasts. We need to strengthen the </a:t>
            </a:r>
            <a:r>
              <a:rPr lang="en-US" dirty="0" err="1"/>
              <a:t>tendinotic</a:t>
            </a:r>
            <a:r>
              <a:rPr lang="en-US" dirty="0"/>
              <a:t> tissue.  And we need to address not only the primary lesion, but also the adjacent tissue as well as the entire kinetic chain.  </a:t>
            </a:r>
          </a:p>
          <a:p>
            <a:r>
              <a:rPr lang="en-US" dirty="0"/>
              <a:t>So we need to ask ourselves, are there interventions that we can utilize in order to address these concepts?  And, are the treatment interventions we are currently using actually addressing all of these factors?</a:t>
            </a:r>
            <a:endParaRPr lang="en-US" dirty="0">
              <a:sym typeface="Calibri"/>
            </a:endParaRPr>
          </a:p>
          <a:p>
            <a:endParaRPr lang="en-US" dirty="0"/>
          </a:p>
        </p:txBody>
      </p:sp>
      <p:sp>
        <p:nvSpPr>
          <p:cNvPr id="4" name="Slide Image Placeholder 3"/>
          <p:cNvSpPr>
            <a:spLocks noGrp="1" noRot="1" noChangeAspect="1"/>
          </p:cNvSpPr>
          <p:nvPr>
            <p:ph type="sldImg"/>
          </p:nvPr>
        </p:nvSpPr>
        <p:spPr>
          <a:xfrm>
            <a:off x="425450" y="458788"/>
            <a:ext cx="6467475" cy="3638550"/>
          </a:xfrm>
        </p:spPr>
      </p:sp>
    </p:spTree>
    <p:extLst>
      <p:ext uri="{BB962C8B-B14F-4D97-AF65-F5344CB8AC3E}">
        <p14:creationId xmlns:p14="http://schemas.microsoft.com/office/powerpoint/2010/main" val="2609223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a:t>Schematic of tendon rehabilitation, improving tendon capacity with progressive loads. Introduction and progression of endurance and compressive loads are critical within each stage. The start and end points of rehabilitation will vary between individuals.</a:t>
            </a:r>
            <a:endParaRPr lang="en-US"/>
          </a:p>
          <a:p>
            <a:r>
              <a:rPr lang="en-GB"/>
              <a:t>Instructors, please read this citation as it provides a rationale for why load must be applied to dysfunctional tendons after the acute inflammatory response has ceased.</a:t>
            </a:r>
            <a:endParaRPr lang="en-US" dirty="0"/>
          </a:p>
        </p:txBody>
      </p:sp>
      <p:sp>
        <p:nvSpPr>
          <p:cNvPr id="4" name="Slide Image Placeholder 3"/>
          <p:cNvSpPr>
            <a:spLocks noGrp="1" noRot="1" noChangeAspect="1"/>
          </p:cNvSpPr>
          <p:nvPr>
            <p:ph type="sldImg"/>
          </p:nvPr>
        </p:nvSpPr>
        <p:spPr>
          <a:xfrm>
            <a:off x="425450" y="458788"/>
            <a:ext cx="6467475" cy="3638550"/>
          </a:xfrm>
        </p:spPr>
      </p:sp>
    </p:spTree>
    <p:extLst>
      <p:ext uri="{BB962C8B-B14F-4D97-AF65-F5344CB8AC3E}">
        <p14:creationId xmlns:p14="http://schemas.microsoft.com/office/powerpoint/2010/main" val="553730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D2F48-F9A9-4B75-A26B-0A68E98BE79B}" type="slidenum">
              <a:rPr lang="en-US" smtClean="0"/>
              <a:t>19</a:t>
            </a:fld>
            <a:endParaRPr lang="en-US"/>
          </a:p>
        </p:txBody>
      </p:sp>
    </p:spTree>
    <p:extLst>
      <p:ext uri="{BB962C8B-B14F-4D97-AF65-F5344CB8AC3E}">
        <p14:creationId xmlns:p14="http://schemas.microsoft.com/office/powerpoint/2010/main" val="4164057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5" name="Rectangle 2"/>
          <p:cNvSpPr>
            <a:spLocks noGrp="1" noRot="1" noChangeAspect="1" noChangeArrowheads="1" noTextEdit="1"/>
          </p:cNvSpPr>
          <p:nvPr>
            <p:ph type="sldImg"/>
          </p:nvPr>
        </p:nvSpPr>
        <p:spPr bwMode="auto">
          <a:xfrm>
            <a:off x="654050" y="1163638"/>
            <a:ext cx="5573713" cy="3135312"/>
          </a:xfrm>
          <a:prstGeom prst="rect">
            <a:avLst/>
          </a:prstGeom>
          <a:noFill/>
          <a:ln>
            <a:solidFill>
              <a:srgbClr val="000000"/>
            </a:solidFill>
            <a:miter lim="800000"/>
            <a:headEnd/>
            <a:tailEnd/>
          </a:ln>
        </p:spPr>
      </p:sp>
      <p:sp>
        <p:nvSpPr>
          <p:cNvPr id="335876" name="Rectangle 3"/>
          <p:cNvSpPr>
            <a:spLocks noGrp="1" noChangeArrowheads="1"/>
          </p:cNvSpPr>
          <p:nvPr>
            <p:ph type="body" idx="1"/>
          </p:nvPr>
        </p:nvSpPr>
        <p:spPr bwMode="auto">
          <a:xfrm>
            <a:off x="688182" y="4473892"/>
            <a:ext cx="5505450" cy="3660458"/>
          </a:xfrm>
          <a:prstGeom prst="rect">
            <a:avLst/>
          </a:prstGeom>
          <a:noFill/>
        </p:spPr>
        <p:txBody>
          <a:bodyPr wrap="square" numCol="1" anchor="t" anchorCtr="0" compatLnSpc="1">
            <a:prstTxWarp prst="textNoShape">
              <a:avLst/>
            </a:prstTxWarp>
          </a:bodyPr>
          <a:lstStyle/>
          <a:p>
            <a:pPr eaLnBrk="1" hangingPunct="1">
              <a:spcBef>
                <a:spcPct val="0"/>
              </a:spcBef>
            </a:pPr>
            <a:r>
              <a:rPr lang="en-US" dirty="0">
                <a:solidFill>
                  <a:srgbClr val="000000"/>
                </a:solidFill>
                <a:latin typeface="Arial" charset="0"/>
                <a:cs typeface="Arial" charset="0"/>
              </a:rPr>
              <a:t>As a result of prolonged immobilization or trauma (stress, injury), irregular laying down of collagen occurs and cross links form between the normally occurring collagen and elastin fibers. The net result depends on the type of connective tissue that is affected but can include decreased mobility, decreased tensile or contractile strength and ultimately abnormal movement patterns. This diagram which is taken from </a:t>
            </a:r>
            <a:r>
              <a:rPr lang="en-US" dirty="0" err="1">
                <a:solidFill>
                  <a:srgbClr val="000000"/>
                </a:solidFill>
                <a:latin typeface="Arial" charset="0"/>
                <a:cs typeface="Arial" charset="0"/>
              </a:rPr>
              <a:t>Donatelli</a:t>
            </a:r>
            <a:r>
              <a:rPr lang="en-US" dirty="0">
                <a:solidFill>
                  <a:srgbClr val="000000"/>
                </a:solidFill>
                <a:latin typeface="Arial" charset="0"/>
                <a:cs typeface="Arial" charset="0"/>
              </a:rPr>
              <a:t> and Owens-Burkhart and illustrates that phenomenon. The lines A, B D represent normal collagen fibers while C represents an abnormal cross links that forms in response to injury, disease and immobilization. Manual therapeutic techniques such as massage, soft tissue mobilization and joint mobilization theoretically break up these cross links to restore normal movement. Properly prescribed and executed therapeutic exercise facilitates the health of the normally aligned collagen and elastin fibers.</a:t>
            </a:r>
          </a:p>
          <a:p>
            <a:pPr eaLnBrk="1" hangingPunct="1">
              <a:spcBef>
                <a:spcPct val="0"/>
              </a:spcBef>
            </a:pPr>
            <a:endParaRPr lang="en-US" dirty="0">
              <a:solidFill>
                <a:srgbClr val="000000"/>
              </a:solidFill>
              <a:latin typeface="Arial" charset="0"/>
              <a:cs typeface="Arial" charset="0"/>
            </a:endParaRPr>
          </a:p>
          <a:p>
            <a:pPr eaLnBrk="1" hangingPunct="1">
              <a:spcBef>
                <a:spcPct val="0"/>
              </a:spcBef>
            </a:pPr>
            <a:r>
              <a:rPr lang="en-US" b="1" dirty="0" err="1">
                <a:solidFill>
                  <a:srgbClr val="000000"/>
                </a:solidFill>
                <a:latin typeface="Arial" charset="0"/>
                <a:cs typeface="Arial" charset="0"/>
              </a:rPr>
              <a:t>Donatelli</a:t>
            </a:r>
            <a:r>
              <a:rPr lang="en-US" b="1" dirty="0">
                <a:solidFill>
                  <a:srgbClr val="000000"/>
                </a:solidFill>
                <a:latin typeface="Arial" charset="0"/>
                <a:cs typeface="Arial" charset="0"/>
              </a:rPr>
              <a:t> R, Owens-Burkhart H. Effects of immobilization on extensibility of </a:t>
            </a:r>
            <a:r>
              <a:rPr lang="en-US" b="1" dirty="0" err="1">
                <a:solidFill>
                  <a:srgbClr val="000000"/>
                </a:solidFill>
                <a:latin typeface="Arial" charset="0"/>
                <a:cs typeface="Arial" charset="0"/>
              </a:rPr>
              <a:t>periarticular</a:t>
            </a:r>
            <a:r>
              <a:rPr lang="en-US" b="1" dirty="0">
                <a:solidFill>
                  <a:srgbClr val="000000"/>
                </a:solidFill>
                <a:latin typeface="Arial" charset="0"/>
                <a:cs typeface="Arial" charset="0"/>
              </a:rPr>
              <a:t> connective tissue. JOSPT. 1981; 3 (2): 67-72.</a:t>
            </a:r>
          </a:p>
          <a:p>
            <a:pPr eaLnBrk="1" hangingPunct="1">
              <a:spcBef>
                <a:spcPct val="0"/>
              </a:spcBef>
            </a:pPr>
            <a:r>
              <a:rPr lang="en-US" b="1" dirty="0">
                <a:solidFill>
                  <a:srgbClr val="000000"/>
                </a:solidFill>
                <a:latin typeface="Arial" charset="0"/>
                <a:cs typeface="Arial" charset="0"/>
              </a:rPr>
              <a:t>Level of Evidence: 5. </a:t>
            </a:r>
            <a:r>
              <a:rPr lang="en-US" dirty="0">
                <a:solidFill>
                  <a:srgbClr val="000000"/>
                </a:solidFill>
                <a:latin typeface="Arial" charset="0"/>
                <a:cs typeface="Arial" charset="0"/>
              </a:rPr>
              <a:t>Written in 1981, this article suggests a number of hypotheses regarding the effects of immobilization of synovial joints on the </a:t>
            </a:r>
            <a:r>
              <a:rPr lang="en-US" dirty="0" err="1">
                <a:solidFill>
                  <a:srgbClr val="000000"/>
                </a:solidFill>
                <a:latin typeface="Arial" charset="0"/>
                <a:cs typeface="Arial" charset="0"/>
              </a:rPr>
              <a:t>periarticular</a:t>
            </a:r>
            <a:r>
              <a:rPr lang="en-US" dirty="0">
                <a:solidFill>
                  <a:srgbClr val="000000"/>
                </a:solidFill>
                <a:latin typeface="Arial" charset="0"/>
                <a:cs typeface="Arial" charset="0"/>
              </a:rPr>
              <a:t> connective tissue. Although the authors acknowledged a lack of empirical support for their theories, many of their hypotheses have been proven with technological advances that allow laboratory study of these phenomena. The diagram included on this slide is adapted from this article and can be used to explain the decreased mobility often experienced after a period of immobilization as a result of cross fibers that form in an irregular fashion between normal collagen fibers that can in turn lead to restricted connective tissue mobility. This article despite its early publication date provided important foundational information for my understanding of how connective tissue behaves in health and following injury or disease.</a:t>
            </a:r>
          </a:p>
          <a:p>
            <a:pPr eaLnBrk="1" hangingPunct="1">
              <a:spcBef>
                <a:spcPct val="0"/>
              </a:spcBef>
            </a:pPr>
            <a:endParaRPr lang="en-US" b="1" dirty="0">
              <a:solidFill>
                <a:srgbClr val="000000"/>
              </a:solidFill>
              <a:latin typeface="Arial" charset="0"/>
              <a:cs typeface="Arial" charset="0"/>
            </a:endParaRPr>
          </a:p>
        </p:txBody>
      </p:sp>
      <p:sp>
        <p:nvSpPr>
          <p:cNvPr id="5" name="Footer Placeholder 4"/>
          <p:cNvSpPr>
            <a:spLocks noGrp="1"/>
          </p:cNvSpPr>
          <p:nvPr>
            <p:ph type="ftr" sz="quarter" idx="10"/>
          </p:nvPr>
        </p:nvSpPr>
        <p:spPr/>
        <p:txBody>
          <a:bodyPr/>
          <a:lstStyle/>
          <a:p>
            <a:pPr>
              <a:defRPr/>
            </a:pPr>
            <a:r>
              <a:rPr lang="fr-FR">
                <a:solidFill>
                  <a:prstClr val="black"/>
                </a:solidFill>
              </a:rPr>
              <a:t>© 2017 Graston Technique, LLC | Rev. 081517</a:t>
            </a:r>
            <a:endParaRPr lang="en-US" sz="1100" dirty="0">
              <a:solidFill>
                <a:prstClr val="black"/>
              </a:solidFill>
            </a:endParaRPr>
          </a:p>
        </p:txBody>
      </p:sp>
      <p:sp>
        <p:nvSpPr>
          <p:cNvPr id="6" name="Slide Number Placeholder 5"/>
          <p:cNvSpPr>
            <a:spLocks noGrp="1"/>
          </p:cNvSpPr>
          <p:nvPr>
            <p:ph type="sldNum" sz="quarter" idx="11"/>
          </p:nvPr>
        </p:nvSpPr>
        <p:spPr/>
        <p:txBody>
          <a:bodyPr/>
          <a:lstStyle/>
          <a:p>
            <a:fld id="{F0D06638-5BED-4DDE-8C6F-ADFF2DBD369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25113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977" eaLnBrk="0" hangingPunct="0">
              <a:defRPr>
                <a:solidFill>
                  <a:schemeClr val="tx1"/>
                </a:solidFill>
                <a:latin typeface="Arial" charset="0"/>
                <a:cs typeface="Arial" charset="0"/>
              </a:defRPr>
            </a:lvl1pPr>
            <a:lvl2pPr marL="763981" indent="-293838" defTabSz="954977" eaLnBrk="0" hangingPunct="0">
              <a:defRPr>
                <a:solidFill>
                  <a:schemeClr val="tx1"/>
                </a:solidFill>
                <a:latin typeface="Arial" charset="0"/>
                <a:cs typeface="Arial" charset="0"/>
              </a:defRPr>
            </a:lvl2pPr>
            <a:lvl3pPr marL="1175356" indent="-235071" defTabSz="954977" eaLnBrk="0" hangingPunct="0">
              <a:defRPr>
                <a:solidFill>
                  <a:schemeClr val="tx1"/>
                </a:solidFill>
                <a:latin typeface="Arial" charset="0"/>
                <a:cs typeface="Arial" charset="0"/>
              </a:defRPr>
            </a:lvl3pPr>
            <a:lvl4pPr marL="1645498" indent="-235071" defTabSz="954977" eaLnBrk="0" hangingPunct="0">
              <a:defRPr>
                <a:solidFill>
                  <a:schemeClr val="tx1"/>
                </a:solidFill>
                <a:latin typeface="Arial" charset="0"/>
                <a:cs typeface="Arial" charset="0"/>
              </a:defRPr>
            </a:lvl4pPr>
            <a:lvl5pPr marL="2115640" indent="-235071" defTabSz="954977" eaLnBrk="0" hangingPunct="0">
              <a:defRPr>
                <a:solidFill>
                  <a:schemeClr val="tx1"/>
                </a:solidFill>
                <a:latin typeface="Arial" charset="0"/>
                <a:cs typeface="Arial" charset="0"/>
              </a:defRPr>
            </a:lvl5pPr>
            <a:lvl6pPr marL="2585782" indent="-235071" defTabSz="954977" eaLnBrk="0" fontAlgn="base" hangingPunct="0">
              <a:spcBef>
                <a:spcPct val="0"/>
              </a:spcBef>
              <a:spcAft>
                <a:spcPct val="0"/>
              </a:spcAft>
              <a:defRPr>
                <a:solidFill>
                  <a:schemeClr val="tx1"/>
                </a:solidFill>
                <a:latin typeface="Arial" charset="0"/>
                <a:cs typeface="Arial" charset="0"/>
              </a:defRPr>
            </a:lvl6pPr>
            <a:lvl7pPr marL="3055924" indent="-235071" defTabSz="954977" eaLnBrk="0" fontAlgn="base" hangingPunct="0">
              <a:spcBef>
                <a:spcPct val="0"/>
              </a:spcBef>
              <a:spcAft>
                <a:spcPct val="0"/>
              </a:spcAft>
              <a:defRPr>
                <a:solidFill>
                  <a:schemeClr val="tx1"/>
                </a:solidFill>
                <a:latin typeface="Arial" charset="0"/>
                <a:cs typeface="Arial" charset="0"/>
              </a:defRPr>
            </a:lvl7pPr>
            <a:lvl8pPr marL="3526067" indent="-235071" defTabSz="954977" eaLnBrk="0" fontAlgn="base" hangingPunct="0">
              <a:spcBef>
                <a:spcPct val="0"/>
              </a:spcBef>
              <a:spcAft>
                <a:spcPct val="0"/>
              </a:spcAft>
              <a:defRPr>
                <a:solidFill>
                  <a:schemeClr val="tx1"/>
                </a:solidFill>
                <a:latin typeface="Arial" charset="0"/>
                <a:cs typeface="Arial" charset="0"/>
              </a:defRPr>
            </a:lvl8pPr>
            <a:lvl9pPr marL="3996208" indent="-235071" defTabSz="954977" eaLnBrk="0" fontAlgn="base" hangingPunct="0">
              <a:spcBef>
                <a:spcPct val="0"/>
              </a:spcBef>
              <a:spcAft>
                <a:spcPct val="0"/>
              </a:spcAft>
              <a:defRPr>
                <a:solidFill>
                  <a:schemeClr val="tx1"/>
                </a:solidFill>
                <a:latin typeface="Arial" charset="0"/>
                <a:cs typeface="Arial" charset="0"/>
              </a:defRPr>
            </a:lvl9pPr>
          </a:lstStyle>
          <a:p>
            <a:pPr eaLnBrk="1" hangingPunct="1">
              <a:defRPr/>
            </a:pPr>
            <a:fld id="{D27226A2-0152-4242-B5BA-9146EB8FBA5D}" type="slidenum">
              <a:rPr lang="en-US" sz="1800" kern="0">
                <a:solidFill>
                  <a:prstClr val="black"/>
                </a:solidFill>
              </a:rPr>
              <a:pPr eaLnBrk="1" hangingPunct="1">
                <a:defRPr/>
              </a:pPr>
              <a:t>21</a:t>
            </a:fld>
            <a:endParaRPr lang="en-US" sz="1800" kern="0">
              <a:solidFill>
                <a:prstClr val="black"/>
              </a:solidFill>
            </a:endParaRPr>
          </a:p>
        </p:txBody>
      </p:sp>
      <p:sp>
        <p:nvSpPr>
          <p:cNvPr id="343043" name="Rectangle 2"/>
          <p:cNvSpPr>
            <a:spLocks noGrp="1" noRot="1" noChangeAspect="1" noChangeArrowheads="1" noTextEdit="1"/>
          </p:cNvSpPr>
          <p:nvPr>
            <p:ph type="sldImg"/>
          </p:nvPr>
        </p:nvSpPr>
        <p:spPr bwMode="auto">
          <a:xfrm>
            <a:off x="654050" y="1163638"/>
            <a:ext cx="5573713" cy="313531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4" name="Rectangle 3"/>
          <p:cNvSpPr>
            <a:spLocks noGrp="1" noChangeArrowheads="1"/>
          </p:cNvSpPr>
          <p:nvPr>
            <p:ph type="body" idx="1"/>
          </p:nvPr>
        </p:nvSpPr>
        <p:spPr bwMode="auto">
          <a:xfrm>
            <a:off x="956930" y="4559752"/>
            <a:ext cx="5260668" cy="43156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b="0" dirty="0"/>
          </a:p>
        </p:txBody>
      </p:sp>
      <p:sp>
        <p:nvSpPr>
          <p:cNvPr id="2" name="Footer Placeholder 1"/>
          <p:cNvSpPr>
            <a:spLocks noGrp="1"/>
          </p:cNvSpPr>
          <p:nvPr>
            <p:ph type="ftr" sz="quarter" idx="10"/>
          </p:nvPr>
        </p:nvSpPr>
        <p:spPr/>
        <p:txBody>
          <a:bodyPr/>
          <a:lstStyle/>
          <a:p>
            <a:r>
              <a:rPr lang="fr-FR">
                <a:solidFill>
                  <a:prstClr val="black"/>
                </a:solidFill>
              </a:rPr>
              <a:t>© 2018 Graston Technique, LLC | Rev. 050718</a:t>
            </a:r>
            <a:endParaRPr lang="en-US" dirty="0">
              <a:solidFill>
                <a:prstClr val="black"/>
              </a:solidFill>
            </a:endParaRPr>
          </a:p>
        </p:txBody>
      </p:sp>
    </p:spTree>
    <p:extLst>
      <p:ext uri="{BB962C8B-B14F-4D97-AF65-F5344CB8AC3E}">
        <p14:creationId xmlns:p14="http://schemas.microsoft.com/office/powerpoint/2010/main" val="2416434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xfrm>
            <a:off x="654050" y="1163638"/>
            <a:ext cx="5573713" cy="3135312"/>
          </a:xfrm>
          <a:prstGeom prst="rect">
            <a:avLst/>
          </a:prstGeom>
          <a:noFill/>
          <a:ln>
            <a:solidFill>
              <a:srgbClr val="000000"/>
            </a:solidFill>
            <a:miter lim="800000"/>
            <a:headEnd/>
            <a:tailEnd/>
          </a:ln>
        </p:spPr>
      </p:sp>
      <p:sp>
        <p:nvSpPr>
          <p:cNvPr id="339971" name="Notes Placeholder 2"/>
          <p:cNvSpPr>
            <a:spLocks noGrp="1"/>
          </p:cNvSpPr>
          <p:nvPr>
            <p:ph type="body" idx="1"/>
          </p:nvPr>
        </p:nvSpPr>
        <p:spPr bwMode="auto">
          <a:xfrm>
            <a:off x="688182" y="4473892"/>
            <a:ext cx="5505450" cy="3660458"/>
          </a:xfrm>
          <a:prstGeom prst="rect">
            <a:avLst/>
          </a:prstGeom>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6" name="Footer Placeholder 5"/>
          <p:cNvSpPr>
            <a:spLocks noGrp="1"/>
          </p:cNvSpPr>
          <p:nvPr>
            <p:ph type="ftr" sz="quarter" idx="10"/>
          </p:nvPr>
        </p:nvSpPr>
        <p:spPr/>
        <p:txBody>
          <a:bodyPr/>
          <a:lstStyle/>
          <a:p>
            <a:pPr defTabSz="906445">
              <a:defRPr/>
            </a:pPr>
            <a:r>
              <a:rPr lang="fr-FR">
                <a:solidFill>
                  <a:prstClr val="black"/>
                </a:solidFill>
                <a:latin typeface="Calibri" panose="020F0502020204030204"/>
              </a:rPr>
              <a:t>© 2017 Graston Technique, LLC | Rev. 081517</a:t>
            </a:r>
            <a:endParaRPr lang="en-US" sz="1100" dirty="0">
              <a:solidFill>
                <a:prstClr val="black"/>
              </a:solidFill>
              <a:latin typeface="Calibri" panose="020F0502020204030204"/>
            </a:endParaRPr>
          </a:p>
        </p:txBody>
      </p:sp>
      <p:sp>
        <p:nvSpPr>
          <p:cNvPr id="7" name="Slide Number Placeholder 6"/>
          <p:cNvSpPr>
            <a:spLocks noGrp="1"/>
          </p:cNvSpPr>
          <p:nvPr>
            <p:ph type="sldNum" sz="quarter" idx="11"/>
          </p:nvPr>
        </p:nvSpPr>
        <p:spPr/>
        <p:txBody>
          <a:bodyPr/>
          <a:lstStyle/>
          <a:p>
            <a:pPr defTabSz="906445">
              <a:defRPr/>
            </a:pPr>
            <a:fld id="{F0D06638-5BED-4DDE-8C6F-ADFF2DBD3696}" type="slidenum">
              <a:rPr lang="en-US">
                <a:solidFill>
                  <a:prstClr val="black"/>
                </a:solidFill>
                <a:latin typeface="Calibri" panose="020F0502020204030204"/>
              </a:rPr>
              <a:pPr defTabSz="906445">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048711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Cells</a:t>
            </a:r>
            <a:r>
              <a:rPr lang="en-US" baseline="0" dirty="0"/>
              <a:t> detect a mechanical force (compression, stretch, or shear)</a:t>
            </a:r>
          </a:p>
          <a:p>
            <a:r>
              <a:rPr lang="en-US" baseline="0" dirty="0"/>
              <a:t>Mechanical signal is converted into a biochemical reaction</a:t>
            </a:r>
          </a:p>
          <a:p>
            <a:r>
              <a:rPr lang="en-US" baseline="0" dirty="0"/>
              <a:t>Biochemical reaction is transmitted to an effector cell</a:t>
            </a:r>
          </a:p>
          <a:p>
            <a:r>
              <a:rPr lang="en-US" baseline="0" dirty="0"/>
              <a:t>Results in protein synthesis, and remodeling of the ECM, leading to a tissue level response</a:t>
            </a:r>
            <a:endParaRPr lang="en-US" dirty="0"/>
          </a:p>
        </p:txBody>
      </p:sp>
      <p:sp>
        <p:nvSpPr>
          <p:cNvPr id="4" name="Slide Number Placeholder 3"/>
          <p:cNvSpPr>
            <a:spLocks noGrp="1"/>
          </p:cNvSpPr>
          <p:nvPr>
            <p:ph type="sldNum" sz="quarter" idx="10"/>
          </p:nvPr>
        </p:nvSpPr>
        <p:spPr/>
        <p:txBody>
          <a:bodyPr/>
          <a:lstStyle/>
          <a:p>
            <a:fld id="{B39D2F48-F9A9-4B75-A26B-0A68E98BE79B}" type="slidenum">
              <a:rPr lang="en-US" smtClean="0"/>
              <a:t>23</a:t>
            </a:fld>
            <a:endParaRPr lang="en-US"/>
          </a:p>
        </p:txBody>
      </p:sp>
    </p:spTree>
    <p:extLst>
      <p:ext uri="{BB962C8B-B14F-4D97-AF65-F5344CB8AC3E}">
        <p14:creationId xmlns:p14="http://schemas.microsoft.com/office/powerpoint/2010/main" val="1480991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0469FF2-BCFC-4596-9DE7-80D0E6F30FC8}" type="slidenum">
              <a:rPr lang="en-US" altLang="en-US" smtClean="0">
                <a:latin typeface="Tahoma" pitchFamily="34" charset="0"/>
              </a:rPr>
              <a:pPr eaLnBrk="1" hangingPunct="1">
                <a:spcBef>
                  <a:spcPct val="0"/>
                </a:spcBef>
              </a:pPr>
              <a:t>24</a:t>
            </a:fld>
            <a:endParaRPr lang="en-US" altLang="en-US">
              <a:latin typeface="Tahoma" pitchFamily="34" charset="0"/>
            </a:endParaRPr>
          </a:p>
        </p:txBody>
      </p:sp>
    </p:spTree>
    <p:extLst>
      <p:ext uri="{BB962C8B-B14F-4D97-AF65-F5344CB8AC3E}">
        <p14:creationId xmlns:p14="http://schemas.microsoft.com/office/powerpoint/2010/main" val="3264054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Image Placeholder 3"/>
          <p:cNvSpPr>
            <a:spLocks noGrp="1" noRot="1" noChangeAspect="1"/>
          </p:cNvSpPr>
          <p:nvPr>
            <p:ph type="sldImg"/>
          </p:nvPr>
        </p:nvSpPr>
        <p:spPr>
          <a:xfrm>
            <a:off x="425450" y="458788"/>
            <a:ext cx="6467475" cy="3638550"/>
          </a:xfrm>
        </p:spPr>
      </p:sp>
    </p:spTree>
    <p:extLst>
      <p:ext uri="{BB962C8B-B14F-4D97-AF65-F5344CB8AC3E}">
        <p14:creationId xmlns:p14="http://schemas.microsoft.com/office/powerpoint/2010/main" val="4186197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xfrm>
            <a:off x="654050" y="1163638"/>
            <a:ext cx="5573713" cy="3135312"/>
          </a:xfrm>
          <a:prstGeom prst="rect">
            <a:avLst/>
          </a:prstGeom>
          <a:noFill/>
          <a:ln>
            <a:solidFill>
              <a:srgbClr val="000000"/>
            </a:solidFill>
            <a:miter lim="800000"/>
            <a:headEnd/>
            <a:tailEnd/>
          </a:ln>
        </p:spPr>
      </p:sp>
      <p:sp>
        <p:nvSpPr>
          <p:cNvPr id="339971" name="Notes Placeholder 2"/>
          <p:cNvSpPr>
            <a:spLocks noGrp="1"/>
          </p:cNvSpPr>
          <p:nvPr>
            <p:ph type="body" idx="1"/>
          </p:nvPr>
        </p:nvSpPr>
        <p:spPr bwMode="auto">
          <a:xfrm>
            <a:off x="688182" y="4473892"/>
            <a:ext cx="5505450" cy="3660458"/>
          </a:xfrm>
          <a:prstGeom prst="rect">
            <a:avLst/>
          </a:prstGeom>
          <a:noFill/>
        </p:spPr>
        <p:txBody>
          <a:bodyPr wrap="square" numCol="1" anchor="t" anchorCtr="0" compatLnSpc="1">
            <a:prstTxWarp prst="textNoShape">
              <a:avLst/>
            </a:prstTxWarp>
          </a:bodyPr>
          <a:lstStyle/>
          <a:p>
            <a:r>
              <a:rPr lang="en-US" dirty="0">
                <a:latin typeface="Arial" charset="0"/>
                <a:cs typeface="Arial" charset="0"/>
              </a:rPr>
              <a:t>In the last few slides of this section, we will discuss the proposed physiological mechanisms of action of the Graston Technique® therapy. Please share with participants that these proposed mechanisms are supported by some research but have not as yet been irrefutably been proven. References are listed on respective slides when research has been available.</a:t>
            </a:r>
          </a:p>
          <a:p>
            <a:endParaRPr lang="en-US" dirty="0">
              <a:latin typeface="Arial" charset="0"/>
              <a:cs typeface="Arial" charset="0"/>
            </a:endParaRPr>
          </a:p>
          <a:p>
            <a:r>
              <a:rPr lang="en-US" dirty="0">
                <a:latin typeface="Arial" charset="0"/>
                <a:cs typeface="Arial" charset="0"/>
              </a:rPr>
              <a:t>In a recent abstract presented by Terry Loghmani at CSM 2016, she was able to demonstrate that GT </a:t>
            </a:r>
            <a:r>
              <a:rPr lang="en-US" dirty="0">
                <a:solidFill>
                  <a:schemeClr val="bg1"/>
                </a:solidFill>
              </a:rPr>
              <a:t>has an immediate effect on mobilizing stem cells into circulation.  The abstract is discussed in further detail in a new slide following the slide on Mechanotransduction.</a:t>
            </a:r>
            <a:endParaRPr lang="en-US" dirty="0">
              <a:latin typeface="Arial" charset="0"/>
              <a:cs typeface="Arial" charset="0"/>
            </a:endParaRPr>
          </a:p>
        </p:txBody>
      </p:sp>
      <p:sp>
        <p:nvSpPr>
          <p:cNvPr id="6" name="Footer Placeholder 5"/>
          <p:cNvSpPr>
            <a:spLocks noGrp="1"/>
          </p:cNvSpPr>
          <p:nvPr>
            <p:ph type="ftr" sz="quarter" idx="10"/>
          </p:nvPr>
        </p:nvSpPr>
        <p:spPr/>
        <p:txBody>
          <a:bodyPr/>
          <a:lstStyle/>
          <a:p>
            <a:pPr defTabSz="906445">
              <a:defRPr/>
            </a:pPr>
            <a:r>
              <a:rPr lang="fr-FR">
                <a:solidFill>
                  <a:prstClr val="black"/>
                </a:solidFill>
                <a:latin typeface="Calibri" panose="020F0502020204030204"/>
              </a:rPr>
              <a:t>© 2017 Graston Technique, LLC | Rev. 081517</a:t>
            </a:r>
            <a:endParaRPr lang="en-US" sz="1100" dirty="0">
              <a:solidFill>
                <a:prstClr val="black"/>
              </a:solidFill>
              <a:latin typeface="Calibri" panose="020F0502020204030204"/>
            </a:endParaRPr>
          </a:p>
        </p:txBody>
      </p:sp>
      <p:sp>
        <p:nvSpPr>
          <p:cNvPr id="7" name="Slide Number Placeholder 6"/>
          <p:cNvSpPr>
            <a:spLocks noGrp="1"/>
          </p:cNvSpPr>
          <p:nvPr>
            <p:ph type="sldNum" sz="quarter" idx="11"/>
          </p:nvPr>
        </p:nvSpPr>
        <p:spPr/>
        <p:txBody>
          <a:bodyPr/>
          <a:lstStyle/>
          <a:p>
            <a:pPr defTabSz="906445">
              <a:defRPr/>
            </a:pPr>
            <a:fld id="{F0D06638-5BED-4DDE-8C6F-ADFF2DBD3696}" type="slidenum">
              <a:rPr lang="en-US">
                <a:solidFill>
                  <a:prstClr val="black"/>
                </a:solidFill>
                <a:latin typeface="Calibri" panose="020F0502020204030204"/>
              </a:rPr>
              <a:pPr defTabSz="906445">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084050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654050" y="1162050"/>
            <a:ext cx="5580063" cy="3140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8805" y="4476949"/>
            <a:ext cx="5510437" cy="3662958"/>
          </a:xfrm>
          <a:prstGeom prst="rect">
            <a:avLst/>
          </a:prstGeom>
          <a:noFill/>
          <a:ln>
            <a:noFill/>
          </a:ln>
        </p:spPr>
        <p:txBody>
          <a:bodyPr lIns="92488" tIns="46231" rIns="92488" bIns="46231" anchor="t" anchorCtr="0">
            <a:noAutofit/>
          </a:bodyPr>
          <a:lstStyle/>
          <a:p>
            <a:pPr>
              <a:buSzPct val="25000"/>
            </a:pPr>
            <a:r>
              <a:rPr lang="en-US" dirty="0">
                <a:solidFill>
                  <a:schemeClr val="dk1"/>
                </a:solidFill>
                <a:latin typeface="Calibri"/>
                <a:ea typeface="Calibri"/>
                <a:cs typeface="Calibri"/>
                <a:sym typeface="Calibri"/>
              </a:rPr>
              <a:t>This study involved 5 groups of rats:  A control group, a group injected with collagenase, a group that was injected and then treated with light IASTM, a group injected and treated with medium pressure, and a group injected and treated with heavy pressure.</a:t>
            </a:r>
          </a:p>
          <a:p>
            <a:pPr>
              <a:buSzPct val="25000"/>
            </a:pPr>
            <a:r>
              <a:rPr lang="en-US" dirty="0">
                <a:solidFill>
                  <a:schemeClr val="dk1"/>
                </a:solidFill>
                <a:latin typeface="Calibri"/>
                <a:ea typeface="Calibri"/>
                <a:cs typeface="Calibri"/>
                <a:sym typeface="Calibri"/>
              </a:rPr>
              <a:t>The control group exhibited parallel collagen fibers, and a few elongated fibroblasts, while the induced tendinitis groups exhibited disrupted, randomly arranged collagen, with an increased number of fibroblasts directly related to the amount of pressure.  Increased pressure resulted in increased fibroblasts. </a:t>
            </a:r>
          </a:p>
          <a:p>
            <a:pPr>
              <a:buSzPct val="25000"/>
            </a:pPr>
            <a:r>
              <a:rPr lang="en-US" dirty="0">
                <a:solidFill>
                  <a:schemeClr val="dk1"/>
                </a:solidFill>
                <a:latin typeface="Calibri"/>
                <a:ea typeface="Calibri"/>
                <a:cs typeface="Calibri"/>
                <a:sym typeface="Calibri"/>
              </a:rPr>
              <a:t>It was concluded from this study that </a:t>
            </a:r>
            <a:r>
              <a:rPr lang="en-US" dirty="0"/>
              <a:t>delivering pressure through the tissue with an instrument resulted in proliferation and activation of fibroblasts.</a:t>
            </a:r>
          </a:p>
          <a:p>
            <a:pPr defTabSz="925040">
              <a:buSzPct val="25000"/>
              <a:defRPr/>
            </a:pPr>
            <a:r>
              <a:rPr lang="en-US" dirty="0">
                <a:solidFill>
                  <a:schemeClr val="dk1"/>
                </a:solidFill>
                <a:latin typeface="Calibri"/>
                <a:ea typeface="Calibri"/>
                <a:cs typeface="Calibri"/>
                <a:sym typeface="Calibri"/>
              </a:rPr>
              <a:t>It is plausible to deduce that the same concept would also be true in humans which would mean that the literature would support the concept of increasing fibroblasts in an area with </a:t>
            </a:r>
            <a:r>
              <a:rPr lang="en-US" dirty="0" err="1">
                <a:solidFill>
                  <a:schemeClr val="dk1"/>
                </a:solidFill>
                <a:latin typeface="Calibri"/>
                <a:ea typeface="Calibri"/>
                <a:cs typeface="Calibri"/>
                <a:sym typeface="Calibri"/>
              </a:rPr>
              <a:t>Graston</a:t>
            </a:r>
            <a:r>
              <a:rPr lang="en-US" dirty="0">
                <a:solidFill>
                  <a:schemeClr val="dk1"/>
                </a:solidFill>
                <a:latin typeface="Calibri"/>
                <a:ea typeface="Calibri"/>
                <a:cs typeface="Calibri"/>
                <a:sym typeface="Calibri"/>
              </a:rPr>
              <a:t> Technique. </a:t>
            </a:r>
          </a:p>
          <a:p>
            <a:pPr>
              <a:buSzPct val="25000"/>
            </a:pPr>
            <a:endParaRPr lang="en-US" dirty="0">
              <a:solidFill>
                <a:schemeClr val="dk1"/>
              </a:solidFill>
              <a:latin typeface="Calibri"/>
              <a:ea typeface="Calibri"/>
              <a:cs typeface="Calibri"/>
              <a:sym typeface="Calibri"/>
            </a:endParaRPr>
          </a:p>
          <a:p>
            <a:pPr>
              <a:buSzPct val="25000"/>
            </a:pPr>
            <a:endParaRPr lang="en-US" dirty="0">
              <a:solidFill>
                <a:schemeClr val="dk1"/>
              </a:solidFill>
              <a:latin typeface="Calibri"/>
              <a:ea typeface="Calibri"/>
              <a:cs typeface="Calibri"/>
              <a:sym typeface="Calibri"/>
            </a:endParaRPr>
          </a:p>
        </p:txBody>
      </p:sp>
      <p:sp>
        <p:nvSpPr>
          <p:cNvPr id="4" name="Footer Placeholder 3"/>
          <p:cNvSpPr>
            <a:spLocks noGrp="1"/>
          </p:cNvSpPr>
          <p:nvPr>
            <p:ph type="ftr" sz="quarter" idx="10"/>
          </p:nvPr>
        </p:nvSpPr>
        <p:spPr/>
        <p:txBody>
          <a:bodyPr/>
          <a:lstStyle/>
          <a:p>
            <a:pPr defTabSz="906445">
              <a:defRPr/>
            </a:pPr>
            <a:r>
              <a:rPr lang="fr-FR">
                <a:solidFill>
                  <a:prstClr val="black"/>
                </a:solidFill>
                <a:latin typeface="Calibri" panose="020F0502020204030204"/>
              </a:rPr>
              <a:t>© 2017 Graston Technique, LLC | Rev. 081517</a:t>
            </a:r>
            <a:endParaRPr lang="en-US" sz="1100" dirty="0">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06445">
              <a:defRPr/>
            </a:pPr>
            <a:fld id="{F0D06638-5BED-4DDE-8C6F-ADFF2DBD3696}" type="slidenum">
              <a:rPr lang="en-US">
                <a:solidFill>
                  <a:prstClr val="black"/>
                </a:solidFill>
                <a:latin typeface="Calibri" panose="020F0502020204030204"/>
              </a:rPr>
              <a:pPr defTabSz="906445">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142625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sym typeface="Calibri"/>
              </a:rPr>
              <a:t>The next study I’d like to review is titled “Rat tendon morphologic and functional changes resulting from soft tissue mobilization.”</a:t>
            </a:r>
          </a:p>
          <a:p>
            <a:r>
              <a:rPr lang="en-US" dirty="0">
                <a:sym typeface="Calibri"/>
              </a:rPr>
              <a:t>This study included 4 groups of rats:  a control group, a group whose Achilles tendons were injected with collagenase, a group injected and the treated w/ IASTM, and a group not injected, but treated.</a:t>
            </a:r>
          </a:p>
          <a:p>
            <a:r>
              <a:rPr lang="en-US" dirty="0">
                <a:sym typeface="Calibri"/>
              </a:rPr>
              <a:t>IASTM was performed on the Achilles tendon of groups C and D for 3 minutes 4 times.</a:t>
            </a:r>
          </a:p>
          <a:p>
            <a:r>
              <a:rPr lang="en-US" dirty="0">
                <a:sym typeface="Calibri"/>
              </a:rPr>
              <a:t>Significant increased fibroblastic proliferation was present in the group injected and treated.  </a:t>
            </a:r>
          </a:p>
          <a:p>
            <a:r>
              <a:rPr lang="en-US" dirty="0">
                <a:sym typeface="Calibri"/>
              </a:rPr>
              <a:t>Group C also demonstrated improved stride lengths and earlier recovery of limb function.</a:t>
            </a:r>
          </a:p>
          <a:p>
            <a:r>
              <a:rPr lang="en-US" dirty="0">
                <a:sym typeface="Calibri"/>
              </a:rPr>
              <a:t>Since fiber realignment is related to mechanical forces, the authors suggested an earlier return of function would also promote earlier fiber alignment.</a:t>
            </a:r>
          </a:p>
          <a:p>
            <a:endParaRPr lang="en-US" dirty="0">
              <a:sym typeface="Calibri"/>
            </a:endParaRPr>
          </a:p>
          <a:p>
            <a:endParaRPr lang="en-US" dirty="0"/>
          </a:p>
        </p:txBody>
      </p:sp>
      <p:sp>
        <p:nvSpPr>
          <p:cNvPr id="6" name="Slide Image Placeholder 5"/>
          <p:cNvSpPr>
            <a:spLocks noGrp="1" noRot="1" noChangeAspect="1"/>
          </p:cNvSpPr>
          <p:nvPr>
            <p:ph type="sldImg"/>
          </p:nvPr>
        </p:nvSpPr>
        <p:spPr>
          <a:xfrm>
            <a:off x="425450" y="458788"/>
            <a:ext cx="6467475" cy="3638550"/>
          </a:xfrm>
        </p:spPr>
      </p:sp>
    </p:spTree>
    <p:extLst>
      <p:ext uri="{BB962C8B-B14F-4D97-AF65-F5344CB8AC3E}">
        <p14:creationId xmlns:p14="http://schemas.microsoft.com/office/powerpoint/2010/main" val="140804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3638"/>
            <a:ext cx="5573713" cy="3135312"/>
          </a:xfrm>
          <a:prstGeom prst="rect">
            <a:avLst/>
          </a:prstGeom>
        </p:spPr>
      </p:sp>
      <p:sp>
        <p:nvSpPr>
          <p:cNvPr id="3" name="Notes Placeholder 2"/>
          <p:cNvSpPr>
            <a:spLocks noGrp="1"/>
          </p:cNvSpPr>
          <p:nvPr>
            <p:ph type="body" idx="1"/>
          </p:nvPr>
        </p:nvSpPr>
        <p:spPr>
          <a:xfrm>
            <a:off x="688182" y="4473892"/>
            <a:ext cx="5505450" cy="3660458"/>
          </a:xfrm>
          <a:prstGeom prst="rect">
            <a:avLst/>
          </a:prstGeom>
        </p:spPr>
        <p:txBody>
          <a:bodyPr/>
          <a:lstStyle/>
          <a:p>
            <a:pPr>
              <a:buSzPct val="25000"/>
            </a:pPr>
            <a:r>
              <a:rPr lang="en-US" sz="1000" dirty="0">
                <a:solidFill>
                  <a:schemeClr val="dk1"/>
                </a:solidFill>
                <a:latin typeface="Calibri"/>
                <a:ea typeface="Calibri"/>
                <a:cs typeface="Calibri"/>
                <a:sym typeface="Calibri"/>
              </a:rPr>
              <a:t>This study examined the effects of GT on MCL injuries in a group of rats.</a:t>
            </a:r>
          </a:p>
          <a:p>
            <a:pPr>
              <a:buSzPct val="25000"/>
            </a:pPr>
            <a:r>
              <a:rPr lang="en-US" sz="1000" dirty="0">
                <a:solidFill>
                  <a:schemeClr val="dk1"/>
                </a:solidFill>
                <a:latin typeface="Calibri"/>
                <a:ea typeface="Calibri"/>
                <a:cs typeface="Calibri"/>
                <a:sym typeface="Calibri"/>
              </a:rPr>
              <a:t>Bilateral MCL’s were surgically transected in the hind limbs in a group of 51 rats.  1 Limb was a control, while the other was treated by strumming with GT6 for 1 minute, 3x / wk.</a:t>
            </a:r>
          </a:p>
          <a:p>
            <a:pPr>
              <a:buSzPct val="25000"/>
            </a:pPr>
            <a:r>
              <a:rPr lang="en-US" sz="1000" dirty="0">
                <a:solidFill>
                  <a:schemeClr val="dk1"/>
                </a:solidFill>
                <a:latin typeface="Calibri"/>
                <a:ea typeface="Calibri"/>
                <a:cs typeface="Calibri"/>
                <a:sym typeface="Calibri"/>
              </a:rPr>
              <a:t>After 9 treatments, treated ligaments were found to be 43% stronger, and 40% stiffer than the untreated ligament.</a:t>
            </a:r>
          </a:p>
          <a:p>
            <a:pPr>
              <a:buSzPct val="25000"/>
            </a:pPr>
            <a:r>
              <a:rPr lang="en-US" sz="1000" dirty="0">
                <a:solidFill>
                  <a:schemeClr val="dk1"/>
                </a:solidFill>
                <a:latin typeface="Calibri"/>
                <a:ea typeface="Calibri"/>
                <a:cs typeface="Calibri"/>
                <a:sym typeface="Calibri"/>
              </a:rPr>
              <a:t>Non-treated ligaments were had more adhesions and granular tissue and were more difficult to harvest vs treated ligaments.</a:t>
            </a:r>
          </a:p>
          <a:p>
            <a:pPr>
              <a:buSzPct val="25000"/>
            </a:pPr>
            <a:r>
              <a:rPr lang="en-US" sz="1000" dirty="0">
                <a:solidFill>
                  <a:schemeClr val="dk1"/>
                </a:solidFill>
                <a:latin typeface="Calibri"/>
                <a:ea typeface="Calibri"/>
                <a:cs typeface="Calibri"/>
                <a:sym typeface="Calibri"/>
              </a:rPr>
              <a:t>Collagen fiber bundles appeared to be oriented more along the longitudinal axis of the ligament compared to the untreated ligament</a:t>
            </a:r>
          </a:p>
          <a:p>
            <a:endParaRPr lang="en-US" sz="1000" dirty="0">
              <a:solidFill>
                <a:schemeClr val="dk1"/>
              </a:solidFill>
              <a:latin typeface="Calibri"/>
              <a:ea typeface="Calibri"/>
              <a:cs typeface="Calibri"/>
              <a:sym typeface="Calibri"/>
            </a:endParaRPr>
          </a:p>
          <a:p>
            <a:r>
              <a:rPr lang="en-US" sz="1000" dirty="0">
                <a:solidFill>
                  <a:schemeClr val="dk1"/>
                </a:solidFill>
                <a:latin typeface="Calibri"/>
                <a:ea typeface="Calibri"/>
                <a:cs typeface="Calibri"/>
                <a:sym typeface="Calibri"/>
              </a:rPr>
              <a:t>Treated ligaments were stiffer, stronger, and had improved fiber alignment </a:t>
            </a:r>
          </a:p>
          <a:p>
            <a:r>
              <a:rPr lang="en-US" sz="1000" dirty="0">
                <a:solidFill>
                  <a:schemeClr val="dk1"/>
                </a:solidFill>
                <a:latin typeface="Calibri"/>
                <a:ea typeface="Calibri"/>
                <a:cs typeface="Calibri"/>
                <a:sym typeface="Calibri"/>
              </a:rPr>
              <a:t>The authors postulated GT influences fibroblasts to stimulate collagen production.</a:t>
            </a:r>
          </a:p>
          <a:p>
            <a:pPr>
              <a:buSzPct val="25000"/>
            </a:pPr>
            <a:r>
              <a:rPr lang="en-US" sz="1000" dirty="0">
                <a:solidFill>
                  <a:schemeClr val="dk1"/>
                </a:solidFill>
                <a:latin typeface="Calibri"/>
                <a:ea typeface="Calibri"/>
                <a:cs typeface="Calibri"/>
                <a:sym typeface="Calibri"/>
              </a:rPr>
              <a:t>There is the potential for GT to assist by assisting in fiber alignment and potentially lead to stronger tissue as a result of influencing collagen production and alignment. </a:t>
            </a:r>
          </a:p>
        </p:txBody>
      </p:sp>
      <p:sp>
        <p:nvSpPr>
          <p:cNvPr id="8" name="Footer Placeholder 7"/>
          <p:cNvSpPr>
            <a:spLocks noGrp="1"/>
          </p:cNvSpPr>
          <p:nvPr>
            <p:ph type="ftr" sz="quarter" idx="10"/>
          </p:nvPr>
        </p:nvSpPr>
        <p:spPr/>
        <p:txBody>
          <a:bodyPr/>
          <a:lstStyle/>
          <a:p>
            <a:pPr defTabSz="906445">
              <a:defRPr/>
            </a:pPr>
            <a:r>
              <a:rPr lang="fr-FR">
                <a:solidFill>
                  <a:prstClr val="black"/>
                </a:solidFill>
                <a:latin typeface="Calibri" panose="020F0502020204030204"/>
              </a:rPr>
              <a:t>© 2017 Graston Technique, LLC | Rev. 081517</a:t>
            </a:r>
            <a:endParaRPr lang="en-US" sz="1100" dirty="0">
              <a:solidFill>
                <a:prstClr val="black"/>
              </a:solidFill>
              <a:latin typeface="Calibri" panose="020F0502020204030204"/>
            </a:endParaRPr>
          </a:p>
        </p:txBody>
      </p:sp>
      <p:sp>
        <p:nvSpPr>
          <p:cNvPr id="9" name="Slide Number Placeholder 8"/>
          <p:cNvSpPr>
            <a:spLocks noGrp="1"/>
          </p:cNvSpPr>
          <p:nvPr>
            <p:ph type="sldNum" sz="quarter" idx="11"/>
          </p:nvPr>
        </p:nvSpPr>
        <p:spPr/>
        <p:txBody>
          <a:bodyPr/>
          <a:lstStyle/>
          <a:p>
            <a:pPr defTabSz="906445">
              <a:defRPr/>
            </a:pPr>
            <a:fld id="{F0D06638-5BED-4DDE-8C6F-ADFF2DBD3696}" type="slidenum">
              <a:rPr lang="en-US">
                <a:solidFill>
                  <a:prstClr val="black"/>
                </a:solidFill>
                <a:latin typeface="Calibri" panose="020F0502020204030204"/>
              </a:rPr>
              <a:pPr defTabSz="906445">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672577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3638"/>
            <a:ext cx="5573713" cy="3135312"/>
          </a:xfrm>
          <a:prstGeom prst="rect">
            <a:avLst/>
          </a:prstGeom>
        </p:spPr>
      </p:sp>
      <p:sp>
        <p:nvSpPr>
          <p:cNvPr id="3" name="Notes Placeholder 2"/>
          <p:cNvSpPr>
            <a:spLocks noGrp="1"/>
          </p:cNvSpPr>
          <p:nvPr>
            <p:ph type="body" idx="1"/>
          </p:nvPr>
        </p:nvSpPr>
        <p:spPr>
          <a:xfrm>
            <a:off x="688182" y="4473892"/>
            <a:ext cx="5505450" cy="3660458"/>
          </a:xfrm>
          <a:prstGeom prst="rect">
            <a:avLst/>
          </a:prstGeom>
        </p:spPr>
        <p:txBody>
          <a:bodyPr/>
          <a:lstStyle/>
          <a:p>
            <a:r>
              <a:rPr lang="en-US" dirty="0"/>
              <a:t>This slide contains scanning electron microscopy images taken from an (A) intact medial collateral ligament in a control animal, (B) a </a:t>
            </a:r>
            <a:r>
              <a:rPr lang="en-US" dirty="0" err="1"/>
              <a:t>nontreated</a:t>
            </a:r>
            <a:r>
              <a:rPr lang="en-US" dirty="0"/>
              <a:t> MCL at 4 weeks post injury, and (C) an IACFM treated MCL</a:t>
            </a:r>
            <a:r>
              <a:rPr lang="en-US" baseline="0" dirty="0"/>
              <a:t> at 4 weeks post injury.</a:t>
            </a:r>
            <a:endParaRPr lang="en-US" dirty="0"/>
          </a:p>
        </p:txBody>
      </p:sp>
      <p:sp>
        <p:nvSpPr>
          <p:cNvPr id="4" name="Slide Number Placeholder 3"/>
          <p:cNvSpPr>
            <a:spLocks noGrp="1"/>
          </p:cNvSpPr>
          <p:nvPr>
            <p:ph type="sldNum" sz="quarter" idx="10"/>
          </p:nvPr>
        </p:nvSpPr>
        <p:spPr/>
        <p:txBody>
          <a:bodyPr/>
          <a:lstStyle/>
          <a:p>
            <a:pPr defTabSz="906445">
              <a:defRPr/>
            </a:pPr>
            <a:fld id="{F7D48FA4-6ADF-4732-BA3A-0A708E90D0FB}" type="slidenum">
              <a:rPr lang="en-US">
                <a:solidFill>
                  <a:prstClr val="black"/>
                </a:solidFill>
                <a:latin typeface="Calibri" panose="020F0502020204030204"/>
              </a:rPr>
              <a:pPr defTabSz="906445">
                <a:defRPr/>
              </a:pPr>
              <a:t>29</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906445">
              <a:defRPr/>
            </a:pPr>
            <a:r>
              <a:rPr lang="fr-FR">
                <a:solidFill>
                  <a:prstClr val="black"/>
                </a:solidFill>
                <a:latin typeface="Calibri" panose="020F0502020204030204"/>
              </a:rPr>
              <a:t>© 2017 Graston Technique, LLC | Rev. 081517</a:t>
            </a:r>
            <a:endParaRPr lang="en-US">
              <a:solidFill>
                <a:prstClr val="black"/>
              </a:solidFill>
              <a:latin typeface="Calibri" panose="020F0502020204030204"/>
            </a:endParaRPr>
          </a:p>
        </p:txBody>
      </p:sp>
    </p:spTree>
    <p:extLst>
      <p:ext uri="{BB962C8B-B14F-4D97-AF65-F5344CB8AC3E}">
        <p14:creationId xmlns:p14="http://schemas.microsoft.com/office/powerpoint/2010/main" val="3476561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654050" y="1162050"/>
            <a:ext cx="5580063" cy="3140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8805" y="4476949"/>
            <a:ext cx="5510437" cy="3662958"/>
          </a:xfrm>
          <a:prstGeom prst="rect">
            <a:avLst/>
          </a:prstGeom>
          <a:noFill/>
          <a:ln>
            <a:noFill/>
          </a:ln>
        </p:spPr>
        <p:txBody>
          <a:bodyPr lIns="92488" tIns="46231" rIns="92488" bIns="46231" anchor="t" anchorCtr="0">
            <a:noAutofit/>
          </a:bodyPr>
          <a:lstStyle/>
          <a:p>
            <a:pPr>
              <a:buSzPct val="25000"/>
            </a:pPr>
            <a:r>
              <a:rPr lang="en-US" dirty="0">
                <a:solidFill>
                  <a:schemeClr val="dk1"/>
                </a:solidFill>
                <a:latin typeface="Calibri"/>
                <a:ea typeface="Calibri"/>
                <a:cs typeface="Calibri"/>
                <a:sym typeface="Calibri"/>
              </a:rPr>
              <a:t>A follow-up study was performed looking at the vascular responses to GT.</a:t>
            </a:r>
          </a:p>
          <a:p>
            <a:pPr>
              <a:buSzPct val="25000"/>
            </a:pPr>
            <a:r>
              <a:rPr lang="en-US" dirty="0">
                <a:solidFill>
                  <a:schemeClr val="dk1"/>
                </a:solidFill>
                <a:latin typeface="Calibri"/>
                <a:ea typeface="Calibri"/>
                <a:cs typeface="Calibri"/>
                <a:sym typeface="Calibri"/>
              </a:rPr>
              <a:t>Regional tissue perfusion was assessed following 1 minute of treatment 3x / </a:t>
            </a:r>
            <a:r>
              <a:rPr lang="en-US" dirty="0" err="1">
                <a:solidFill>
                  <a:schemeClr val="dk1"/>
                </a:solidFill>
                <a:latin typeface="Calibri"/>
                <a:ea typeface="Calibri"/>
                <a:cs typeface="Calibri"/>
                <a:sym typeface="Calibri"/>
              </a:rPr>
              <a:t>wk</a:t>
            </a:r>
            <a:r>
              <a:rPr lang="en-US" dirty="0">
                <a:solidFill>
                  <a:schemeClr val="dk1"/>
                </a:solidFill>
                <a:latin typeface="Calibri"/>
                <a:ea typeface="Calibri"/>
                <a:cs typeface="Calibri"/>
                <a:sym typeface="Calibri"/>
              </a:rPr>
              <a:t> x 3 weeks</a:t>
            </a:r>
          </a:p>
          <a:p>
            <a:pPr>
              <a:buSzPct val="25000"/>
            </a:pPr>
            <a:r>
              <a:rPr lang="en-US" dirty="0">
                <a:solidFill>
                  <a:schemeClr val="dk1"/>
                </a:solidFill>
                <a:latin typeface="Calibri"/>
                <a:ea typeface="Calibri"/>
                <a:cs typeface="Calibri"/>
                <a:sym typeface="Calibri"/>
              </a:rPr>
              <a:t>There was no effect on tissue perfusion when assessed immediately, or at 5, 10, 15, or 20 minute after treatment</a:t>
            </a:r>
          </a:p>
          <a:p>
            <a:pPr>
              <a:buSzPct val="25000"/>
            </a:pPr>
            <a:r>
              <a:rPr lang="en-US" dirty="0">
                <a:solidFill>
                  <a:schemeClr val="dk1"/>
                </a:solidFill>
                <a:latin typeface="Calibri"/>
                <a:ea typeface="Calibri"/>
                <a:cs typeface="Calibri"/>
                <a:sym typeface="Calibri"/>
              </a:rPr>
              <a:t>However, treated hind limbs had enhanced tissue perfusion when assessed 1 day and 1 week following the final treatment</a:t>
            </a:r>
          </a:p>
          <a:p>
            <a:pPr>
              <a:buSzPct val="25000"/>
            </a:pPr>
            <a:r>
              <a:rPr lang="en-US" dirty="0">
                <a:solidFill>
                  <a:schemeClr val="dk1"/>
                </a:solidFill>
                <a:latin typeface="Calibri"/>
                <a:ea typeface="Calibri"/>
                <a:cs typeface="Calibri"/>
                <a:sym typeface="Calibri"/>
              </a:rPr>
              <a:t>Subsequent investigation found increased proportion of arteriole-sized blood vessels in the </a:t>
            </a:r>
            <a:r>
              <a:rPr lang="en-US" dirty="0" err="1">
                <a:solidFill>
                  <a:schemeClr val="dk1"/>
                </a:solidFill>
                <a:latin typeface="Calibri"/>
                <a:ea typeface="Calibri"/>
                <a:cs typeface="Calibri"/>
                <a:sym typeface="Calibri"/>
              </a:rPr>
              <a:t>tibial</a:t>
            </a:r>
            <a:r>
              <a:rPr lang="en-US" dirty="0">
                <a:solidFill>
                  <a:schemeClr val="dk1"/>
                </a:solidFill>
                <a:latin typeface="Calibri"/>
                <a:ea typeface="Calibri"/>
                <a:cs typeface="Calibri"/>
                <a:sym typeface="Calibri"/>
              </a:rPr>
              <a:t> 3</a:t>
            </a:r>
            <a:r>
              <a:rPr lang="en-US" baseline="30000" dirty="0">
                <a:solidFill>
                  <a:schemeClr val="dk1"/>
                </a:solidFill>
                <a:latin typeface="Calibri"/>
                <a:ea typeface="Calibri"/>
                <a:cs typeface="Calibri"/>
                <a:sym typeface="Calibri"/>
              </a:rPr>
              <a:t>rd</a:t>
            </a:r>
            <a:r>
              <a:rPr lang="en-US" dirty="0">
                <a:solidFill>
                  <a:schemeClr val="dk1"/>
                </a:solidFill>
                <a:latin typeface="Calibri"/>
                <a:ea typeface="Calibri"/>
                <a:cs typeface="Calibri"/>
                <a:sym typeface="Calibri"/>
              </a:rPr>
              <a:t> of the ligament.</a:t>
            </a:r>
          </a:p>
          <a:p>
            <a:pPr>
              <a:buSzPct val="25000"/>
            </a:pPr>
            <a:r>
              <a:rPr lang="en-US" dirty="0">
                <a:solidFill>
                  <a:schemeClr val="dk1"/>
                </a:solidFill>
                <a:latin typeface="Calibri"/>
                <a:ea typeface="Calibri"/>
                <a:cs typeface="Calibri"/>
                <a:sym typeface="Calibri"/>
              </a:rPr>
              <a:t>The findings suggest GT alters regional perfusion and vascularity in the vicinity of the healing ligament.</a:t>
            </a:r>
            <a:endParaRPr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This study provides additional evidence that </a:t>
            </a:r>
            <a:r>
              <a:rPr lang="en-US" dirty="0" err="1">
                <a:solidFill>
                  <a:schemeClr val="dk1"/>
                </a:solidFill>
                <a:latin typeface="Calibri"/>
                <a:ea typeface="Calibri"/>
                <a:cs typeface="Calibri"/>
                <a:sym typeface="Calibri"/>
              </a:rPr>
              <a:t>Graston</a:t>
            </a:r>
            <a:r>
              <a:rPr lang="en-US" dirty="0">
                <a:solidFill>
                  <a:schemeClr val="dk1"/>
                </a:solidFill>
                <a:latin typeface="Calibri"/>
                <a:ea typeface="Calibri"/>
                <a:cs typeface="Calibri"/>
                <a:sym typeface="Calibri"/>
              </a:rPr>
              <a:t> Technique has the potential to increase blood flow into an area which has the potential to increase the healing process. </a:t>
            </a:r>
          </a:p>
        </p:txBody>
      </p:sp>
      <p:sp>
        <p:nvSpPr>
          <p:cNvPr id="4" name="Footer Placeholder 3"/>
          <p:cNvSpPr>
            <a:spLocks noGrp="1"/>
          </p:cNvSpPr>
          <p:nvPr>
            <p:ph type="ftr" sz="quarter" idx="10"/>
          </p:nvPr>
        </p:nvSpPr>
        <p:spPr/>
        <p:txBody>
          <a:bodyPr/>
          <a:lstStyle/>
          <a:p>
            <a:pPr defTabSz="906445">
              <a:defRPr/>
            </a:pPr>
            <a:r>
              <a:rPr lang="fr-FR">
                <a:solidFill>
                  <a:prstClr val="black"/>
                </a:solidFill>
                <a:latin typeface="Calibri" panose="020F0502020204030204"/>
              </a:rPr>
              <a:t>© 2017 Graston Technique, LLC | Rev. 081517</a:t>
            </a:r>
            <a:endParaRPr lang="en-US" sz="1100" dirty="0">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06445">
              <a:defRPr/>
            </a:pPr>
            <a:fld id="{F0D06638-5BED-4DDE-8C6F-ADFF2DBD3696}" type="slidenum">
              <a:rPr lang="en-US">
                <a:solidFill>
                  <a:prstClr val="black"/>
                </a:solidFill>
                <a:latin typeface="Calibri" panose="020F0502020204030204"/>
              </a:rPr>
              <a:pPr defTabSz="906445">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528500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3638"/>
            <a:ext cx="5573713" cy="3135312"/>
          </a:xfrm>
          <a:prstGeom prst="rect">
            <a:avLst/>
          </a:prstGeom>
        </p:spPr>
      </p:sp>
      <p:sp>
        <p:nvSpPr>
          <p:cNvPr id="3" name="Notes Placeholder 2"/>
          <p:cNvSpPr>
            <a:spLocks noGrp="1"/>
          </p:cNvSpPr>
          <p:nvPr>
            <p:ph type="body" idx="1"/>
          </p:nvPr>
        </p:nvSpPr>
        <p:spPr>
          <a:xfrm>
            <a:off x="688182" y="4473892"/>
            <a:ext cx="5505450" cy="3660458"/>
          </a:xfrm>
          <a:prstGeom prst="rect">
            <a:avLst/>
          </a:prstGeom>
        </p:spPr>
        <p:txBody>
          <a:bodyPr/>
          <a:lstStyle/>
          <a:p>
            <a:r>
              <a:rPr lang="en-US" dirty="0"/>
              <a:t>Presented in a poster presentation at CSM, 2016:</a:t>
            </a:r>
          </a:p>
          <a:p>
            <a:endParaRPr lang="en-US" dirty="0"/>
          </a:p>
          <a:p>
            <a:r>
              <a:rPr lang="en-US" b="1" dirty="0"/>
              <a:t>INSTRUMENT-ASSISTED SOFT TISSUE MOBILIZATION IN HEALTHY YOUNG ADULT MALES MOBILIZES TISSUE-RESIDENT MESENCHYMAL STEM CELLS INTO CIRCULATION </a:t>
            </a:r>
            <a:endParaRPr lang="en-US" dirty="0"/>
          </a:p>
          <a:p>
            <a:r>
              <a:rPr lang="en-US" b="1" i="1" dirty="0"/>
              <a:t>Mary T. Loghmani, Emily M. Fuller, Rachel </a:t>
            </a:r>
            <a:r>
              <a:rPr lang="en-US" b="1" i="1" dirty="0" err="1"/>
              <a:t>Handt</a:t>
            </a:r>
            <a:r>
              <a:rPr lang="en-US" b="1" i="1" dirty="0"/>
              <a:t>, Bruce Neff, Lucia </a:t>
            </a:r>
            <a:r>
              <a:rPr lang="en-US" b="1" i="1" dirty="0" err="1"/>
              <a:t>Seasly</a:t>
            </a:r>
            <a:r>
              <a:rPr lang="en-US" b="1" i="1" dirty="0"/>
              <a:t>, Carrie Swartz, Micah </a:t>
            </a:r>
            <a:r>
              <a:rPr lang="en-US" b="1" i="1" dirty="0" err="1"/>
              <a:t>Whitted</a:t>
            </a:r>
            <a:r>
              <a:rPr lang="en-US" b="1" i="1" dirty="0"/>
              <a:t>, Keith L. March</a:t>
            </a:r>
            <a:endParaRPr lang="en-US" dirty="0"/>
          </a:p>
          <a:p>
            <a:r>
              <a:rPr lang="en-US" i="1" dirty="0"/>
              <a:t>Department of Physical Therapy, Indiana University, Indianapolis, IN; School of Medicine, Indiana University, Indianapolis, IN. </a:t>
            </a:r>
          </a:p>
          <a:p>
            <a:endParaRPr lang="en-US" dirty="0"/>
          </a:p>
          <a:p>
            <a:r>
              <a:rPr lang="en-US" b="1" dirty="0"/>
              <a:t>PURPOSE/HYPOTHESIS: </a:t>
            </a:r>
            <a:r>
              <a:rPr lang="en-US" dirty="0" err="1"/>
              <a:t>Mechanotherapy</a:t>
            </a:r>
            <a:r>
              <a:rPr lang="en-US" dirty="0"/>
              <a:t> interventions, such as instrument-assisted soft tissue mobilization (IASTM), are often used by clinicians. IASTM is a form of massage that uses rigid devices to deliver a mechani­cal stimulus to the soft tissue. Initial IASTM studies have demonstrated positive results. Interestingly, adult stem/progenitor cells (SCs) and mas­sage-based modalities have demonstrated similar therapeutic capacities, </a:t>
            </a:r>
            <a:r>
              <a:rPr lang="en-US" dirty="0" err="1"/>
              <a:t>eg</a:t>
            </a:r>
            <a:r>
              <a:rPr lang="en-US" dirty="0"/>
              <a:t>, immuno-modulation, antiaging, anti-inflammation and enhanced vascular function. It is known that SC circulation levels can be altered by disease, age and interventions (</a:t>
            </a:r>
            <a:r>
              <a:rPr lang="en-US" dirty="0" err="1"/>
              <a:t>eg</a:t>
            </a:r>
            <a:r>
              <a:rPr lang="en-US" dirty="0"/>
              <a:t>, exercise), but the effects of massage/ mechanical stimulus on circulating SC levels is unknown. It is possible that IASTM stimulates an increase in circulating SC levels which may augment healing. The purpose of this proof-of-concept study was to eval­uate the acute and cumulative effects of IASTM on circulating SC levels and selected clinical outcomes. </a:t>
            </a:r>
          </a:p>
          <a:p>
            <a:r>
              <a:rPr lang="en-US" b="1" dirty="0"/>
              <a:t>NUMBER OF SUBJECTS: </a:t>
            </a:r>
            <a:r>
              <a:rPr lang="en-US" dirty="0"/>
              <a:t>Six healthy men (18-30 years old; BMI</a:t>
            </a:r>
            <a:r>
              <a:rPr lang="en-US" i="1" dirty="0"/>
              <a:t>≥</a:t>
            </a:r>
            <a:r>
              <a:rPr lang="en-US" dirty="0"/>
              <a:t>18.5&lt;30.0 kg/m2).</a:t>
            </a:r>
          </a:p>
          <a:p>
            <a:r>
              <a:rPr lang="en-US" b="1" dirty="0"/>
              <a:t>MATERIALS/METHODS: </a:t>
            </a:r>
            <a:r>
              <a:rPr lang="en-US" dirty="0"/>
              <a:t>In a single setting, within-subjects, pretest/posttest design, subjects received six 20-minute sessions of IASTM to the back over 3 weeks by a trained examiner. At the first and last sessions, periph­eral vein blood samples were taken at baseline, after 20 minutes of rest, and again after 20 minutes of IASTM. An array of SC subpopulations (circulating endothelial, hematopoietic stem/progenitor, and tissue-res­ident mesenchymal stem cells [TR-MSC]) were characterized based on their surface markers by </a:t>
            </a:r>
            <a:r>
              <a:rPr lang="en-US" dirty="0" err="1"/>
              <a:t>multiparametric</a:t>
            </a:r>
            <a:r>
              <a:rPr lang="en-US" dirty="0"/>
              <a:t> flow cytometry using an estab­lished protocol, and self-reported pain and function and physical mea­sures were obtained. Analysis of main outcome measures were deter­mined using paired </a:t>
            </a:r>
            <a:r>
              <a:rPr lang="en-US" i="1" dirty="0"/>
              <a:t>t </a:t>
            </a:r>
            <a:r>
              <a:rPr lang="en-US" dirty="0"/>
              <a:t>tests (</a:t>
            </a:r>
            <a:r>
              <a:rPr lang="en-US" i="1" dirty="0"/>
              <a:t>P&lt;.</a:t>
            </a:r>
            <a:r>
              <a:rPr lang="en-US" dirty="0"/>
              <a:t>05). </a:t>
            </a:r>
          </a:p>
          <a:p>
            <a:r>
              <a:rPr lang="en-US" b="1" dirty="0"/>
              <a:t>RESULTS: </a:t>
            </a:r>
            <a:r>
              <a:rPr lang="en-US" dirty="0"/>
              <a:t>There was a significant, 3-fold, acute increase in the percent of circulating TR-MSCs (CD34+, CD31–, CD45–) from 0.0012 +/- 0.0008 to 0.004 +/- 0.003 (</a:t>
            </a:r>
            <a:r>
              <a:rPr lang="en-US" i="1" dirty="0"/>
              <a:t>P&lt;.</a:t>
            </a:r>
            <a:r>
              <a:rPr lang="en-US" dirty="0"/>
              <a:t>03). Other outcome measures were not statisti­cally significant. </a:t>
            </a:r>
          </a:p>
          <a:p>
            <a:r>
              <a:rPr lang="en-US" b="1" dirty="0"/>
              <a:t>CONCLUSIONS: </a:t>
            </a:r>
            <a:r>
              <a:rPr lang="en-US" dirty="0"/>
              <a:t>MSCs are vascular stem cells that reside in the capillaries and adventitia of larger blood vessels throughout the body. Findings sug­gest that IASTM promotes an acute increase in circulating TR-MSCs in healthy young adult males which may positively impact healing. Cumu­lative effects were not observed which may indicate a need to determine optimal timing of and dose responses for IASTM intervention. It is not surprising that other measures were unaltered in this healthy population.</a:t>
            </a:r>
          </a:p>
          <a:p>
            <a:r>
              <a:rPr lang="en-US" b="1" dirty="0"/>
              <a:t>CLINICAL RELEVANCE: </a:t>
            </a:r>
            <a:r>
              <a:rPr lang="en-US" dirty="0"/>
              <a:t>Findings from this novel pilot study demonstrate that a form of </a:t>
            </a:r>
            <a:r>
              <a:rPr lang="en-US" dirty="0" err="1"/>
              <a:t>mechanotherapy</a:t>
            </a:r>
            <a:r>
              <a:rPr lang="en-US" dirty="0"/>
              <a:t>, IASTM, has an immediate effect on mobiliz­ing TR-MSCs into circulation; endogenous cells that are critical for vas­cular repair, and tissue healing and regeneration. Future research on the effects of IASTM on SC mobilization, circulation and activity as a func­tion of dose, age, sex and disease is warranted. This underscores the po­tential for noninvasive, </a:t>
            </a:r>
            <a:r>
              <a:rPr lang="en-US" dirty="0" err="1"/>
              <a:t>mechanotherapy</a:t>
            </a:r>
            <a:r>
              <a:rPr lang="en-US" dirty="0"/>
              <a:t> interventions to facilitate innate mechanisms underlying tissue healing and regeneration as means to op­timize therapeutic outcomes.</a:t>
            </a:r>
          </a:p>
          <a:p>
            <a:endParaRPr lang="en-US" dirty="0"/>
          </a:p>
        </p:txBody>
      </p:sp>
      <p:sp>
        <p:nvSpPr>
          <p:cNvPr id="4" name="Slide Number Placeholder 3"/>
          <p:cNvSpPr>
            <a:spLocks noGrp="1"/>
          </p:cNvSpPr>
          <p:nvPr>
            <p:ph type="sldNum" sz="quarter" idx="10"/>
          </p:nvPr>
        </p:nvSpPr>
        <p:spPr/>
        <p:txBody>
          <a:bodyPr/>
          <a:lstStyle/>
          <a:p>
            <a:pPr defTabSz="906445">
              <a:defRPr/>
            </a:pPr>
            <a:fld id="{A1A50170-9657-46FF-B37E-C8A29F02FBBB}" type="slidenum">
              <a:rPr lang="en-US">
                <a:solidFill>
                  <a:prstClr val="black"/>
                </a:solidFill>
                <a:latin typeface="Calibri" panose="020F0502020204030204"/>
              </a:rPr>
              <a:pPr defTabSz="906445">
                <a:defRPr/>
              </a:pPr>
              <a:t>31</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r>
              <a:rPr lang="fr-FR"/>
              <a:t>© 2018 Graston Technique, LLC | Rev. 050718</a:t>
            </a:r>
            <a:endParaRPr lang="en-US" dirty="0"/>
          </a:p>
        </p:txBody>
      </p:sp>
    </p:spTree>
    <p:extLst>
      <p:ext uri="{BB962C8B-B14F-4D97-AF65-F5344CB8AC3E}">
        <p14:creationId xmlns:p14="http://schemas.microsoft.com/office/powerpoint/2010/main" val="3025156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50170-9657-46FF-B37E-C8A29F02FBBB}" type="slidenum">
              <a:rPr lang="en-US" smtClean="0"/>
              <a:t>32</a:t>
            </a:fld>
            <a:endParaRPr lang="en-US"/>
          </a:p>
        </p:txBody>
      </p:sp>
    </p:spTree>
    <p:extLst>
      <p:ext uri="{BB962C8B-B14F-4D97-AF65-F5344CB8AC3E}">
        <p14:creationId xmlns:p14="http://schemas.microsoft.com/office/powerpoint/2010/main" val="1524663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50170-9657-46FF-B37E-C8A29F02FBBB}" type="slidenum">
              <a:rPr lang="en-US" smtClean="0"/>
              <a:t>33</a:t>
            </a:fld>
            <a:endParaRPr lang="en-US"/>
          </a:p>
        </p:txBody>
      </p:sp>
    </p:spTree>
    <p:extLst>
      <p:ext uri="{BB962C8B-B14F-4D97-AF65-F5344CB8AC3E}">
        <p14:creationId xmlns:p14="http://schemas.microsoft.com/office/powerpoint/2010/main" val="2278283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3638"/>
            <a:ext cx="5573713" cy="3135312"/>
          </a:xfrm>
          <a:prstGeom prst="rect">
            <a:avLst/>
          </a:prstGeom>
        </p:spPr>
      </p:sp>
      <p:sp>
        <p:nvSpPr>
          <p:cNvPr id="3" name="Notes Placeholder 2"/>
          <p:cNvSpPr>
            <a:spLocks noGrp="1"/>
          </p:cNvSpPr>
          <p:nvPr>
            <p:ph type="body" idx="1"/>
          </p:nvPr>
        </p:nvSpPr>
        <p:spPr>
          <a:xfrm>
            <a:off x="688182" y="4473892"/>
            <a:ext cx="5505450" cy="366045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identifies the conclusions drawn based on the Animal Studies that have been conducted. While promising, they do represent a low level of evidence</a:t>
            </a:r>
            <a:r>
              <a:rPr lang="en-US" baseline="0" dirty="0"/>
              <a:t> according to the principles of evidence-based practice.</a:t>
            </a:r>
            <a:endParaRPr lang="en-US" dirty="0"/>
          </a:p>
          <a:p>
            <a:endParaRPr lang="en-US" dirty="0"/>
          </a:p>
        </p:txBody>
      </p:sp>
      <p:sp>
        <p:nvSpPr>
          <p:cNvPr id="4" name="Slide Number Placeholder 3"/>
          <p:cNvSpPr>
            <a:spLocks noGrp="1"/>
          </p:cNvSpPr>
          <p:nvPr>
            <p:ph type="sldNum" sz="quarter" idx="10"/>
          </p:nvPr>
        </p:nvSpPr>
        <p:spPr/>
        <p:txBody>
          <a:bodyPr/>
          <a:lstStyle/>
          <a:p>
            <a:fld id="{A1A50170-9657-46FF-B37E-C8A29F02FBBB}" type="slidenum">
              <a:rPr lang="en-US" smtClean="0"/>
              <a:t>34</a:t>
            </a:fld>
            <a:endParaRPr lang="en-US"/>
          </a:p>
        </p:txBody>
      </p:sp>
      <p:sp>
        <p:nvSpPr>
          <p:cNvPr id="5" name="Footer Placeholder 4"/>
          <p:cNvSpPr>
            <a:spLocks noGrp="1"/>
          </p:cNvSpPr>
          <p:nvPr>
            <p:ph type="ftr" sz="quarter" idx="11"/>
          </p:nvPr>
        </p:nvSpPr>
        <p:spPr/>
        <p:txBody>
          <a:bodyPr/>
          <a:lstStyle/>
          <a:p>
            <a:r>
              <a:rPr lang="fr-FR"/>
              <a:t>© 2018 Graston Technique, LLC | Rev. 050718</a:t>
            </a:r>
            <a:endParaRPr lang="en-US" dirty="0"/>
          </a:p>
        </p:txBody>
      </p:sp>
    </p:spTree>
    <p:extLst>
      <p:ext uri="{BB962C8B-B14F-4D97-AF65-F5344CB8AC3E}">
        <p14:creationId xmlns:p14="http://schemas.microsoft.com/office/powerpoint/2010/main" val="3375966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458788"/>
            <a:ext cx="6467475" cy="36385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7905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D2F48-F9A9-4B75-A26B-0A68E98BE79B}" type="slidenum">
              <a:rPr lang="en-US" smtClean="0"/>
              <a:t>35</a:t>
            </a:fld>
            <a:endParaRPr lang="en-US"/>
          </a:p>
        </p:txBody>
      </p:sp>
    </p:spTree>
    <p:extLst>
      <p:ext uri="{BB962C8B-B14F-4D97-AF65-F5344CB8AC3E}">
        <p14:creationId xmlns:p14="http://schemas.microsoft.com/office/powerpoint/2010/main" val="3886455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Based on the previous research, we have developed a GT® therapy Protocol to treat tendinosis. The progression is outlined on this slide.</a:t>
            </a:r>
          </a:p>
        </p:txBody>
      </p:sp>
      <p:sp>
        <p:nvSpPr>
          <p:cNvPr id="5" name="Slide Image Placeholder 4"/>
          <p:cNvSpPr>
            <a:spLocks noGrp="1" noRot="1" noChangeAspect="1"/>
          </p:cNvSpPr>
          <p:nvPr>
            <p:ph type="sldImg"/>
          </p:nvPr>
        </p:nvSpPr>
        <p:spPr>
          <a:xfrm>
            <a:off x="425450" y="458788"/>
            <a:ext cx="6467475" cy="3638550"/>
          </a:xfrm>
        </p:spPr>
      </p:sp>
    </p:spTree>
    <p:extLst>
      <p:ext uri="{BB962C8B-B14F-4D97-AF65-F5344CB8AC3E}">
        <p14:creationId xmlns:p14="http://schemas.microsoft.com/office/powerpoint/2010/main" val="923640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86DFB4-2204-44DC-8DC4-B0297FB7A7B8}" type="slidenum">
              <a:rPr lang="en-US" smtClean="0"/>
              <a:t>47</a:t>
            </a:fld>
            <a:endParaRPr lang="en-US"/>
          </a:p>
        </p:txBody>
      </p:sp>
    </p:spTree>
    <p:extLst>
      <p:ext uri="{BB962C8B-B14F-4D97-AF65-F5344CB8AC3E}">
        <p14:creationId xmlns:p14="http://schemas.microsoft.com/office/powerpoint/2010/main" val="2921363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09" name="Shape 409"/>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410" name="Shape 4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641242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16" name="Shape 4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386800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23" name="Shape 42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424" name="Shape 42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429356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431" name="Shape 43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996593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37" name="Shape 43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438" name="Shape 43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032839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51" name="Shape 45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52" name="Shape 45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278377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58" name="Shape 45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59" name="Shape 45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449550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458788"/>
            <a:ext cx="6467475" cy="3638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5326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65" name="Shape 46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66" name="Shape 46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216393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72" name="Shape 47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73" name="Shape 47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206433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79" name="Shape 47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80" name="Shape 48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035768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86" name="Shape 4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87" name="Shape 4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529557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a:p>
        </p:txBody>
      </p:sp>
      <p:sp>
        <p:nvSpPr>
          <p:cNvPr id="493" name="Shape 4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00002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D2F48-F9A9-4B75-A26B-0A68E98BE79B}" type="slidenum">
              <a:rPr lang="en-US" smtClean="0"/>
              <a:t>72</a:t>
            </a:fld>
            <a:endParaRPr lang="en-US"/>
          </a:p>
        </p:txBody>
      </p:sp>
    </p:spTree>
    <p:extLst>
      <p:ext uri="{BB962C8B-B14F-4D97-AF65-F5344CB8AC3E}">
        <p14:creationId xmlns:p14="http://schemas.microsoft.com/office/powerpoint/2010/main" val="1567290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D2F48-F9A9-4B75-A26B-0A68E98BE79B}" type="slidenum">
              <a:rPr lang="en-US" smtClean="0"/>
              <a:t>73</a:t>
            </a:fld>
            <a:endParaRPr lang="en-US"/>
          </a:p>
        </p:txBody>
      </p:sp>
    </p:spTree>
    <p:extLst>
      <p:ext uri="{BB962C8B-B14F-4D97-AF65-F5344CB8AC3E}">
        <p14:creationId xmlns:p14="http://schemas.microsoft.com/office/powerpoint/2010/main" val="2195139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D2F48-F9A9-4B75-A26B-0A68E98BE79B}" type="slidenum">
              <a:rPr lang="en-US" smtClean="0"/>
              <a:t>8</a:t>
            </a:fld>
            <a:endParaRPr lang="en-US"/>
          </a:p>
        </p:txBody>
      </p:sp>
    </p:spTree>
    <p:extLst>
      <p:ext uri="{BB962C8B-B14F-4D97-AF65-F5344CB8AC3E}">
        <p14:creationId xmlns:p14="http://schemas.microsoft.com/office/powerpoint/2010/main" val="2662360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D2F48-F9A9-4B75-A26B-0A68E98BE79B}" type="slidenum">
              <a:rPr lang="en-US" smtClean="0"/>
              <a:t>9</a:t>
            </a:fld>
            <a:endParaRPr lang="en-US"/>
          </a:p>
        </p:txBody>
      </p:sp>
    </p:spTree>
    <p:extLst>
      <p:ext uri="{BB962C8B-B14F-4D97-AF65-F5344CB8AC3E}">
        <p14:creationId xmlns:p14="http://schemas.microsoft.com/office/powerpoint/2010/main" val="372617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endParaRPr lang="en-US" dirty="0"/>
          </a:p>
        </p:txBody>
      </p:sp>
      <p:sp>
        <p:nvSpPr>
          <p:cNvPr id="4" name="Slide Image Placeholder 3"/>
          <p:cNvSpPr>
            <a:spLocks noGrp="1" noRot="1" noChangeAspect="1"/>
          </p:cNvSpPr>
          <p:nvPr>
            <p:ph type="sldImg"/>
          </p:nvPr>
        </p:nvSpPr>
        <p:spPr>
          <a:xfrm>
            <a:off x="425450" y="458788"/>
            <a:ext cx="6467475" cy="3638550"/>
          </a:xfrm>
        </p:spPr>
      </p:sp>
    </p:spTree>
    <p:extLst>
      <p:ext uri="{BB962C8B-B14F-4D97-AF65-F5344CB8AC3E}">
        <p14:creationId xmlns:p14="http://schemas.microsoft.com/office/powerpoint/2010/main" val="163437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Image Placeholder 3"/>
          <p:cNvSpPr>
            <a:spLocks noGrp="1" noRot="1" noChangeAspect="1"/>
          </p:cNvSpPr>
          <p:nvPr>
            <p:ph type="sldImg"/>
          </p:nvPr>
        </p:nvSpPr>
        <p:spPr>
          <a:xfrm>
            <a:off x="425450" y="458788"/>
            <a:ext cx="6467475" cy="3638550"/>
          </a:xfrm>
        </p:spPr>
      </p:sp>
    </p:spTree>
    <p:extLst>
      <p:ext uri="{BB962C8B-B14F-4D97-AF65-F5344CB8AC3E}">
        <p14:creationId xmlns:p14="http://schemas.microsoft.com/office/powerpoint/2010/main" val="361484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Reference</a:t>
            </a:r>
            <a:r>
              <a:rPr lang="en-US" baseline="0" dirty="0"/>
              <a:t> for this diagram is still unknown.</a:t>
            </a:r>
            <a:endParaRPr lang="en-US" dirty="0"/>
          </a:p>
        </p:txBody>
      </p:sp>
      <p:sp>
        <p:nvSpPr>
          <p:cNvPr id="4" name="Slide Image Placeholder 3"/>
          <p:cNvSpPr>
            <a:spLocks noGrp="1" noRot="1" noChangeAspect="1"/>
          </p:cNvSpPr>
          <p:nvPr>
            <p:ph type="sldImg"/>
          </p:nvPr>
        </p:nvSpPr>
        <p:spPr>
          <a:xfrm>
            <a:off x="425450" y="458788"/>
            <a:ext cx="6467475" cy="3638550"/>
          </a:xfrm>
        </p:spPr>
      </p:sp>
    </p:spTree>
    <p:extLst>
      <p:ext uri="{BB962C8B-B14F-4D97-AF65-F5344CB8AC3E}">
        <p14:creationId xmlns:p14="http://schemas.microsoft.com/office/powerpoint/2010/main" val="2220098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302713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44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364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227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524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3066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2"/>
            <a:ext cx="10058400" cy="1431925"/>
          </a:xfrm>
        </p:spPr>
        <p:txBody>
          <a:bodyPr/>
          <a:lstStyle/>
          <a:p>
            <a:r>
              <a:rPr lang="en-US"/>
              <a:t>Click to edit Master title style</a:t>
            </a:r>
          </a:p>
        </p:txBody>
      </p:sp>
      <p:sp>
        <p:nvSpPr>
          <p:cNvPr id="3" name="Content Placeholder 2"/>
          <p:cNvSpPr>
            <a:spLocks noGrp="1"/>
          </p:cNvSpPr>
          <p:nvPr>
            <p:ph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53200" y="19812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53200" y="41148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xfrm>
            <a:off x="14224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b="0">
                <a:solidFill>
                  <a:srgbClr val="000000"/>
                </a:solidFill>
                <a:latin typeface="+mn-lt"/>
              </a:defRPr>
            </a:lvl1pPr>
          </a:lstStyle>
          <a:p>
            <a:pPr fontAlgn="base">
              <a:spcBef>
                <a:spcPct val="0"/>
              </a:spcBef>
              <a:spcAft>
                <a:spcPct val="0"/>
              </a:spcAft>
              <a:defRPr/>
            </a:pPr>
            <a:endParaRPr lang="en-US">
              <a:cs typeface="Arial" charset="0"/>
            </a:endParaRPr>
          </a:p>
        </p:txBody>
      </p:sp>
      <p:sp>
        <p:nvSpPr>
          <p:cNvPr id="8" name="Rectangle 18"/>
          <p:cNvSpPr>
            <a:spLocks noGrp="1" noChangeArrowheads="1"/>
          </p:cNvSpPr>
          <p:nvPr>
            <p:ph type="ftr" sz="quarter" idx="11"/>
          </p:nvPr>
        </p:nvSpPr>
        <p:spPr>
          <a:xfrm>
            <a:off x="4572000" y="6248400"/>
            <a:ext cx="3860800" cy="457200"/>
          </a:xfrm>
          <a:prstGeom prst="rect">
            <a:avLst/>
          </a:prstGeom>
        </p:spPr>
        <p:txBody>
          <a:bodyPr vert="horz" wrap="square" lIns="91440" tIns="45720" rIns="91440" bIns="45720" numCol="1" anchor="t" anchorCtr="0" compatLnSpc="1">
            <a:prstTxWarp prst="textNoShape">
              <a:avLst/>
            </a:prstTxWarp>
          </a:bodyPr>
          <a:lstStyle>
            <a:lvl1pPr>
              <a:defRPr b="0">
                <a:solidFill>
                  <a:srgbClr val="000000"/>
                </a:solidFill>
                <a:latin typeface="+mn-lt"/>
              </a:defRPr>
            </a:lvl1pPr>
          </a:lstStyle>
          <a:p>
            <a:pPr fontAlgn="base">
              <a:spcBef>
                <a:spcPct val="0"/>
              </a:spcBef>
              <a:spcAft>
                <a:spcPct val="0"/>
              </a:spcAft>
              <a:defRPr/>
            </a:pPr>
            <a:endParaRPr lang="en-US">
              <a:cs typeface="Arial" charset="0"/>
            </a:endParaRPr>
          </a:p>
        </p:txBody>
      </p:sp>
      <p:sp>
        <p:nvSpPr>
          <p:cNvPr id="9" name="Rectangle 19"/>
          <p:cNvSpPr>
            <a:spLocks noGrp="1" noChangeArrowheads="1"/>
          </p:cNvSpPr>
          <p:nvPr>
            <p:ph type="sldNum" sz="quarter" idx="12"/>
          </p:nvPr>
        </p:nvSpPr>
        <p:spPr>
          <a:xfrm>
            <a:off x="8940800" y="6248400"/>
            <a:ext cx="2540000" cy="457200"/>
          </a:xfrm>
          <a:prstGeom prst="rect">
            <a:avLst/>
          </a:prstGeom>
        </p:spPr>
        <p:txBody>
          <a:bodyPr/>
          <a:lstStyle>
            <a:lvl1pPr>
              <a:defRPr b="0">
                <a:solidFill>
                  <a:srgbClr val="000000"/>
                </a:solidFill>
                <a:latin typeface="Arial" charset="0"/>
                <a:cs typeface="+mn-cs"/>
              </a:defRPr>
            </a:lvl1pPr>
          </a:lstStyle>
          <a:p>
            <a:pPr fontAlgn="base">
              <a:spcBef>
                <a:spcPct val="0"/>
              </a:spcBef>
              <a:spcAft>
                <a:spcPct val="0"/>
              </a:spcAft>
              <a:defRPr/>
            </a:pPr>
            <a:fld id="{BC79D6F9-A7BC-43B1-9A92-DD19E0B174A0}"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2022034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solidFill>
                  <a:srgbClr val="000000"/>
                </a:solidFill>
                <a:latin typeface="+mn-lt"/>
                <a:cs typeface="Arial" charset="0"/>
              </a:defRPr>
            </a:lvl1pPr>
          </a:lstStyle>
          <a:p>
            <a:pPr fontAlgn="base">
              <a:spcBef>
                <a:spcPct val="0"/>
              </a:spcBef>
              <a:spcAft>
                <a:spcPct val="0"/>
              </a:spcAft>
              <a:defRPr/>
            </a:pPr>
            <a:endParaRPr lang="en-US"/>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solidFill>
                  <a:srgbClr val="000000"/>
                </a:solidFill>
                <a:latin typeface="+mn-lt"/>
                <a:cs typeface="Arial" charset="0"/>
              </a:defRPr>
            </a:lvl1pPr>
          </a:lstStyle>
          <a:p>
            <a:pPr fontAlgn="base">
              <a:spcBef>
                <a:spcPct val="0"/>
              </a:spcBef>
              <a:spcAft>
                <a:spcPct val="0"/>
              </a:spcAft>
              <a:defRPr/>
            </a:pPr>
            <a:endParaRPr lang="en-US"/>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solidFill>
                  <a:srgbClr val="000000"/>
                </a:solidFill>
                <a:latin typeface="+mn-lt"/>
                <a:cs typeface="Arial" charset="0"/>
              </a:defRPr>
            </a:lvl1pPr>
          </a:lstStyle>
          <a:p>
            <a:pPr fontAlgn="base">
              <a:spcBef>
                <a:spcPct val="0"/>
              </a:spcBef>
              <a:spcAft>
                <a:spcPct val="0"/>
              </a:spcAft>
              <a:defRPr/>
            </a:pPr>
            <a:fld id="{F3C471D9-9F2E-4AB5-A2F9-F281FF0089D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59733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D18436-68B5-4090-85BC-E4DFE58FCAFE}" type="datetimeFigureOut">
              <a:rPr lang="en-US" smtClean="0"/>
              <a:t>3/8/19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9F56A-1C8E-40F6-95B9-B2DC44E42E48}" type="slidenum">
              <a:rPr lang="en-US" smtClean="0"/>
              <a:t>‹#›</a:t>
            </a:fld>
            <a:endParaRPr lang="en-US"/>
          </a:p>
        </p:txBody>
      </p:sp>
    </p:spTree>
    <p:extLst>
      <p:ext uri="{BB962C8B-B14F-4D97-AF65-F5344CB8AC3E}">
        <p14:creationId xmlns:p14="http://schemas.microsoft.com/office/powerpoint/2010/main" val="3456267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18436-68B5-4090-85BC-E4DFE58FCAFE}" type="datetimeFigureOut">
              <a:rPr lang="en-US" smtClean="0"/>
              <a:t>3/8/19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9F56A-1C8E-40F6-95B9-B2DC44E42E48}" type="slidenum">
              <a:rPr lang="en-US" smtClean="0"/>
              <a:t>‹#›</a:t>
            </a:fld>
            <a:endParaRPr lang="en-US"/>
          </a:p>
        </p:txBody>
      </p:sp>
    </p:spTree>
    <p:extLst>
      <p:ext uri="{BB962C8B-B14F-4D97-AF65-F5344CB8AC3E}">
        <p14:creationId xmlns:p14="http://schemas.microsoft.com/office/powerpoint/2010/main" val="519107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D18436-68B5-4090-85BC-E4DFE58FCAFE}" type="datetimeFigureOut">
              <a:rPr lang="en-US" smtClean="0"/>
              <a:t>3/8/19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9F56A-1C8E-40F6-95B9-B2DC44E42E48}" type="slidenum">
              <a:rPr lang="en-US" smtClean="0"/>
              <a:t>‹#›</a:t>
            </a:fld>
            <a:endParaRPr lang="en-US"/>
          </a:p>
        </p:txBody>
      </p:sp>
    </p:spTree>
    <p:extLst>
      <p:ext uri="{BB962C8B-B14F-4D97-AF65-F5344CB8AC3E}">
        <p14:creationId xmlns:p14="http://schemas.microsoft.com/office/powerpoint/2010/main" val="2083286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D18436-68B5-4090-85BC-E4DFE58FCAFE}" type="datetimeFigureOut">
              <a:rPr lang="en-US" smtClean="0"/>
              <a:t>3/8/19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39F56A-1C8E-40F6-95B9-B2DC44E42E48}" type="slidenum">
              <a:rPr lang="en-US" smtClean="0"/>
              <a:t>‹#›</a:t>
            </a:fld>
            <a:endParaRPr lang="en-US"/>
          </a:p>
        </p:txBody>
      </p:sp>
    </p:spTree>
    <p:extLst>
      <p:ext uri="{BB962C8B-B14F-4D97-AF65-F5344CB8AC3E}">
        <p14:creationId xmlns:p14="http://schemas.microsoft.com/office/powerpoint/2010/main" val="302709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D18436-68B5-4090-85BC-E4DFE58FCAFE}" type="datetimeFigureOut">
              <a:rPr lang="en-US" smtClean="0"/>
              <a:t>3/8/19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39F56A-1C8E-40F6-95B9-B2DC44E42E48}" type="slidenum">
              <a:rPr lang="en-US" smtClean="0"/>
              <a:t>‹#›</a:t>
            </a:fld>
            <a:endParaRPr lang="en-US"/>
          </a:p>
        </p:txBody>
      </p:sp>
    </p:spTree>
    <p:extLst>
      <p:ext uri="{BB962C8B-B14F-4D97-AF65-F5344CB8AC3E}">
        <p14:creationId xmlns:p14="http://schemas.microsoft.com/office/powerpoint/2010/main" val="633062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422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D18436-68B5-4090-85BC-E4DFE58FCAFE}" type="datetimeFigureOut">
              <a:rPr lang="en-US" smtClean="0"/>
              <a:t>3/8/19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39F56A-1C8E-40F6-95B9-B2DC44E42E48}" type="slidenum">
              <a:rPr lang="en-US" smtClean="0"/>
              <a:t>‹#›</a:t>
            </a:fld>
            <a:endParaRPr lang="en-US"/>
          </a:p>
        </p:txBody>
      </p:sp>
    </p:spTree>
    <p:extLst>
      <p:ext uri="{BB962C8B-B14F-4D97-AF65-F5344CB8AC3E}">
        <p14:creationId xmlns:p14="http://schemas.microsoft.com/office/powerpoint/2010/main" val="4200046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18436-68B5-4090-85BC-E4DFE58FCAFE}" type="datetimeFigureOut">
              <a:rPr lang="en-US" smtClean="0"/>
              <a:t>3/8/19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39F56A-1C8E-40F6-95B9-B2DC44E42E48}" type="slidenum">
              <a:rPr lang="en-US" smtClean="0"/>
              <a:t>‹#›</a:t>
            </a:fld>
            <a:endParaRPr lang="en-US"/>
          </a:p>
        </p:txBody>
      </p:sp>
    </p:spTree>
    <p:extLst>
      <p:ext uri="{BB962C8B-B14F-4D97-AF65-F5344CB8AC3E}">
        <p14:creationId xmlns:p14="http://schemas.microsoft.com/office/powerpoint/2010/main" val="2870453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D18436-68B5-4090-85BC-E4DFE58FCAFE}" type="datetimeFigureOut">
              <a:rPr lang="en-US" smtClean="0"/>
              <a:t>3/8/19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39F56A-1C8E-40F6-95B9-B2DC44E42E48}" type="slidenum">
              <a:rPr lang="en-US" smtClean="0"/>
              <a:t>‹#›</a:t>
            </a:fld>
            <a:endParaRPr lang="en-US"/>
          </a:p>
        </p:txBody>
      </p:sp>
    </p:spTree>
    <p:extLst>
      <p:ext uri="{BB962C8B-B14F-4D97-AF65-F5344CB8AC3E}">
        <p14:creationId xmlns:p14="http://schemas.microsoft.com/office/powerpoint/2010/main" val="3791657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D18436-68B5-4090-85BC-E4DFE58FCAFE}" type="datetimeFigureOut">
              <a:rPr lang="en-US" smtClean="0"/>
              <a:t>3/8/19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39F56A-1C8E-40F6-95B9-B2DC44E42E48}" type="slidenum">
              <a:rPr lang="en-US" smtClean="0"/>
              <a:t>‹#›</a:t>
            </a:fld>
            <a:endParaRPr lang="en-US"/>
          </a:p>
        </p:txBody>
      </p:sp>
    </p:spTree>
    <p:extLst>
      <p:ext uri="{BB962C8B-B14F-4D97-AF65-F5344CB8AC3E}">
        <p14:creationId xmlns:p14="http://schemas.microsoft.com/office/powerpoint/2010/main" val="2151499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18436-68B5-4090-85BC-E4DFE58FCAFE}" type="datetimeFigureOut">
              <a:rPr lang="en-US" smtClean="0"/>
              <a:t>3/8/19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9F56A-1C8E-40F6-95B9-B2DC44E42E48}" type="slidenum">
              <a:rPr lang="en-US" smtClean="0"/>
              <a:t>‹#›</a:t>
            </a:fld>
            <a:endParaRPr lang="en-US"/>
          </a:p>
        </p:txBody>
      </p:sp>
    </p:spTree>
    <p:extLst>
      <p:ext uri="{BB962C8B-B14F-4D97-AF65-F5344CB8AC3E}">
        <p14:creationId xmlns:p14="http://schemas.microsoft.com/office/powerpoint/2010/main" val="1828982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18436-68B5-4090-85BC-E4DFE58FCAFE}" type="datetimeFigureOut">
              <a:rPr lang="en-US" smtClean="0"/>
              <a:t>3/8/19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9F56A-1C8E-40F6-95B9-B2DC44E42E48}" type="slidenum">
              <a:rPr lang="en-US" smtClean="0"/>
              <a:t>‹#›</a:t>
            </a:fld>
            <a:endParaRPr lang="en-US"/>
          </a:p>
        </p:txBody>
      </p:sp>
    </p:spTree>
    <p:extLst>
      <p:ext uri="{BB962C8B-B14F-4D97-AF65-F5344CB8AC3E}">
        <p14:creationId xmlns:p14="http://schemas.microsoft.com/office/powerpoint/2010/main" val="2042425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bg>
      <p:bgPr>
        <a:gradFill flip="none" rotWithShape="1">
          <a:gsLst>
            <a:gs pos="100000">
              <a:srgbClr val="A5C6E2"/>
            </a:gs>
            <a:gs pos="61000">
              <a:srgbClr val="BDD5EA"/>
            </a:gs>
            <a:gs pos="0">
              <a:schemeClr val="accent1">
                <a:lumMod val="5000"/>
                <a:lumOff val="9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982" y="6312034"/>
            <a:ext cx="1427018" cy="545966"/>
          </a:xfrm>
          <a:prstGeom prst="rect">
            <a:avLst/>
          </a:prstGeom>
        </p:spPr>
      </p:pic>
    </p:spTree>
    <p:extLst>
      <p:ext uri="{BB962C8B-B14F-4D97-AF65-F5344CB8AC3E}">
        <p14:creationId xmlns:p14="http://schemas.microsoft.com/office/powerpoint/2010/main" val="2835864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bg>
      <p:bgPr>
        <a:gradFill flip="none" rotWithShape="1">
          <a:gsLst>
            <a:gs pos="100000">
              <a:srgbClr val="A5C6E2"/>
            </a:gs>
            <a:gs pos="61000">
              <a:srgbClr val="BDD5EA"/>
            </a:gs>
            <a:gs pos="0">
              <a:schemeClr val="accent1">
                <a:lumMod val="5000"/>
                <a:lumOff val="9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982" y="6312034"/>
            <a:ext cx="1427018" cy="545966"/>
          </a:xfrm>
          <a:prstGeom prst="rect">
            <a:avLst/>
          </a:prstGeom>
        </p:spPr>
      </p:pic>
    </p:spTree>
    <p:extLst>
      <p:ext uri="{BB962C8B-B14F-4D97-AF65-F5344CB8AC3E}">
        <p14:creationId xmlns:p14="http://schemas.microsoft.com/office/powerpoint/2010/main" val="2373812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bg>
      <p:bgPr>
        <a:gradFill flip="none" rotWithShape="1">
          <a:gsLst>
            <a:gs pos="100000">
              <a:srgbClr val="A5C6E2"/>
            </a:gs>
            <a:gs pos="61000">
              <a:srgbClr val="BDD5EA"/>
            </a:gs>
            <a:gs pos="0">
              <a:schemeClr val="accent1">
                <a:lumMod val="5000"/>
                <a:lumOff val="9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982" y="6312034"/>
            <a:ext cx="1427018" cy="545966"/>
          </a:xfrm>
          <a:prstGeom prst="rect">
            <a:avLst/>
          </a:prstGeom>
        </p:spPr>
      </p:pic>
    </p:spTree>
    <p:extLst>
      <p:ext uri="{BB962C8B-B14F-4D97-AF65-F5344CB8AC3E}">
        <p14:creationId xmlns:p14="http://schemas.microsoft.com/office/powerpoint/2010/main" val="16733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bg>
      <p:bgPr>
        <a:gradFill flip="none" rotWithShape="1">
          <a:gsLst>
            <a:gs pos="100000">
              <a:srgbClr val="A5C6E2"/>
            </a:gs>
            <a:gs pos="61000">
              <a:srgbClr val="BDD5EA"/>
            </a:gs>
            <a:gs pos="0">
              <a:schemeClr val="accent1">
                <a:lumMod val="5000"/>
                <a:lumOff val="9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982" y="6312034"/>
            <a:ext cx="1427018" cy="545966"/>
          </a:xfrm>
          <a:prstGeom prst="rect">
            <a:avLst/>
          </a:prstGeom>
        </p:spPr>
      </p:pic>
    </p:spTree>
    <p:extLst>
      <p:ext uri="{BB962C8B-B14F-4D97-AF65-F5344CB8AC3E}">
        <p14:creationId xmlns:p14="http://schemas.microsoft.com/office/powerpoint/2010/main" val="214564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1685117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and Content">
    <p:bg>
      <p:bgPr>
        <a:gradFill flip="none" rotWithShape="1">
          <a:gsLst>
            <a:gs pos="100000">
              <a:srgbClr val="A5C6E2"/>
            </a:gs>
            <a:gs pos="61000">
              <a:srgbClr val="BDD5EA"/>
            </a:gs>
            <a:gs pos="0">
              <a:schemeClr val="accent1">
                <a:lumMod val="5000"/>
                <a:lumOff val="9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982" y="6312034"/>
            <a:ext cx="1427018" cy="545966"/>
          </a:xfrm>
          <a:prstGeom prst="rect">
            <a:avLst/>
          </a:prstGeom>
        </p:spPr>
      </p:pic>
    </p:spTree>
    <p:extLst>
      <p:ext uri="{BB962C8B-B14F-4D97-AF65-F5344CB8AC3E}">
        <p14:creationId xmlns:p14="http://schemas.microsoft.com/office/powerpoint/2010/main" val="3419361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and Content">
    <p:bg>
      <p:bgPr>
        <a:gradFill flip="none" rotWithShape="1">
          <a:gsLst>
            <a:gs pos="100000">
              <a:srgbClr val="A5C6E2"/>
            </a:gs>
            <a:gs pos="61000">
              <a:srgbClr val="BDD5EA"/>
            </a:gs>
            <a:gs pos="0">
              <a:schemeClr val="accent1">
                <a:lumMod val="5000"/>
                <a:lumOff val="9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982" y="6312034"/>
            <a:ext cx="1427018" cy="545966"/>
          </a:xfrm>
          <a:prstGeom prst="rect">
            <a:avLst/>
          </a:prstGeom>
        </p:spPr>
      </p:pic>
    </p:spTree>
    <p:extLst>
      <p:ext uri="{BB962C8B-B14F-4D97-AF65-F5344CB8AC3E}">
        <p14:creationId xmlns:p14="http://schemas.microsoft.com/office/powerpoint/2010/main" val="3711223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and Content">
    <p:bg>
      <p:bgPr>
        <a:gradFill flip="none" rotWithShape="1">
          <a:gsLst>
            <a:gs pos="100000">
              <a:srgbClr val="A5C6E2"/>
            </a:gs>
            <a:gs pos="61000">
              <a:srgbClr val="BDD5EA"/>
            </a:gs>
            <a:gs pos="0">
              <a:schemeClr val="accent1">
                <a:lumMod val="5000"/>
                <a:lumOff val="9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982" y="6312034"/>
            <a:ext cx="1427018" cy="545966"/>
          </a:xfrm>
          <a:prstGeom prst="rect">
            <a:avLst/>
          </a:prstGeom>
        </p:spPr>
      </p:pic>
    </p:spTree>
    <p:extLst>
      <p:ext uri="{BB962C8B-B14F-4D97-AF65-F5344CB8AC3E}">
        <p14:creationId xmlns:p14="http://schemas.microsoft.com/office/powerpoint/2010/main" val="697405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Title and Content">
    <p:bg>
      <p:bgPr>
        <a:gradFill flip="none" rotWithShape="1">
          <a:gsLst>
            <a:gs pos="100000">
              <a:srgbClr val="A5C6E2"/>
            </a:gs>
            <a:gs pos="61000">
              <a:srgbClr val="BDD5EA"/>
            </a:gs>
            <a:gs pos="0">
              <a:schemeClr val="accent1">
                <a:lumMod val="5000"/>
                <a:lumOff val="9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982" y="6312034"/>
            <a:ext cx="1427018" cy="545966"/>
          </a:xfrm>
          <a:prstGeom prst="rect">
            <a:avLst/>
          </a:prstGeom>
        </p:spPr>
      </p:pic>
    </p:spTree>
    <p:extLst>
      <p:ext uri="{BB962C8B-B14F-4D97-AF65-F5344CB8AC3E}">
        <p14:creationId xmlns:p14="http://schemas.microsoft.com/office/powerpoint/2010/main" val="3763191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Title and Content">
    <p:bg>
      <p:bgPr>
        <a:gradFill flip="none" rotWithShape="1">
          <a:gsLst>
            <a:gs pos="100000">
              <a:srgbClr val="A5C6E2"/>
            </a:gs>
            <a:gs pos="61000">
              <a:srgbClr val="BDD5EA"/>
            </a:gs>
            <a:gs pos="0">
              <a:schemeClr val="accent1">
                <a:lumMod val="5000"/>
                <a:lumOff val="9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982" y="6312034"/>
            <a:ext cx="1427018" cy="545966"/>
          </a:xfrm>
          <a:prstGeom prst="rect">
            <a:avLst/>
          </a:prstGeom>
        </p:spPr>
      </p:pic>
    </p:spTree>
    <p:extLst>
      <p:ext uri="{BB962C8B-B14F-4D97-AF65-F5344CB8AC3E}">
        <p14:creationId xmlns:p14="http://schemas.microsoft.com/office/powerpoint/2010/main" val="1070466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524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462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bg>
      <p:bgPr>
        <a:gradFill flip="none" rotWithShape="1">
          <a:gsLst>
            <a:gs pos="100000">
              <a:srgbClr val="A5C6E2"/>
            </a:gs>
            <a:gs pos="61000">
              <a:srgbClr val="BDD5EA"/>
            </a:gs>
            <a:gs pos="0">
              <a:schemeClr val="accent1">
                <a:lumMod val="5000"/>
                <a:lumOff val="9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982" y="6312034"/>
            <a:ext cx="1427018" cy="545966"/>
          </a:xfrm>
          <a:prstGeom prst="rect">
            <a:avLst/>
          </a:prstGeom>
        </p:spPr>
      </p:pic>
    </p:spTree>
    <p:extLst>
      <p:ext uri="{BB962C8B-B14F-4D97-AF65-F5344CB8AC3E}">
        <p14:creationId xmlns:p14="http://schemas.microsoft.com/office/powerpoint/2010/main" val="357697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44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67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6025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5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616539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220064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5DAA"/>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524000"/>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95719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hf sldNum="0" hdr="0" ftr="0" dt="0"/>
  <p:txStyles>
    <p:titleStyle>
      <a:lvl1pPr algn="ctr" rtl="0" eaLnBrk="0" fontAlgn="base" hangingPunct="0">
        <a:lnSpc>
          <a:spcPct val="90000"/>
        </a:lnSpc>
        <a:spcBef>
          <a:spcPct val="0"/>
        </a:spcBef>
        <a:spcAft>
          <a:spcPct val="0"/>
        </a:spcAft>
        <a:defRPr sz="4400" b="1">
          <a:solidFill>
            <a:schemeClr val="bg1"/>
          </a:solidFill>
          <a:latin typeface="+mj-lt"/>
          <a:ea typeface="+mj-ea"/>
          <a:cs typeface="+mj-cs"/>
        </a:defRPr>
      </a:lvl1pPr>
      <a:lvl2pPr algn="ctr" rtl="0" eaLnBrk="0" fontAlgn="base" hangingPunct="0">
        <a:lnSpc>
          <a:spcPct val="90000"/>
        </a:lnSpc>
        <a:spcBef>
          <a:spcPct val="0"/>
        </a:spcBef>
        <a:spcAft>
          <a:spcPct val="0"/>
        </a:spcAft>
        <a:defRPr sz="4400" b="1">
          <a:solidFill>
            <a:schemeClr val="bg1"/>
          </a:solidFill>
          <a:latin typeface="Arial" charset="0"/>
        </a:defRPr>
      </a:lvl2pPr>
      <a:lvl3pPr algn="ctr" rtl="0" eaLnBrk="0" fontAlgn="base" hangingPunct="0">
        <a:lnSpc>
          <a:spcPct val="90000"/>
        </a:lnSpc>
        <a:spcBef>
          <a:spcPct val="0"/>
        </a:spcBef>
        <a:spcAft>
          <a:spcPct val="0"/>
        </a:spcAft>
        <a:defRPr sz="4400" b="1">
          <a:solidFill>
            <a:schemeClr val="bg1"/>
          </a:solidFill>
          <a:latin typeface="Arial" charset="0"/>
        </a:defRPr>
      </a:lvl3pPr>
      <a:lvl4pPr algn="ctr" rtl="0" eaLnBrk="0" fontAlgn="base" hangingPunct="0">
        <a:lnSpc>
          <a:spcPct val="90000"/>
        </a:lnSpc>
        <a:spcBef>
          <a:spcPct val="0"/>
        </a:spcBef>
        <a:spcAft>
          <a:spcPct val="0"/>
        </a:spcAft>
        <a:defRPr sz="4400" b="1">
          <a:solidFill>
            <a:schemeClr val="bg1"/>
          </a:solidFill>
          <a:latin typeface="Arial" charset="0"/>
        </a:defRPr>
      </a:lvl4pPr>
      <a:lvl5pPr algn="ctr" rtl="0" eaLnBrk="0" fontAlgn="base" hangingPunct="0">
        <a:lnSpc>
          <a:spcPct val="90000"/>
        </a:lnSpc>
        <a:spcBef>
          <a:spcPct val="0"/>
        </a:spcBef>
        <a:spcAft>
          <a:spcPct val="0"/>
        </a:spcAft>
        <a:defRPr sz="4400" b="1">
          <a:solidFill>
            <a:schemeClr val="bg1"/>
          </a:solidFill>
          <a:latin typeface="Arial" charset="0"/>
        </a:defRPr>
      </a:lvl5pPr>
      <a:lvl6pPr marL="457189" algn="ctr" rtl="0" fontAlgn="base">
        <a:lnSpc>
          <a:spcPct val="90000"/>
        </a:lnSpc>
        <a:spcBef>
          <a:spcPct val="0"/>
        </a:spcBef>
        <a:spcAft>
          <a:spcPct val="0"/>
        </a:spcAft>
        <a:defRPr sz="4400" b="1">
          <a:solidFill>
            <a:schemeClr val="bg1"/>
          </a:solidFill>
          <a:latin typeface="Arial" charset="0"/>
        </a:defRPr>
      </a:lvl6pPr>
      <a:lvl7pPr marL="914377" algn="ctr" rtl="0" fontAlgn="base">
        <a:lnSpc>
          <a:spcPct val="90000"/>
        </a:lnSpc>
        <a:spcBef>
          <a:spcPct val="0"/>
        </a:spcBef>
        <a:spcAft>
          <a:spcPct val="0"/>
        </a:spcAft>
        <a:defRPr sz="4400" b="1">
          <a:solidFill>
            <a:schemeClr val="bg1"/>
          </a:solidFill>
          <a:latin typeface="Arial" charset="0"/>
        </a:defRPr>
      </a:lvl7pPr>
      <a:lvl8pPr marL="1371566" algn="ctr" rtl="0" fontAlgn="base">
        <a:lnSpc>
          <a:spcPct val="90000"/>
        </a:lnSpc>
        <a:spcBef>
          <a:spcPct val="0"/>
        </a:spcBef>
        <a:spcAft>
          <a:spcPct val="0"/>
        </a:spcAft>
        <a:defRPr sz="4400" b="1">
          <a:solidFill>
            <a:schemeClr val="bg1"/>
          </a:solidFill>
          <a:latin typeface="Arial" charset="0"/>
        </a:defRPr>
      </a:lvl8pPr>
      <a:lvl9pPr marL="1828754" algn="ctr" rtl="0" fontAlgn="base">
        <a:lnSpc>
          <a:spcPct val="90000"/>
        </a:lnSpc>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b="1">
          <a:solidFill>
            <a:schemeClr val="bg1"/>
          </a:solidFill>
          <a:latin typeface="+mn-lt"/>
        </a:defRPr>
      </a:lvl2pPr>
      <a:lvl3pPr marL="1142971" indent="-228594" algn="l" rtl="0" eaLnBrk="0" fontAlgn="base" hangingPunct="0">
        <a:spcBef>
          <a:spcPct val="20000"/>
        </a:spcBef>
        <a:spcAft>
          <a:spcPct val="0"/>
        </a:spcAft>
        <a:buChar char="•"/>
        <a:defRPr sz="2400" b="1">
          <a:solidFill>
            <a:schemeClr val="bg1"/>
          </a:solidFill>
          <a:latin typeface="+mn-lt"/>
        </a:defRPr>
      </a:lvl3pPr>
      <a:lvl4pPr marL="1600160" indent="-228594" algn="l" rtl="0" eaLnBrk="0" fontAlgn="base" hangingPunct="0">
        <a:spcBef>
          <a:spcPct val="20000"/>
        </a:spcBef>
        <a:spcAft>
          <a:spcPct val="0"/>
        </a:spcAft>
        <a:buChar char="–"/>
        <a:defRPr sz="2000">
          <a:solidFill>
            <a:schemeClr val="bg1"/>
          </a:solidFill>
          <a:latin typeface="+mn-lt"/>
        </a:defRPr>
      </a:lvl4pPr>
      <a:lvl5pPr marL="2057349" indent="-228594" algn="l" rtl="0" eaLnBrk="0" fontAlgn="base" hangingPunct="0">
        <a:spcBef>
          <a:spcPct val="20000"/>
        </a:spcBef>
        <a:spcAft>
          <a:spcPct val="0"/>
        </a:spcAft>
        <a:buChar char="»"/>
        <a:defRPr sz="2000">
          <a:solidFill>
            <a:schemeClr val="bg1"/>
          </a:solidFill>
          <a:latin typeface="+mn-lt"/>
        </a:defRPr>
      </a:lvl5pPr>
      <a:lvl6pPr marL="2514537" indent="-228594" algn="l" rtl="0" fontAlgn="base">
        <a:spcBef>
          <a:spcPct val="20000"/>
        </a:spcBef>
        <a:spcAft>
          <a:spcPct val="0"/>
        </a:spcAft>
        <a:buChar char="»"/>
        <a:defRPr sz="2000">
          <a:solidFill>
            <a:schemeClr val="bg1"/>
          </a:solidFill>
          <a:latin typeface="+mn-lt"/>
        </a:defRPr>
      </a:lvl6pPr>
      <a:lvl7pPr marL="2971726" indent="-228594" algn="l" rtl="0" fontAlgn="base">
        <a:spcBef>
          <a:spcPct val="20000"/>
        </a:spcBef>
        <a:spcAft>
          <a:spcPct val="0"/>
        </a:spcAft>
        <a:buChar char="»"/>
        <a:defRPr sz="2000">
          <a:solidFill>
            <a:schemeClr val="bg1"/>
          </a:solidFill>
          <a:latin typeface="+mn-lt"/>
        </a:defRPr>
      </a:lvl7pPr>
      <a:lvl8pPr marL="3428914" indent="-228594" algn="l" rtl="0" fontAlgn="base">
        <a:spcBef>
          <a:spcPct val="20000"/>
        </a:spcBef>
        <a:spcAft>
          <a:spcPct val="0"/>
        </a:spcAft>
        <a:buChar char="»"/>
        <a:defRPr sz="2000">
          <a:solidFill>
            <a:schemeClr val="bg1"/>
          </a:solidFill>
          <a:latin typeface="+mn-lt"/>
        </a:defRPr>
      </a:lvl8pPr>
      <a:lvl9pPr marL="3886103" indent="-228594"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358EB-F1C5-402E-A96A-9B96AA4744E6}" type="datetimeFigureOut">
              <a:rPr lang="en-US" smtClean="0"/>
              <a:t>3/8/19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53697-C6AB-4362-8DF3-09A4C23873A1}" type="slidenum">
              <a:rPr lang="en-US" smtClean="0"/>
              <a:t>‹#›</a:t>
            </a:fld>
            <a:endParaRPr lang="en-US"/>
          </a:p>
        </p:txBody>
      </p:sp>
    </p:spTree>
    <p:extLst>
      <p:ext uri="{BB962C8B-B14F-4D97-AF65-F5344CB8AC3E}">
        <p14:creationId xmlns:p14="http://schemas.microsoft.com/office/powerpoint/2010/main" val="4119733225"/>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2.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2.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jp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2.jp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2.jp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2.jp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7.MOV"/><Relationship Id="rId1" Type="http://schemas.microsoft.com/office/2007/relationships/media" Target="../media/media7.MOV"/><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8.MOV"/><Relationship Id="rId1" Type="http://schemas.microsoft.com/office/2007/relationships/media" Target="../media/media8.MOV"/><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9.MOV"/><Relationship Id="rId1" Type="http://schemas.microsoft.com/office/2007/relationships/media" Target="../media/media9.MOV"/><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3"/>
            <a:ext cx="9144000" cy="3002376"/>
          </a:xfrm>
        </p:spPr>
        <p:txBody>
          <a:bodyPr>
            <a:normAutofit fontScale="90000"/>
          </a:bodyPr>
          <a:lstStyle/>
          <a:p>
            <a:r>
              <a:rPr lang="en-US" dirty="0"/>
              <a:t> </a:t>
            </a:r>
            <a:r>
              <a:rPr lang="en-US" b="1" dirty="0">
                <a:latin typeface="+mn-lt"/>
              </a:rPr>
              <a:t>Emerging Evidence for the Role of Instrument-Assisted Soft Tissue Mobilization in the Treatment of Tendinopathy</a:t>
            </a:r>
            <a:endParaRPr lang="en-US" dirty="0">
              <a:latin typeface="+mn-lt"/>
            </a:endParaRPr>
          </a:p>
        </p:txBody>
      </p:sp>
      <p:sp>
        <p:nvSpPr>
          <p:cNvPr id="5" name="Subtitle 4"/>
          <p:cNvSpPr>
            <a:spLocks noGrp="1"/>
          </p:cNvSpPr>
          <p:nvPr>
            <p:ph type="subTitle" idx="1"/>
          </p:nvPr>
        </p:nvSpPr>
        <p:spPr>
          <a:xfrm>
            <a:off x="1524000" y="4367351"/>
            <a:ext cx="9144000" cy="1655762"/>
          </a:xfrm>
        </p:spPr>
        <p:txBody>
          <a:bodyPr/>
          <a:lstStyle/>
          <a:p>
            <a:r>
              <a:rPr lang="en-US" dirty="0"/>
              <a:t>Mike Ploski</a:t>
            </a:r>
          </a:p>
          <a:p>
            <a:r>
              <a:rPr lang="en-US" dirty="0"/>
              <a:t>PT, ATC, OCS, GTS</a:t>
            </a:r>
          </a:p>
        </p:txBody>
      </p:sp>
      <p:sp>
        <p:nvSpPr>
          <p:cNvPr id="6" name="Rectangle 5"/>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Rectangle 6"/>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8" name="Rectangle 7"/>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683893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05425" y="711200"/>
            <a:ext cx="6886575" cy="439738"/>
          </a:xfrm>
        </p:spPr>
        <p:txBody>
          <a:bodyPr>
            <a:noAutofit/>
          </a:bodyPr>
          <a:lstStyle/>
          <a:p>
            <a:pPr algn="l"/>
            <a:r>
              <a:rPr lang="en-US" b="1" dirty="0">
                <a:solidFill>
                  <a:schemeClr val="tx1"/>
                </a:solidFill>
                <a:latin typeface="+mn-lt"/>
                <a:ea typeface="Calibri"/>
                <a:sym typeface="Calibri"/>
              </a:rPr>
              <a:t>Histopathology of Tendinosis</a:t>
            </a:r>
            <a:endParaRPr lang="en-US" b="1" dirty="0">
              <a:solidFill>
                <a:schemeClr val="tx1"/>
              </a:solidFill>
              <a:latin typeface="+mn-lt"/>
            </a:endParaRPr>
          </a:p>
        </p:txBody>
      </p:sp>
      <p:sp>
        <p:nvSpPr>
          <p:cNvPr id="3" name="Content Placeholder 2"/>
          <p:cNvSpPr>
            <a:spLocks noGrp="1"/>
          </p:cNvSpPr>
          <p:nvPr>
            <p:ph idx="4294967295"/>
          </p:nvPr>
        </p:nvSpPr>
        <p:spPr>
          <a:xfrm>
            <a:off x="5324475" y="1858963"/>
            <a:ext cx="6867525" cy="3684587"/>
          </a:xfrm>
        </p:spPr>
        <p:txBody>
          <a:bodyPr>
            <a:normAutofit/>
          </a:bodyPr>
          <a:lstStyle/>
          <a:p>
            <a:pPr>
              <a:lnSpc>
                <a:spcPct val="100000"/>
              </a:lnSpc>
              <a:spcBef>
                <a:spcPts val="0"/>
              </a:spcBef>
              <a:spcAft>
                <a:spcPts val="1200"/>
              </a:spcAft>
            </a:pPr>
            <a:r>
              <a:rPr lang="en-US" dirty="0">
                <a:solidFill>
                  <a:schemeClr val="tx1"/>
                </a:solidFill>
              </a:rPr>
              <a:t>Degenerative process</a:t>
            </a:r>
          </a:p>
          <a:p>
            <a:pPr>
              <a:lnSpc>
                <a:spcPct val="100000"/>
              </a:lnSpc>
              <a:spcBef>
                <a:spcPts val="0"/>
              </a:spcBef>
              <a:spcAft>
                <a:spcPts val="1200"/>
              </a:spcAft>
            </a:pPr>
            <a:r>
              <a:rPr lang="en-US" dirty="0">
                <a:solidFill>
                  <a:schemeClr val="tx1"/>
                </a:solidFill>
              </a:rPr>
              <a:t>Dense populations of fibroblasts</a:t>
            </a:r>
          </a:p>
          <a:p>
            <a:pPr>
              <a:lnSpc>
                <a:spcPct val="100000"/>
              </a:lnSpc>
              <a:spcBef>
                <a:spcPts val="0"/>
              </a:spcBef>
              <a:spcAft>
                <a:spcPts val="1200"/>
              </a:spcAft>
            </a:pPr>
            <a:r>
              <a:rPr lang="en-US" dirty="0">
                <a:solidFill>
                  <a:schemeClr val="tx1"/>
                </a:solidFill>
              </a:rPr>
              <a:t>Disorganized collagen</a:t>
            </a:r>
          </a:p>
          <a:p>
            <a:pPr>
              <a:lnSpc>
                <a:spcPct val="100000"/>
              </a:lnSpc>
              <a:spcBef>
                <a:spcPts val="0"/>
              </a:spcBef>
              <a:spcAft>
                <a:spcPts val="1200"/>
              </a:spcAft>
            </a:pPr>
            <a:r>
              <a:rPr lang="en-US" dirty="0">
                <a:solidFill>
                  <a:schemeClr val="tx1"/>
                </a:solidFill>
              </a:rPr>
              <a:t>Vascular hyperplasia (non-functional)</a:t>
            </a:r>
          </a:p>
          <a:p>
            <a:pPr>
              <a:lnSpc>
                <a:spcPct val="100000"/>
              </a:lnSpc>
              <a:spcBef>
                <a:spcPts val="0"/>
              </a:spcBef>
              <a:spcAft>
                <a:spcPts val="1200"/>
              </a:spcAft>
            </a:pPr>
            <a:r>
              <a:rPr lang="en-US" dirty="0">
                <a:solidFill>
                  <a:schemeClr val="tx1"/>
                </a:solidFill>
              </a:rPr>
              <a:t>Innervation changes</a:t>
            </a:r>
          </a:p>
          <a:p>
            <a:pPr>
              <a:lnSpc>
                <a:spcPct val="100000"/>
              </a:lnSpc>
              <a:spcBef>
                <a:spcPts val="0"/>
              </a:spcBef>
              <a:spcAft>
                <a:spcPts val="1200"/>
              </a:spcAft>
            </a:pPr>
            <a:r>
              <a:rPr lang="en-US" dirty="0"/>
              <a:t>Pain from ischemia, not inflammation</a:t>
            </a:r>
            <a:endParaRPr lang="en-US" dirty="0">
              <a:solidFill>
                <a:schemeClr val="tx1"/>
              </a:solidFill>
            </a:endParaRPr>
          </a:p>
        </p:txBody>
      </p:sp>
      <p:sp>
        <p:nvSpPr>
          <p:cNvPr id="5" name="Rectangle 4"/>
          <p:cNvSpPr/>
          <p:nvPr/>
        </p:nvSpPr>
        <p:spPr>
          <a:xfrm>
            <a:off x="4923934" y="6251575"/>
            <a:ext cx="5751983" cy="553998"/>
          </a:xfrm>
          <a:prstGeom prst="rect">
            <a:avLst/>
          </a:prstGeom>
        </p:spPr>
        <p:txBody>
          <a:bodyPr wrap="square">
            <a:spAutoFit/>
          </a:bodyPr>
          <a:lstStyle/>
          <a:p>
            <a:r>
              <a:rPr lang="en-US" sz="1000" dirty="0" err="1">
                <a:latin typeface="Arial" panose="020B0604020202020204" pitchFamily="34" charset="0"/>
                <a:cs typeface="Arial" panose="020B0604020202020204" pitchFamily="34" charset="0"/>
              </a:rPr>
              <a:t>Kraushaar</a:t>
            </a:r>
            <a:r>
              <a:rPr lang="en-US" sz="1000" dirty="0">
                <a:latin typeface="Arial" panose="020B0604020202020204" pitchFamily="34" charset="0"/>
                <a:cs typeface="Arial" panose="020B0604020202020204" pitchFamily="34" charset="0"/>
              </a:rPr>
              <a:t>, B. S., &amp; </a:t>
            </a:r>
            <a:r>
              <a:rPr lang="en-US" sz="1000" dirty="0" err="1">
                <a:latin typeface="Arial" panose="020B0604020202020204" pitchFamily="34" charset="0"/>
                <a:cs typeface="Arial" panose="020B0604020202020204" pitchFamily="34" charset="0"/>
              </a:rPr>
              <a:t>Nirschl</a:t>
            </a:r>
            <a:r>
              <a:rPr lang="en-US" sz="1000" dirty="0">
                <a:latin typeface="Arial" panose="020B0604020202020204" pitchFamily="34" charset="0"/>
                <a:cs typeface="Arial" panose="020B0604020202020204" pitchFamily="34" charset="0"/>
              </a:rPr>
              <a:t>, R. P. (1999). Current Concepts Review-Tendinosis of the Elbow (Tennis Elbow). Clinical Features and Findings of Histological, </a:t>
            </a:r>
            <a:r>
              <a:rPr lang="en-US" sz="1000" dirty="0" err="1">
                <a:latin typeface="Arial" panose="020B0604020202020204" pitchFamily="34" charset="0"/>
                <a:cs typeface="Arial" panose="020B0604020202020204" pitchFamily="34" charset="0"/>
              </a:rPr>
              <a:t>Immunohistochemical</a:t>
            </a:r>
            <a:r>
              <a:rPr lang="en-US" sz="1000" dirty="0">
                <a:latin typeface="Arial" panose="020B0604020202020204" pitchFamily="34" charset="0"/>
                <a:cs typeface="Arial" panose="020B0604020202020204" pitchFamily="34" charset="0"/>
              </a:rPr>
              <a:t>, and Electron Microscopy Studies*. J Bone Joint </a:t>
            </a:r>
            <a:r>
              <a:rPr lang="en-US" sz="1000" dirty="0" err="1">
                <a:latin typeface="Arial" panose="020B0604020202020204" pitchFamily="34" charset="0"/>
                <a:cs typeface="Arial" panose="020B0604020202020204" pitchFamily="34" charset="0"/>
              </a:rPr>
              <a:t>Surg</a:t>
            </a:r>
            <a:r>
              <a:rPr lang="en-US" sz="1000" dirty="0">
                <a:latin typeface="Arial" panose="020B0604020202020204" pitchFamily="34" charset="0"/>
                <a:cs typeface="Arial" panose="020B0604020202020204" pitchFamily="34" charset="0"/>
              </a:rPr>
              <a:t> Am, 81(2), 259-278.</a:t>
            </a:r>
          </a:p>
        </p:txBody>
      </p:sp>
      <p:grpSp>
        <p:nvGrpSpPr>
          <p:cNvPr id="7" name="Group 6"/>
          <p:cNvGrpSpPr/>
          <p:nvPr/>
        </p:nvGrpSpPr>
        <p:grpSpPr>
          <a:xfrm>
            <a:off x="0" y="-1"/>
            <a:ext cx="4923934" cy="6866481"/>
            <a:chOff x="6582568" y="1355957"/>
            <a:chExt cx="3615532" cy="5041900"/>
          </a:xfrm>
        </p:grpSpPr>
        <p:pic>
          <p:nvPicPr>
            <p:cNvPr id="4"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l="1751" t="982" r="2066" b="3498"/>
            <a:stretch/>
          </p:blipFill>
          <p:spPr>
            <a:xfrm>
              <a:off x="6582568" y="3735872"/>
              <a:ext cx="3615532" cy="2661985"/>
            </a:xfrm>
            <a:prstGeom prst="rect">
              <a:avLst/>
            </a:prstGeom>
          </p:spPr>
        </p:pic>
        <p:pic>
          <p:nvPicPr>
            <p:cNvPr id="6" name="Picture 5"/>
            <p:cNvPicPr>
              <a:picLocks noChangeAspect="1"/>
            </p:cNvPicPr>
            <p:nvPr/>
          </p:nvPicPr>
          <p:blipFill>
            <a:blip r:embed="rId4"/>
            <a:stretch>
              <a:fillRect/>
            </a:stretch>
          </p:blipFill>
          <p:spPr>
            <a:xfrm>
              <a:off x="6582568" y="1355957"/>
              <a:ext cx="3615532" cy="2570932"/>
            </a:xfrm>
            <a:prstGeom prst="rect">
              <a:avLst/>
            </a:prstGeom>
            <a:ln w="12700">
              <a:solidFill>
                <a:schemeClr val="bg1"/>
              </a:solidFill>
            </a:ln>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719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137275" y="1903413"/>
            <a:ext cx="6054725" cy="2252662"/>
          </a:xfrm>
        </p:spPr>
        <p:txBody>
          <a:bodyPr>
            <a:noAutofit/>
          </a:bodyPr>
          <a:lstStyle/>
          <a:p>
            <a:pPr>
              <a:lnSpc>
                <a:spcPct val="100000"/>
              </a:lnSpc>
              <a:spcBef>
                <a:spcPts val="0"/>
              </a:spcBef>
              <a:spcAft>
                <a:spcPts val="1200"/>
              </a:spcAft>
            </a:pPr>
            <a:r>
              <a:rPr lang="en-US" dirty="0">
                <a:solidFill>
                  <a:schemeClr val="tx1"/>
                </a:solidFill>
                <a:ea typeface="Calibri"/>
                <a:cs typeface="Calibri"/>
                <a:sym typeface="Calibri"/>
              </a:rPr>
              <a:t>Fiber separation by increased mucoid ground substance, vascularity, and cellularity</a:t>
            </a:r>
          </a:p>
          <a:p>
            <a:pPr>
              <a:lnSpc>
                <a:spcPct val="100000"/>
              </a:lnSpc>
              <a:spcBef>
                <a:spcPts val="0"/>
              </a:spcBef>
              <a:spcAft>
                <a:spcPts val="1200"/>
              </a:spcAft>
            </a:pPr>
            <a:r>
              <a:rPr lang="en-US" dirty="0">
                <a:solidFill>
                  <a:schemeClr val="tx1"/>
                </a:solidFill>
                <a:ea typeface="Calibri"/>
                <a:cs typeface="Calibri"/>
                <a:sym typeface="Calibri"/>
              </a:rPr>
              <a:t>Cellularity is the presence of fibroblasts and myofibroblast, not inflammatory cells</a:t>
            </a:r>
          </a:p>
          <a:p>
            <a:pPr>
              <a:lnSpc>
                <a:spcPct val="100000"/>
              </a:lnSpc>
              <a:spcBef>
                <a:spcPts val="0"/>
              </a:spcBef>
              <a:spcAft>
                <a:spcPts val="1200"/>
              </a:spcAft>
            </a:pPr>
            <a:r>
              <a:rPr lang="en-US" dirty="0">
                <a:solidFill>
                  <a:schemeClr val="tx1"/>
                </a:solidFill>
                <a:ea typeface="Calibri"/>
                <a:cs typeface="Calibri"/>
                <a:sym typeface="Calibri"/>
              </a:rPr>
              <a:t>Less tissue homogeneity, less organization and ultimately a stiffer, weaker structure</a:t>
            </a:r>
            <a:endParaRPr lang="en-US" dirty="0">
              <a:solidFill>
                <a:schemeClr val="tx1"/>
              </a:solidFill>
            </a:endParaRPr>
          </a:p>
        </p:txBody>
      </p:sp>
      <p:pic>
        <p:nvPicPr>
          <p:cNvPr id="4"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l="20630" r="20070"/>
          <a:stretch/>
        </p:blipFill>
        <p:spPr>
          <a:xfrm>
            <a:off x="0" y="0"/>
            <a:ext cx="5269584" cy="6858000"/>
          </a:xfrm>
          <a:prstGeom prst="rect">
            <a:avLst/>
          </a:prstGeom>
        </p:spPr>
      </p:pic>
      <p:sp>
        <p:nvSpPr>
          <p:cNvPr id="5" name="Rectangle 4"/>
          <p:cNvSpPr/>
          <p:nvPr/>
        </p:nvSpPr>
        <p:spPr>
          <a:xfrm>
            <a:off x="5269584" y="6270170"/>
            <a:ext cx="4919446" cy="553998"/>
          </a:xfrm>
          <a:prstGeom prst="rect">
            <a:avLst/>
          </a:prstGeom>
          <a:noFill/>
        </p:spPr>
        <p:txBody>
          <a:bodyPr wrap="square">
            <a:spAutoFit/>
          </a:bodyPr>
          <a:lstStyle/>
          <a:p>
            <a:r>
              <a:rPr lang="en-US" sz="1000" b="1" dirty="0">
                <a:latin typeface="Arial" panose="020B0604020202020204" pitchFamily="34" charset="0"/>
                <a:cs typeface="Arial" panose="020B0604020202020204" pitchFamily="34" charset="0"/>
              </a:rPr>
              <a:t>Khan, K. M., Cook, J. L., Taunton, J. E., &amp; Bonar, F. (2000). Overuse tendinosis, not tendinitis: part 1: a new paradigm for a difficult clinical problem. </a:t>
            </a:r>
            <a:r>
              <a:rPr lang="en-US" sz="1000" b="1" i="1" dirty="0">
                <a:latin typeface="Arial" panose="020B0604020202020204" pitchFamily="34" charset="0"/>
                <a:cs typeface="Arial" panose="020B0604020202020204" pitchFamily="34" charset="0"/>
              </a:rPr>
              <a:t>The Physician and </a:t>
            </a:r>
            <a:r>
              <a:rPr lang="en-US" sz="1000" b="1" i="1" dirty="0" err="1">
                <a:latin typeface="Arial" panose="020B0604020202020204" pitchFamily="34" charset="0"/>
                <a:cs typeface="Arial" panose="020B0604020202020204" pitchFamily="34" charset="0"/>
              </a:rPr>
              <a:t>sportsmedicine</a:t>
            </a:r>
            <a:r>
              <a:rPr lang="en-US" sz="1000" b="1" dirty="0">
                <a:latin typeface="Arial" panose="020B0604020202020204" pitchFamily="34" charset="0"/>
                <a:cs typeface="Arial" panose="020B0604020202020204" pitchFamily="34" charset="0"/>
              </a:rPr>
              <a:t>, </a:t>
            </a:r>
            <a:r>
              <a:rPr lang="en-US" sz="1000" b="1" i="1" dirty="0">
                <a:latin typeface="Arial" panose="020B0604020202020204" pitchFamily="34" charset="0"/>
                <a:cs typeface="Arial" panose="020B0604020202020204" pitchFamily="34" charset="0"/>
              </a:rPr>
              <a:t>28</a:t>
            </a:r>
            <a:r>
              <a:rPr lang="en-US" sz="1000" b="1" dirty="0">
                <a:latin typeface="Arial" panose="020B0604020202020204" pitchFamily="34" charset="0"/>
                <a:cs typeface="Arial" panose="020B0604020202020204" pitchFamily="34" charset="0"/>
              </a:rPr>
              <a:t>(5), 38-48.</a:t>
            </a:r>
          </a:p>
        </p:txBody>
      </p:sp>
      <p:sp>
        <p:nvSpPr>
          <p:cNvPr id="6" name="Title 1"/>
          <p:cNvSpPr txBox="1">
            <a:spLocks/>
          </p:cNvSpPr>
          <p:nvPr/>
        </p:nvSpPr>
        <p:spPr>
          <a:xfrm>
            <a:off x="5684363" y="758856"/>
            <a:ext cx="6507638" cy="7220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l"/>
            <a:r>
              <a:rPr lang="en-US" dirty="0">
                <a:solidFill>
                  <a:schemeClr val="tx1"/>
                </a:solidFill>
                <a:latin typeface="+mn-lt"/>
                <a:ea typeface="Calibri"/>
                <a:sym typeface="Calibri"/>
              </a:rPr>
              <a:t>Histopathology of Tendinosis</a:t>
            </a:r>
            <a:endParaRPr lang="en-US" dirty="0">
              <a:solidFill>
                <a:schemeClr val="tx1"/>
              </a:solidFill>
              <a:latin typeface="+mn-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907748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12192000" cy="438150"/>
          </a:xfrm>
        </p:spPr>
        <p:txBody>
          <a:bodyPr>
            <a:noAutofit/>
          </a:bodyPr>
          <a:lstStyle/>
          <a:p>
            <a:pPr algn="ctr"/>
            <a:r>
              <a:rPr lang="en-US" b="1" dirty="0">
                <a:solidFill>
                  <a:schemeClr val="tx1"/>
                </a:solidFill>
                <a:latin typeface="+mn-lt"/>
              </a:rPr>
              <a:t>Clinical Findings of Tendinosis</a:t>
            </a:r>
          </a:p>
        </p:txBody>
      </p:sp>
      <p:sp>
        <p:nvSpPr>
          <p:cNvPr id="3" name="Content Placeholder 2"/>
          <p:cNvSpPr>
            <a:spLocks noGrp="1"/>
          </p:cNvSpPr>
          <p:nvPr>
            <p:ph idx="4294967295"/>
          </p:nvPr>
        </p:nvSpPr>
        <p:spPr>
          <a:xfrm>
            <a:off x="7783513" y="1703855"/>
            <a:ext cx="4408487" cy="4047238"/>
          </a:xfrm>
        </p:spPr>
        <p:txBody>
          <a:bodyPr>
            <a:noAutofit/>
          </a:bodyPr>
          <a:lstStyle/>
          <a:p>
            <a:pPr>
              <a:lnSpc>
                <a:spcPct val="100000"/>
              </a:lnSpc>
              <a:spcBef>
                <a:spcPts val="0"/>
              </a:spcBef>
              <a:spcAft>
                <a:spcPts val="1200"/>
              </a:spcAft>
            </a:pPr>
            <a:r>
              <a:rPr lang="en-US" dirty="0">
                <a:solidFill>
                  <a:schemeClr val="tx1"/>
                </a:solidFill>
              </a:rPr>
              <a:t>Fibrosis/tendon thickening</a:t>
            </a:r>
          </a:p>
          <a:p>
            <a:pPr>
              <a:lnSpc>
                <a:spcPct val="100000"/>
              </a:lnSpc>
              <a:spcBef>
                <a:spcPts val="0"/>
              </a:spcBef>
              <a:spcAft>
                <a:spcPts val="1200"/>
              </a:spcAft>
            </a:pPr>
            <a:r>
              <a:rPr lang="en-US" dirty="0">
                <a:solidFill>
                  <a:schemeClr val="tx1"/>
                </a:solidFill>
              </a:rPr>
              <a:t>Weakness</a:t>
            </a:r>
          </a:p>
          <a:p>
            <a:pPr lvl="1">
              <a:lnSpc>
                <a:spcPct val="100000"/>
              </a:lnSpc>
              <a:spcBef>
                <a:spcPts val="0"/>
              </a:spcBef>
              <a:spcAft>
                <a:spcPts val="1200"/>
              </a:spcAft>
            </a:pPr>
            <a:r>
              <a:rPr lang="en-US" dirty="0">
                <a:solidFill>
                  <a:schemeClr val="tx1"/>
                </a:solidFill>
              </a:rPr>
              <a:t>Decreased Elastic Modulus</a:t>
            </a:r>
          </a:p>
          <a:p>
            <a:pPr>
              <a:lnSpc>
                <a:spcPct val="100000"/>
              </a:lnSpc>
              <a:spcBef>
                <a:spcPts val="0"/>
              </a:spcBef>
              <a:spcAft>
                <a:spcPts val="1200"/>
              </a:spcAft>
            </a:pPr>
            <a:r>
              <a:rPr lang="en-US" dirty="0">
                <a:solidFill>
                  <a:schemeClr val="tx1"/>
                </a:solidFill>
              </a:rPr>
              <a:t>Decreased Mobility</a:t>
            </a:r>
          </a:p>
          <a:p>
            <a:pPr>
              <a:lnSpc>
                <a:spcPct val="100000"/>
              </a:lnSpc>
              <a:spcBef>
                <a:spcPts val="0"/>
              </a:spcBef>
              <a:spcAft>
                <a:spcPts val="1200"/>
              </a:spcAft>
            </a:pPr>
            <a:r>
              <a:rPr lang="en-US" dirty="0">
                <a:solidFill>
                  <a:schemeClr val="tx1"/>
                </a:solidFill>
              </a:rPr>
              <a:t>Pain</a:t>
            </a:r>
          </a:p>
          <a:p>
            <a:pPr>
              <a:lnSpc>
                <a:spcPct val="100000"/>
              </a:lnSpc>
              <a:spcBef>
                <a:spcPts val="0"/>
              </a:spcBef>
              <a:spcAft>
                <a:spcPts val="1200"/>
              </a:spcAft>
            </a:pPr>
            <a:r>
              <a:rPr lang="en-US" dirty="0">
                <a:solidFill>
                  <a:schemeClr val="tx1"/>
                </a:solidFill>
              </a:rPr>
              <a:t>Inability to Tolerate Load</a:t>
            </a:r>
          </a:p>
          <a:p>
            <a:pPr>
              <a:lnSpc>
                <a:spcPct val="100000"/>
              </a:lnSpc>
              <a:spcBef>
                <a:spcPts val="0"/>
              </a:spcBef>
              <a:spcAft>
                <a:spcPts val="1200"/>
              </a:spcAft>
            </a:pPr>
            <a:r>
              <a:rPr lang="en-US" dirty="0">
                <a:solidFill>
                  <a:schemeClr val="tx1"/>
                </a:solidFill>
              </a:rPr>
              <a:t>Chronic Degenerative Cycle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484" y="1732118"/>
            <a:ext cx="6447554" cy="4018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630968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12192000" cy="608013"/>
          </a:xfrm>
        </p:spPr>
        <p:txBody>
          <a:bodyPr>
            <a:noAutofit/>
          </a:bodyPr>
          <a:lstStyle/>
          <a:p>
            <a:pPr algn="ctr"/>
            <a:r>
              <a:rPr lang="en-US" b="1" dirty="0">
                <a:solidFill>
                  <a:schemeClr val="tx1"/>
                </a:solidFill>
                <a:latin typeface="+mn-lt"/>
                <a:ea typeface="Calibri"/>
                <a:sym typeface="Calibri"/>
              </a:rPr>
              <a:t>Mechanical Loading Effects on Tendons</a:t>
            </a:r>
            <a:endParaRPr lang="en-US" b="1" dirty="0">
              <a:solidFill>
                <a:schemeClr val="tx1"/>
              </a:solidFill>
              <a:latin typeface="+mn-lt"/>
            </a:endParaRPr>
          </a:p>
        </p:txBody>
      </p:sp>
      <p:sp>
        <p:nvSpPr>
          <p:cNvPr id="3" name="Content Placeholder 2"/>
          <p:cNvSpPr>
            <a:spLocks noGrp="1"/>
          </p:cNvSpPr>
          <p:nvPr>
            <p:ph idx="4294967295"/>
          </p:nvPr>
        </p:nvSpPr>
        <p:spPr>
          <a:xfrm>
            <a:off x="6305359" y="2538305"/>
            <a:ext cx="5759450" cy="1957469"/>
          </a:xfrm>
        </p:spPr>
        <p:txBody>
          <a:bodyPr>
            <a:normAutofit/>
          </a:bodyPr>
          <a:lstStyle/>
          <a:p>
            <a:pPr marL="0" lvl="0" indent="0">
              <a:lnSpc>
                <a:spcPct val="100000"/>
              </a:lnSpc>
              <a:spcBef>
                <a:spcPts val="0"/>
              </a:spcBef>
              <a:spcAft>
                <a:spcPts val="1200"/>
              </a:spcAft>
              <a:buNone/>
            </a:pPr>
            <a:r>
              <a:rPr lang="en-US" dirty="0">
                <a:solidFill>
                  <a:schemeClr val="tx1"/>
                </a:solidFill>
              </a:rPr>
              <a:t>Tendons</a:t>
            </a:r>
            <a:r>
              <a:rPr lang="en-US" dirty="0">
                <a:solidFill>
                  <a:schemeClr val="tx1"/>
                </a:solidFill>
                <a:ea typeface="Calibri"/>
                <a:cs typeface="Calibri"/>
                <a:sym typeface="Calibri"/>
              </a:rPr>
              <a:t> are strengthened by exercise as indicated by an increase in tendon stiffness, cross-sectional area, and tensile strength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00" y="1228853"/>
            <a:ext cx="6016000" cy="4516997"/>
          </a:xfrm>
          <a:prstGeom prst="rect">
            <a:avLst/>
          </a:prstGeom>
        </p:spPr>
      </p:pic>
      <p:sp>
        <p:nvSpPr>
          <p:cNvPr id="6" name="TextBox 5"/>
          <p:cNvSpPr txBox="1"/>
          <p:nvPr/>
        </p:nvSpPr>
        <p:spPr>
          <a:xfrm>
            <a:off x="80000" y="5909490"/>
            <a:ext cx="6225359" cy="830997"/>
          </a:xfrm>
          <a:prstGeom prst="rect">
            <a:avLst/>
          </a:prstGeom>
          <a:noFill/>
        </p:spPr>
        <p:txBody>
          <a:bodyPr wrap="square" rtlCol="0">
            <a:spAutoFit/>
          </a:bodyPr>
          <a:lstStyle/>
          <a:p>
            <a:r>
              <a:rPr lang="en-US" sz="1000" b="1" dirty="0">
                <a:solidFill>
                  <a:prstClr val="black"/>
                </a:solidFill>
                <a:latin typeface="Arial" panose="020B0604020202020204" pitchFamily="34" charset="0"/>
                <a:cs typeface="Arial" panose="020B0604020202020204" pitchFamily="34" charset="0"/>
              </a:rPr>
              <a:t>Mueller MJ, </a:t>
            </a:r>
            <a:r>
              <a:rPr lang="en-US" sz="1000" b="1" dirty="0" err="1">
                <a:solidFill>
                  <a:prstClr val="black"/>
                </a:solidFill>
                <a:latin typeface="Arial" panose="020B0604020202020204" pitchFamily="34" charset="0"/>
                <a:cs typeface="Arial" panose="020B0604020202020204" pitchFamily="34" charset="0"/>
              </a:rPr>
              <a:t>Maluf</a:t>
            </a:r>
            <a:r>
              <a:rPr lang="en-US" sz="1000" b="1" dirty="0">
                <a:solidFill>
                  <a:prstClr val="black"/>
                </a:solidFill>
                <a:latin typeface="Arial" panose="020B0604020202020204" pitchFamily="34" charset="0"/>
                <a:cs typeface="Arial" panose="020B0604020202020204" pitchFamily="34" charset="0"/>
              </a:rPr>
              <a:t> KS (2002). Tissue adaptation to physical stress: a proposed “Physical Stress Theory” to guide physical therapist practice, education, and research. </a:t>
            </a:r>
            <a:r>
              <a:rPr lang="en-US" sz="1000" b="1" i="1" dirty="0">
                <a:solidFill>
                  <a:prstClr val="black"/>
                </a:solidFill>
                <a:latin typeface="Arial" panose="020B0604020202020204" pitchFamily="34" charset="0"/>
                <a:cs typeface="Arial" panose="020B0604020202020204" pitchFamily="34" charset="0"/>
              </a:rPr>
              <a:t>Physical therapy</a:t>
            </a:r>
            <a:r>
              <a:rPr lang="en-US" sz="1000" b="1" dirty="0">
                <a:solidFill>
                  <a:prstClr val="black"/>
                </a:solidFill>
                <a:latin typeface="Arial" panose="020B0604020202020204" pitchFamily="34" charset="0"/>
                <a:cs typeface="Arial" panose="020B0604020202020204" pitchFamily="34" charset="0"/>
              </a:rPr>
              <a:t>, </a:t>
            </a:r>
            <a:r>
              <a:rPr lang="en-US" sz="1000" b="1" i="1" dirty="0">
                <a:solidFill>
                  <a:prstClr val="black"/>
                </a:solidFill>
                <a:latin typeface="Arial" panose="020B0604020202020204" pitchFamily="34" charset="0"/>
                <a:cs typeface="Arial" panose="020B0604020202020204" pitchFamily="34" charset="0"/>
              </a:rPr>
              <a:t>82</a:t>
            </a:r>
            <a:r>
              <a:rPr lang="en-US" sz="1000" b="1" dirty="0">
                <a:solidFill>
                  <a:prstClr val="black"/>
                </a:solidFill>
                <a:latin typeface="Arial" panose="020B0604020202020204" pitchFamily="34" charset="0"/>
                <a:cs typeface="Arial" panose="020B0604020202020204" pitchFamily="34" charset="0"/>
              </a:rPr>
              <a:t>(4), 383-403.</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831621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12192000" cy="608013"/>
          </a:xfrm>
        </p:spPr>
        <p:txBody>
          <a:bodyPr>
            <a:noAutofit/>
          </a:bodyPr>
          <a:lstStyle/>
          <a:p>
            <a:pPr algn="ctr"/>
            <a:r>
              <a:rPr lang="en-US" b="1" dirty="0">
                <a:solidFill>
                  <a:schemeClr val="tx1"/>
                </a:solidFill>
                <a:latin typeface="+mn-lt"/>
                <a:ea typeface="Calibri"/>
                <a:sym typeface="Calibri"/>
              </a:rPr>
              <a:t>Mechanical Loading Effects on Tendons</a:t>
            </a:r>
            <a:endParaRPr lang="en-US" b="1" dirty="0">
              <a:solidFill>
                <a:schemeClr val="tx1"/>
              </a:solidFill>
              <a:latin typeface="+mn-lt"/>
            </a:endParaRPr>
          </a:p>
        </p:txBody>
      </p:sp>
      <p:sp>
        <p:nvSpPr>
          <p:cNvPr id="3" name="Content Placeholder 2"/>
          <p:cNvSpPr>
            <a:spLocks noGrp="1"/>
          </p:cNvSpPr>
          <p:nvPr>
            <p:ph idx="4294967295"/>
          </p:nvPr>
        </p:nvSpPr>
        <p:spPr>
          <a:xfrm>
            <a:off x="0" y="1466850"/>
            <a:ext cx="5700713" cy="4160838"/>
          </a:xfrm>
        </p:spPr>
        <p:txBody>
          <a:bodyPr>
            <a:normAutofit lnSpcReduction="10000"/>
          </a:bodyPr>
          <a:lstStyle/>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ea typeface="Calibri"/>
                <a:cs typeface="Calibri"/>
                <a:sym typeface="Calibri"/>
              </a:rPr>
              <a:t>Tendon stem / progenitor cells can differentiate into tenocytes and non-tenocytes (adipocytes, chondrocytes, or osteocytes) depending upon load.</a:t>
            </a:r>
          </a:p>
          <a:p>
            <a:pPr marL="342900" lvl="0" indent="-342900">
              <a:lnSpc>
                <a:spcPct val="100000"/>
              </a:lnSpc>
              <a:spcBef>
                <a:spcPts val="0"/>
              </a:spcBef>
              <a:spcAft>
                <a:spcPts val="1200"/>
              </a:spcAft>
              <a:buFont typeface="Arial" panose="020B0604020202020204" pitchFamily="34" charset="0"/>
              <a:buChar char="•"/>
            </a:pPr>
            <a:r>
              <a:rPr lang="en-US" dirty="0">
                <a:solidFill>
                  <a:schemeClr val="tx1"/>
                </a:solidFill>
                <a:ea typeface="Calibri"/>
                <a:cs typeface="Calibri"/>
                <a:sym typeface="Calibri"/>
              </a:rPr>
              <a:t>In rabbits, under low mechanical load tenocytes are produced, but under high mechanical load chondrocytes, adipocytes, and osteocytes are also formed.</a:t>
            </a:r>
          </a:p>
        </p:txBody>
      </p:sp>
      <p:sp>
        <p:nvSpPr>
          <p:cNvPr id="4" name="TextBox 3"/>
          <p:cNvSpPr txBox="1"/>
          <p:nvPr/>
        </p:nvSpPr>
        <p:spPr>
          <a:xfrm>
            <a:off x="0" y="6115792"/>
            <a:ext cx="5700714" cy="461665"/>
          </a:xfrm>
          <a:prstGeom prst="rect">
            <a:avLst/>
          </a:prstGeom>
          <a:noFill/>
        </p:spPr>
        <p:txBody>
          <a:bodyPr wrap="square" rtlCol="0">
            <a:spAutoFit/>
          </a:bodyPr>
          <a:lstStyle/>
          <a:p>
            <a:pPr>
              <a:lnSpc>
                <a:spcPct val="100000"/>
              </a:lnSpc>
              <a:spcBef>
                <a:spcPts val="1200"/>
              </a:spcBef>
            </a:pPr>
            <a:r>
              <a:rPr lang="en-US" sz="1200" dirty="0"/>
              <a:t>Zhang, </a:t>
            </a:r>
            <a:r>
              <a:rPr lang="en-US" sz="1200" dirty="0" err="1"/>
              <a:t>Jianying</a:t>
            </a:r>
            <a:r>
              <a:rPr lang="en-US" sz="1200" dirty="0"/>
              <a:t>, and James HC Wang. "Characterization of differential properties of rabbit tendon stem cells and tenocytes.”  BMC musculoskeletal disorders 11.1 (2010): 10.</a:t>
            </a:r>
            <a:endParaRPr lang="en-US" sz="12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132" y="1466360"/>
            <a:ext cx="5145442" cy="41614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50341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12192000" cy="438150"/>
          </a:xfrm>
        </p:spPr>
        <p:txBody>
          <a:bodyPr>
            <a:noAutofit/>
          </a:bodyPr>
          <a:lstStyle/>
          <a:p>
            <a:pPr algn="ctr"/>
            <a:r>
              <a:rPr lang="en-US" b="1" dirty="0">
                <a:solidFill>
                  <a:schemeClr val="tx1"/>
                </a:solidFill>
                <a:latin typeface="+mn-lt"/>
                <a:ea typeface="Calibri"/>
                <a:sym typeface="Calibri"/>
              </a:rPr>
              <a:t>Tendinosis Treatment Concepts</a:t>
            </a:r>
            <a:endParaRPr lang="en-US" b="1" dirty="0">
              <a:solidFill>
                <a:schemeClr val="tx1"/>
              </a:solidFill>
              <a:latin typeface="+mn-lt"/>
            </a:endParaRPr>
          </a:p>
        </p:txBody>
      </p:sp>
      <p:sp>
        <p:nvSpPr>
          <p:cNvPr id="3" name="Content Placeholder 2"/>
          <p:cNvSpPr>
            <a:spLocks noGrp="1"/>
          </p:cNvSpPr>
          <p:nvPr>
            <p:ph idx="4294967295"/>
          </p:nvPr>
        </p:nvSpPr>
        <p:spPr>
          <a:xfrm>
            <a:off x="1670493" y="1527867"/>
            <a:ext cx="8851014" cy="3768725"/>
          </a:xfrm>
        </p:spPr>
        <p:txBody>
          <a:bodyPr>
            <a:noAutofit/>
          </a:bodyPr>
          <a:lstStyle/>
          <a:p>
            <a:pPr marL="228600" lvl="0" indent="-228600">
              <a:lnSpc>
                <a:spcPct val="100000"/>
              </a:lnSpc>
              <a:spcBef>
                <a:spcPts val="0"/>
              </a:spcBef>
              <a:spcAft>
                <a:spcPts val="1200"/>
              </a:spcAft>
              <a:buSzPct val="100000"/>
              <a:buFont typeface="Arial"/>
              <a:buChar char="•"/>
            </a:pPr>
            <a:r>
              <a:rPr lang="en-US" dirty="0">
                <a:solidFill>
                  <a:schemeClr val="tx1"/>
                </a:solidFill>
                <a:ea typeface="Calibri"/>
                <a:sym typeface="Calibri"/>
              </a:rPr>
              <a:t>Identify &amp; Eliminate or Modify Intrinsic/Extrinsic Factors</a:t>
            </a:r>
          </a:p>
          <a:p>
            <a:pPr>
              <a:lnSpc>
                <a:spcPct val="100000"/>
              </a:lnSpc>
              <a:spcBef>
                <a:spcPts val="0"/>
              </a:spcBef>
              <a:spcAft>
                <a:spcPts val="1200"/>
              </a:spcAft>
              <a:buSzPct val="100000"/>
              <a:buFont typeface="Arial"/>
              <a:buChar char="•"/>
            </a:pPr>
            <a:r>
              <a:rPr lang="en-US" dirty="0">
                <a:ea typeface="Calibri"/>
                <a:sym typeface="Calibri"/>
              </a:rPr>
              <a:t>Increase the Strength and Stiffness of the Tissue</a:t>
            </a:r>
            <a:endParaRPr lang="en-US" dirty="0">
              <a:solidFill>
                <a:schemeClr val="tx1"/>
              </a:solidFill>
              <a:ea typeface="Calibri"/>
              <a:sym typeface="Calibri"/>
            </a:endParaRPr>
          </a:p>
          <a:p>
            <a:pPr marL="228600" lvl="0" indent="-228600">
              <a:lnSpc>
                <a:spcPct val="100000"/>
              </a:lnSpc>
              <a:spcBef>
                <a:spcPts val="0"/>
              </a:spcBef>
              <a:spcAft>
                <a:spcPts val="1200"/>
              </a:spcAft>
              <a:buSzPct val="100000"/>
              <a:buFont typeface="Arial"/>
              <a:buChar char="•"/>
            </a:pPr>
            <a:r>
              <a:rPr lang="en-US" dirty="0">
                <a:solidFill>
                  <a:schemeClr val="tx1"/>
                </a:solidFill>
                <a:ea typeface="Calibri"/>
                <a:sym typeface="Calibri"/>
              </a:rPr>
              <a:t>Apply Controlled &amp; Progressive Tension &amp; Stress </a:t>
            </a:r>
          </a:p>
          <a:p>
            <a:pPr marL="228600" lvl="0" indent="-228600">
              <a:lnSpc>
                <a:spcPct val="100000"/>
              </a:lnSpc>
              <a:spcBef>
                <a:spcPts val="0"/>
              </a:spcBef>
              <a:spcAft>
                <a:spcPts val="1200"/>
              </a:spcAft>
              <a:buSzPct val="100000"/>
              <a:buFont typeface="Arial"/>
              <a:buChar char="•"/>
            </a:pPr>
            <a:r>
              <a:rPr lang="en-US" dirty="0">
                <a:solidFill>
                  <a:schemeClr val="tx1"/>
                </a:solidFill>
                <a:ea typeface="Calibri"/>
                <a:sym typeface="Calibri"/>
              </a:rPr>
              <a:t>Fibroblastic Stimulation</a:t>
            </a:r>
          </a:p>
          <a:p>
            <a:pPr marL="228600" lvl="0" indent="-228600">
              <a:lnSpc>
                <a:spcPct val="100000"/>
              </a:lnSpc>
              <a:spcBef>
                <a:spcPts val="0"/>
              </a:spcBef>
              <a:spcAft>
                <a:spcPts val="1200"/>
              </a:spcAft>
              <a:buSzPct val="100000"/>
              <a:buFont typeface="Arial"/>
              <a:buChar char="•"/>
            </a:pPr>
            <a:r>
              <a:rPr lang="en-US" dirty="0">
                <a:solidFill>
                  <a:schemeClr val="tx1"/>
                </a:solidFill>
                <a:ea typeface="Calibri"/>
                <a:sym typeface="Calibri"/>
              </a:rPr>
              <a:t>Facilitate Healthy Tissue Re-organization</a:t>
            </a:r>
          </a:p>
          <a:p>
            <a:pPr marL="228600" lvl="0" indent="-228600">
              <a:lnSpc>
                <a:spcPct val="100000"/>
              </a:lnSpc>
              <a:spcBef>
                <a:spcPts val="0"/>
              </a:spcBef>
              <a:spcAft>
                <a:spcPts val="1200"/>
              </a:spcAft>
              <a:buSzPct val="100000"/>
              <a:buFont typeface="Arial"/>
              <a:buChar char="•"/>
            </a:pPr>
            <a:r>
              <a:rPr lang="en-US" dirty="0">
                <a:solidFill>
                  <a:schemeClr val="tx1"/>
                </a:solidFill>
                <a:ea typeface="Calibri"/>
                <a:sym typeface="Calibri"/>
              </a:rPr>
              <a:t>Address the Entire Kinetic Chain</a:t>
            </a:r>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261597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84188"/>
            <a:ext cx="12192000" cy="869950"/>
          </a:xfrm>
        </p:spPr>
        <p:txBody>
          <a:bodyPr>
            <a:noAutofit/>
          </a:bodyPr>
          <a:lstStyle/>
          <a:p>
            <a:r>
              <a:rPr lang="en-GB" b="1" dirty="0">
                <a:solidFill>
                  <a:schemeClr val="tx1"/>
                </a:solidFill>
                <a:latin typeface="+mn-lt"/>
              </a:rPr>
              <a:t>Schematic of Tendon Rehabilitation,            Improving Tendon Capacity with Progressive Loads</a:t>
            </a:r>
            <a:endParaRPr lang="en-US" b="1" dirty="0">
              <a:solidFill>
                <a:schemeClr val="tx1"/>
              </a:solidFill>
              <a:latin typeface="+mn-lt"/>
            </a:endParaRPr>
          </a:p>
        </p:txBody>
      </p:sp>
      <p:grpSp>
        <p:nvGrpSpPr>
          <p:cNvPr id="7" name="Group 6"/>
          <p:cNvGrpSpPr/>
          <p:nvPr/>
        </p:nvGrpSpPr>
        <p:grpSpPr>
          <a:xfrm>
            <a:off x="911482" y="1730900"/>
            <a:ext cx="10369035" cy="4301790"/>
            <a:chOff x="499588" y="1894114"/>
            <a:chExt cx="9607775" cy="3985967"/>
          </a:xfrm>
        </p:grpSpPr>
        <p:pic>
          <p:nvPicPr>
            <p:cNvPr id="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9588" y="1894114"/>
              <a:ext cx="5936979" cy="3985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551" y="3714536"/>
              <a:ext cx="5475812" cy="1922188"/>
            </a:xfrm>
            <a:prstGeom prst="rect">
              <a:avLst/>
            </a:prstGeom>
          </p:spPr>
        </p:pic>
      </p:grpSp>
      <p:sp>
        <p:nvSpPr>
          <p:cNvPr id="8" name="Rectangle 7"/>
          <p:cNvSpPr/>
          <p:nvPr/>
        </p:nvSpPr>
        <p:spPr>
          <a:xfrm>
            <a:off x="1891967" y="6409453"/>
            <a:ext cx="8408066" cy="276999"/>
          </a:xfrm>
          <a:prstGeom prst="rect">
            <a:avLst/>
          </a:prstGeom>
          <a:noFill/>
        </p:spPr>
        <p:txBody>
          <a:bodyPr wrap="square">
            <a:spAutoFit/>
          </a:bodyPr>
          <a:lstStyle/>
          <a:p>
            <a:pPr algn="ctr"/>
            <a:r>
              <a:rPr lang="en-GB" sz="1200" b="1" dirty="0">
                <a:latin typeface="Arial" panose="020B0604020202020204" pitchFamily="34" charset="0"/>
              </a:rPr>
              <a:t>Copyright © BMJ Publishing Group Ltd &amp; British Association of Sport and Exercise Medicine. All rights reserved.</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113347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365125"/>
            <a:ext cx="11574569" cy="1325563"/>
          </a:xfrm>
        </p:spPr>
        <p:txBody>
          <a:bodyPr>
            <a:normAutofit/>
          </a:bodyPr>
          <a:lstStyle/>
          <a:p>
            <a:r>
              <a:rPr lang="en-US" sz="4000" b="1" dirty="0">
                <a:latin typeface="+mn-lt"/>
              </a:rPr>
              <a:t>Instrument-assisted soft-tissue mobilization (IASTM)</a:t>
            </a:r>
          </a:p>
        </p:txBody>
      </p:sp>
      <p:sp>
        <p:nvSpPr>
          <p:cNvPr id="3" name="Content Placeholder 2"/>
          <p:cNvSpPr>
            <a:spLocks noGrp="1"/>
          </p:cNvSpPr>
          <p:nvPr>
            <p:ph idx="1"/>
          </p:nvPr>
        </p:nvSpPr>
        <p:spPr>
          <a:xfrm>
            <a:off x="6258297" y="1690688"/>
            <a:ext cx="5933704" cy="4486275"/>
          </a:xfrm>
        </p:spPr>
        <p:txBody>
          <a:bodyPr/>
          <a:lstStyle/>
          <a:p>
            <a:r>
              <a:rPr lang="en-US" dirty="0"/>
              <a:t>Use of an instrument to target dysfunction in muscles, tendons, ligaments and fascia to affect pain and mobility</a:t>
            </a:r>
          </a:p>
          <a:p>
            <a:pPr marL="0" indent="0">
              <a:buNone/>
            </a:pPr>
            <a:endParaRPr lang="en-US" dirty="0"/>
          </a:p>
          <a:p>
            <a:r>
              <a:rPr lang="en-US" dirty="0"/>
              <a:t>Can be a number of different materials/instrument types</a:t>
            </a:r>
          </a:p>
          <a:p>
            <a:pPr marL="0" indent="0">
              <a:buNone/>
            </a:pPr>
            <a:endParaRPr lang="en-US" dirty="0"/>
          </a:p>
          <a:p>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pic>
        <p:nvPicPr>
          <p:cNvPr id="5" name="Picture 4"/>
          <p:cNvPicPr>
            <a:picLocks noChangeAspect="1"/>
          </p:cNvPicPr>
          <p:nvPr/>
        </p:nvPicPr>
        <p:blipFill>
          <a:blip r:embed="rId3"/>
          <a:stretch>
            <a:fillRect/>
          </a:stretch>
        </p:blipFill>
        <p:spPr>
          <a:xfrm>
            <a:off x="0" y="1816925"/>
            <a:ext cx="6037686" cy="3022270"/>
          </a:xfrm>
          <a:prstGeom prst="rect">
            <a:avLst/>
          </a:prstGeom>
        </p:spPr>
      </p:pic>
    </p:spTree>
    <p:extLst>
      <p:ext uri="{BB962C8B-B14F-4D97-AF65-F5344CB8AC3E}">
        <p14:creationId xmlns:p14="http://schemas.microsoft.com/office/powerpoint/2010/main" val="2461495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History of IASTM</a:t>
            </a:r>
          </a:p>
        </p:txBody>
      </p:sp>
      <p:sp>
        <p:nvSpPr>
          <p:cNvPr id="6" name="Content Placeholder 5"/>
          <p:cNvSpPr>
            <a:spLocks noGrp="1"/>
          </p:cNvSpPr>
          <p:nvPr>
            <p:ph idx="1"/>
          </p:nvPr>
        </p:nvSpPr>
        <p:spPr>
          <a:xfrm>
            <a:off x="262467" y="1527596"/>
            <a:ext cx="5833533" cy="4351338"/>
          </a:xfrm>
        </p:spPr>
        <p:txBody>
          <a:bodyPr/>
          <a:lstStyle/>
          <a:p>
            <a:pPr>
              <a:spcBef>
                <a:spcPts val="0"/>
              </a:spcBef>
              <a:spcAft>
                <a:spcPts val="1800"/>
              </a:spcAft>
            </a:pPr>
            <a:r>
              <a:rPr lang="en-US" dirty="0"/>
              <a:t>Necessity is the mother of invention</a:t>
            </a:r>
          </a:p>
          <a:p>
            <a:pPr>
              <a:spcBef>
                <a:spcPts val="0"/>
              </a:spcBef>
              <a:spcAft>
                <a:spcPts val="1800"/>
              </a:spcAft>
            </a:pPr>
            <a:r>
              <a:rPr lang="en-US" dirty="0"/>
              <a:t>Based on principles of cross-friction massage</a:t>
            </a:r>
          </a:p>
          <a:p>
            <a:pPr>
              <a:spcBef>
                <a:spcPts val="0"/>
              </a:spcBef>
              <a:spcAft>
                <a:spcPts val="1800"/>
              </a:spcAft>
            </a:pPr>
            <a:r>
              <a:rPr lang="en-US" dirty="0"/>
              <a:t>Patented products and protocols</a:t>
            </a:r>
          </a:p>
          <a:p>
            <a:pPr>
              <a:spcBef>
                <a:spcPts val="0"/>
              </a:spcBef>
              <a:spcAft>
                <a:spcPts val="1800"/>
              </a:spcAft>
            </a:pPr>
            <a:r>
              <a:rPr lang="en-US" dirty="0"/>
              <a:t>Various modes of application</a:t>
            </a:r>
          </a:p>
          <a:p>
            <a:pPr marL="0" indent="0">
              <a:buNone/>
            </a:pP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520" y="1527596"/>
            <a:ext cx="5957480" cy="33492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847796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IASTM vs Gua sha</a:t>
            </a:r>
          </a:p>
        </p:txBody>
      </p:sp>
      <p:sp>
        <p:nvSpPr>
          <p:cNvPr id="4" name="Content Placeholder 3"/>
          <p:cNvSpPr>
            <a:spLocks noGrp="1"/>
          </p:cNvSpPr>
          <p:nvPr>
            <p:ph sz="half" idx="1"/>
          </p:nvPr>
        </p:nvSpPr>
        <p:spPr>
          <a:xfrm>
            <a:off x="838200" y="1825625"/>
            <a:ext cx="4421697" cy="2284902"/>
          </a:xfrm>
        </p:spPr>
        <p:txBody>
          <a:bodyPr>
            <a:normAutofit/>
          </a:bodyPr>
          <a:lstStyle/>
          <a:p>
            <a:r>
              <a:rPr lang="en-US" dirty="0"/>
              <a:t>Soft tissue mobilization to affect pain and mobility</a:t>
            </a:r>
          </a:p>
          <a:p>
            <a:r>
              <a:rPr lang="en-US" dirty="0"/>
              <a:t>Targets muscles, tendons, ligaments, and fascia</a:t>
            </a:r>
          </a:p>
          <a:p>
            <a:r>
              <a:rPr lang="en-US" dirty="0"/>
              <a:t>Petechiae is avoided	</a:t>
            </a:r>
          </a:p>
        </p:txBody>
      </p:sp>
      <p:sp>
        <p:nvSpPr>
          <p:cNvPr id="5" name="Content Placeholder 4"/>
          <p:cNvSpPr>
            <a:spLocks noGrp="1"/>
          </p:cNvSpPr>
          <p:nvPr>
            <p:ph sz="half" idx="2"/>
          </p:nvPr>
        </p:nvSpPr>
        <p:spPr>
          <a:xfrm>
            <a:off x="6172200" y="1825625"/>
            <a:ext cx="5181600" cy="2404543"/>
          </a:xfrm>
        </p:spPr>
        <p:txBody>
          <a:bodyPr>
            <a:normAutofit/>
          </a:bodyPr>
          <a:lstStyle/>
          <a:p>
            <a:r>
              <a:rPr lang="en-US" dirty="0"/>
              <a:t>Skin </a:t>
            </a:r>
            <a:r>
              <a:rPr lang="en-US" b="1" dirty="0"/>
              <a:t>scraping</a:t>
            </a:r>
            <a:r>
              <a:rPr lang="en-US" dirty="0"/>
              <a:t> to affect blood stasis</a:t>
            </a:r>
          </a:p>
          <a:p>
            <a:r>
              <a:rPr lang="en-US" dirty="0"/>
              <a:t>Remove energy blockage</a:t>
            </a:r>
          </a:p>
          <a:p>
            <a:r>
              <a:rPr lang="en-US" dirty="0"/>
              <a:t>Targets skin and capillaries</a:t>
            </a:r>
          </a:p>
          <a:p>
            <a:r>
              <a:rPr lang="en-US" dirty="0"/>
              <a:t>Intended petechiae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029" y="4230168"/>
            <a:ext cx="3416520" cy="24911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 y="4230168"/>
            <a:ext cx="3702449" cy="2468299"/>
          </a:xfrm>
          <a:prstGeom prst="rect">
            <a:avLst/>
          </a:prstGeom>
        </p:spPr>
      </p:pic>
      <p:sp>
        <p:nvSpPr>
          <p:cNvPr id="3" name="TextBox 2"/>
          <p:cNvSpPr txBox="1"/>
          <p:nvPr/>
        </p:nvSpPr>
        <p:spPr>
          <a:xfrm>
            <a:off x="4199138" y="1287262"/>
            <a:ext cx="3737499" cy="369332"/>
          </a:xfrm>
          <a:prstGeom prst="rect">
            <a:avLst/>
          </a:prstGeom>
          <a:noFill/>
        </p:spPr>
        <p:txBody>
          <a:bodyPr wrap="square" rtlCol="0">
            <a:spAutoFit/>
          </a:bodyPr>
          <a:lstStyle/>
          <a:p>
            <a:r>
              <a:rPr lang="en-US" dirty="0"/>
              <a:t>_______________________________</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239902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latin typeface="+mn-lt"/>
              </a:rPr>
              <a:t>Conflict Disclosure</a:t>
            </a:r>
            <a:endParaRPr lang="en-US" dirty="0">
              <a:latin typeface="+mn-lt"/>
            </a:endParaRPr>
          </a:p>
        </p:txBody>
      </p:sp>
      <p:sp>
        <p:nvSpPr>
          <p:cNvPr id="5" name="Content Placeholder 4"/>
          <p:cNvSpPr>
            <a:spLocks noGrp="1"/>
          </p:cNvSpPr>
          <p:nvPr>
            <p:ph idx="1"/>
          </p:nvPr>
        </p:nvSpPr>
        <p:spPr>
          <a:xfrm>
            <a:off x="838200" y="2346465"/>
            <a:ext cx="10515600" cy="2926867"/>
          </a:xfrm>
        </p:spPr>
        <p:txBody>
          <a:bodyPr/>
          <a:lstStyle/>
          <a:p>
            <a:pPr marL="0" indent="0" algn="ctr">
              <a:buNone/>
            </a:pPr>
            <a:r>
              <a:rPr lang="en-US" dirty="0"/>
              <a:t>I am a contracted instructor and part-time employee for </a:t>
            </a:r>
          </a:p>
          <a:p>
            <a:pPr marL="0" indent="0" algn="ctr">
              <a:buNone/>
            </a:pPr>
            <a:r>
              <a:rPr lang="en-US" dirty="0" err="1"/>
              <a:t>Graston</a:t>
            </a:r>
            <a:r>
              <a:rPr lang="en-US" dirty="0"/>
              <a:t> Technique, LLC.  </a:t>
            </a:r>
          </a:p>
          <a:p>
            <a:pPr marL="0" indent="0" algn="ctr">
              <a:buNone/>
            </a:pPr>
            <a:r>
              <a:rPr lang="en-US" dirty="0"/>
              <a:t>No specific brand of instruments will be promoted in this presentation.</a:t>
            </a:r>
          </a:p>
          <a:p>
            <a:pPr marL="0" indent="0">
              <a:buNone/>
            </a:pPr>
            <a:endParaRPr lang="en-US" dirty="0"/>
          </a:p>
        </p:txBody>
      </p:sp>
      <p:sp>
        <p:nvSpPr>
          <p:cNvPr id="6" name="Rectangle 5"/>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Rectangle 6"/>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60043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6921" y="587197"/>
            <a:ext cx="3640752" cy="4822305"/>
          </a:xfrm>
          <a:prstGeom prst="rect">
            <a:avLst/>
          </a:prstGeom>
        </p:spPr>
      </p:pic>
      <p:sp>
        <p:nvSpPr>
          <p:cNvPr id="46083" name="Rectangle 3"/>
          <p:cNvSpPr>
            <a:spLocks noGrp="1" noChangeArrowheads="1"/>
          </p:cNvSpPr>
          <p:nvPr>
            <p:ph type="body" sz="half" idx="4294967295"/>
          </p:nvPr>
        </p:nvSpPr>
        <p:spPr bwMode="auto">
          <a:xfrm>
            <a:off x="888587" y="2157059"/>
            <a:ext cx="6464300" cy="3748087"/>
          </a:xfrm>
          <a:prstGeom prst="rect">
            <a:avLst/>
          </a:prstGeom>
          <a:noFill/>
          <a:ln>
            <a:miter lim="800000"/>
            <a:headEnd/>
            <a:tailEnd/>
          </a:ln>
        </p:spPr>
        <p:txBody>
          <a:bodyPr/>
          <a:lstStyle/>
          <a:p>
            <a:r>
              <a:rPr lang="en-US" sz="2800" dirty="0">
                <a:solidFill>
                  <a:schemeClr val="tx1"/>
                </a:solidFill>
                <a:latin typeface="+mj-lt"/>
              </a:rPr>
              <a:t>Permanent loss of GAGs &amp; H2O</a:t>
            </a:r>
          </a:p>
          <a:p>
            <a:r>
              <a:rPr lang="en-US" sz="2800" dirty="0">
                <a:solidFill>
                  <a:schemeClr val="tx1"/>
                </a:solidFill>
                <a:latin typeface="+mj-lt"/>
              </a:rPr>
              <a:t>Collagen synthesis degradation</a:t>
            </a:r>
          </a:p>
          <a:p>
            <a:r>
              <a:rPr lang="en-US" sz="2800" dirty="0">
                <a:solidFill>
                  <a:schemeClr val="tx1"/>
                </a:solidFill>
                <a:latin typeface="+mj-lt"/>
              </a:rPr>
              <a:t>Irregular laying down of collagen &amp; cross links</a:t>
            </a:r>
          </a:p>
          <a:p>
            <a:r>
              <a:rPr lang="en-US" sz="2800" dirty="0">
                <a:solidFill>
                  <a:schemeClr val="tx1"/>
                </a:solidFill>
                <a:latin typeface="+mj-lt"/>
              </a:rPr>
              <a:t>Ligaments, tendons &amp; joint capsules weaken</a:t>
            </a:r>
          </a:p>
          <a:p>
            <a:r>
              <a:rPr lang="en-US" sz="2800" dirty="0">
                <a:solidFill>
                  <a:schemeClr val="tx1"/>
                </a:solidFill>
                <a:latin typeface="+mj-lt"/>
              </a:rPr>
              <a:t>Altered sensory input</a:t>
            </a:r>
          </a:p>
          <a:p>
            <a:pPr marL="457189" indent="-457189" eaLnBrk="1" hangingPunct="1">
              <a:buFontTx/>
              <a:buAutoNum type="arabicPeriod"/>
            </a:pPr>
            <a:endParaRPr lang="en-US" sz="2800" dirty="0">
              <a:solidFill>
                <a:schemeClr val="bg1"/>
              </a:solidFill>
            </a:endParaRPr>
          </a:p>
        </p:txBody>
      </p:sp>
      <p:sp>
        <p:nvSpPr>
          <p:cNvPr id="46082" name="Rectangle 2"/>
          <p:cNvSpPr>
            <a:spLocks noGrp="1" noChangeArrowheads="1"/>
          </p:cNvSpPr>
          <p:nvPr>
            <p:ph type="title" idx="4294967295"/>
          </p:nvPr>
        </p:nvSpPr>
        <p:spPr>
          <a:xfrm>
            <a:off x="0" y="313266"/>
            <a:ext cx="8241475" cy="1431925"/>
          </a:xfrm>
        </p:spPr>
        <p:txBody>
          <a:bodyPr/>
          <a:lstStyle/>
          <a:p>
            <a:pPr algn="ctr" eaLnBrk="1" hangingPunct="1"/>
            <a:r>
              <a:rPr lang="en-US" sz="3600" b="1" dirty="0">
                <a:latin typeface="+mn-lt"/>
              </a:rPr>
              <a:t>The Effects of Trauma </a:t>
            </a:r>
            <a:br>
              <a:rPr lang="en-US" sz="3600" b="1" dirty="0">
                <a:latin typeface="+mn-lt"/>
              </a:rPr>
            </a:br>
            <a:r>
              <a:rPr lang="en-US" sz="3600" b="1" dirty="0">
                <a:latin typeface="+mn-lt"/>
              </a:rPr>
              <a:t>on Connective Tissue</a:t>
            </a:r>
          </a:p>
        </p:txBody>
      </p:sp>
      <p:sp>
        <p:nvSpPr>
          <p:cNvPr id="46085" name="Line 5"/>
          <p:cNvSpPr>
            <a:spLocks noChangeShapeType="1"/>
          </p:cNvSpPr>
          <p:nvPr/>
        </p:nvSpPr>
        <p:spPr bwMode="auto">
          <a:xfrm flipV="1">
            <a:off x="7675374" y="1471259"/>
            <a:ext cx="2133600" cy="685800"/>
          </a:xfrm>
          <a:prstGeom prst="line">
            <a:avLst/>
          </a:prstGeom>
          <a:noFill/>
          <a:ln w="53975">
            <a:solidFill>
              <a:srgbClr val="FF0000"/>
            </a:solidFill>
            <a:round/>
            <a:headEnd/>
            <a:tailEnd type="stealth" w="sm" len="sm"/>
          </a:ln>
        </p:spPr>
        <p:txBody>
          <a:bodyPr/>
          <a:lstStyle/>
          <a:p>
            <a:pPr fontAlgn="base">
              <a:spcBef>
                <a:spcPct val="0"/>
              </a:spcBef>
              <a:spcAft>
                <a:spcPct val="0"/>
              </a:spcAft>
            </a:pPr>
            <a:endParaRPr lang="en-US">
              <a:solidFill>
                <a:srgbClr val="000000"/>
              </a:solidFill>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731749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287338"/>
            <a:ext cx="12192000" cy="1143000"/>
          </a:xfrm>
        </p:spPr>
        <p:txBody>
          <a:bodyPr>
            <a:normAutofit/>
          </a:bodyPr>
          <a:lstStyle/>
          <a:p>
            <a:pPr algn="ctr" eaLnBrk="1" hangingPunct="1"/>
            <a:r>
              <a:rPr lang="en-US" sz="4000" b="1" dirty="0">
                <a:solidFill>
                  <a:schemeClr val="tx1"/>
                </a:solidFill>
                <a:latin typeface="Calibri" panose="020F0502020204030204" pitchFamily="34" charset="0"/>
                <a:cs typeface="Calibri" panose="020F0502020204030204" pitchFamily="34" charset="0"/>
              </a:rPr>
              <a:t>Effects of Soft Tissue Mobilization</a:t>
            </a:r>
          </a:p>
        </p:txBody>
      </p:sp>
      <p:sp>
        <p:nvSpPr>
          <p:cNvPr id="88067" name="Rectangle 3"/>
          <p:cNvSpPr>
            <a:spLocks noGrp="1" noChangeArrowheads="1"/>
          </p:cNvSpPr>
          <p:nvPr>
            <p:ph idx="1"/>
          </p:nvPr>
        </p:nvSpPr>
        <p:spPr>
          <a:xfrm>
            <a:off x="1292087" y="1646237"/>
            <a:ext cx="9534663" cy="4525963"/>
          </a:xfrm>
        </p:spPr>
        <p:txBody>
          <a:bodyPr>
            <a:normAutofit/>
          </a:bodyPr>
          <a:lstStyle/>
          <a:p>
            <a:r>
              <a:rPr lang="en-US" dirty="0"/>
              <a:t>Movement maintains balance between collagen synthesis and degradation</a:t>
            </a:r>
          </a:p>
          <a:p>
            <a:r>
              <a:rPr lang="en-US" dirty="0"/>
              <a:t>Movement </a:t>
            </a:r>
            <a:r>
              <a:rPr lang="en-US" dirty="0">
                <a:solidFill>
                  <a:schemeClr val="tx1"/>
                </a:solidFill>
              </a:rPr>
              <a:t>activates alignment of fibroblasts and </a:t>
            </a:r>
            <a:r>
              <a:rPr lang="en-US" dirty="0" err="1">
                <a:solidFill>
                  <a:schemeClr val="tx1"/>
                </a:solidFill>
              </a:rPr>
              <a:t>myofibroblasts</a:t>
            </a:r>
            <a:r>
              <a:rPr lang="en-US" dirty="0">
                <a:solidFill>
                  <a:schemeClr val="tx1"/>
                </a:solidFill>
              </a:rPr>
              <a:t> in the direction of stress.</a:t>
            </a:r>
          </a:p>
          <a:p>
            <a:r>
              <a:rPr lang="en-US" dirty="0"/>
              <a:t>Facilitate </a:t>
            </a:r>
            <a:r>
              <a:rPr lang="en-US" dirty="0">
                <a:solidFill>
                  <a:schemeClr val="tx1"/>
                </a:solidFill>
              </a:rPr>
              <a:t>GAG production, thus maintains inter-fiber distance and lubrication.</a:t>
            </a:r>
          </a:p>
          <a:p>
            <a:r>
              <a:rPr lang="en-US" dirty="0"/>
              <a:t>Restore </a:t>
            </a:r>
            <a:r>
              <a:rPr lang="en-US" dirty="0">
                <a:solidFill>
                  <a:schemeClr val="tx1"/>
                </a:solidFill>
              </a:rPr>
              <a:t>gliding between layers of tissue.</a:t>
            </a:r>
          </a:p>
          <a:p>
            <a:r>
              <a:rPr lang="en-US" dirty="0">
                <a:solidFill>
                  <a:schemeClr val="tx1"/>
                </a:solidFill>
              </a:rPr>
              <a:t>Neurophysiological benefits due to rich proprioceptive content of fascia.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8997836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350109"/>
            <a:ext cx="12191999" cy="1477963"/>
          </a:xfrm>
        </p:spPr>
        <p:txBody>
          <a:bodyPr>
            <a:normAutofit/>
          </a:bodyPr>
          <a:lstStyle/>
          <a:p>
            <a:pPr algn="ctr"/>
            <a:r>
              <a:rPr lang="en-US" sz="4000" dirty="0">
                <a:latin typeface="+mn-lt"/>
              </a:rPr>
              <a:t>Physiological Effects of </a:t>
            </a:r>
            <a:r>
              <a:rPr lang="en-US" sz="4000" b="1" i="1" dirty="0" err="1">
                <a:latin typeface="+mn-lt"/>
              </a:rPr>
              <a:t>Mechanotherapy</a:t>
            </a:r>
            <a:endParaRPr lang="en-US" sz="4000" b="1" i="1" dirty="0">
              <a:latin typeface="+mn-lt"/>
            </a:endParaRPr>
          </a:p>
        </p:txBody>
      </p:sp>
      <p:sp>
        <p:nvSpPr>
          <p:cNvPr id="9" name="Content Placeholder 2"/>
          <p:cNvSpPr>
            <a:spLocks noGrp="1"/>
          </p:cNvSpPr>
          <p:nvPr>
            <p:ph idx="1"/>
          </p:nvPr>
        </p:nvSpPr>
        <p:spPr bwMode="auto">
          <a:xfrm>
            <a:off x="130206" y="1828072"/>
            <a:ext cx="7501188" cy="4478990"/>
          </a:xfrm>
          <a:noFill/>
          <a:ln>
            <a:miter lim="800000"/>
            <a:headEnd/>
            <a:tailEnd/>
          </a:ln>
        </p:spPr>
        <p:txBody>
          <a:bodyPr vert="horz" wrap="square" lIns="91440" tIns="45720" rIns="91440" bIns="45720" numCol="1" anchor="t" anchorCtr="0" compatLnSpc="1">
            <a:prstTxWarp prst="textNoShape">
              <a:avLst/>
            </a:prstTxWarp>
            <a:noAutofit/>
          </a:bodyPr>
          <a:lstStyle/>
          <a:p>
            <a:pPr marL="457200" indent="-457200"/>
            <a:r>
              <a:rPr lang="en-US" sz="2400" dirty="0"/>
              <a:t>The use of mechanical force to achieve a physiologic response. </a:t>
            </a:r>
          </a:p>
          <a:p>
            <a:pPr marL="457200" indent="-457200"/>
            <a:r>
              <a:rPr lang="en-US" sz="2400" dirty="0"/>
              <a:t>Virtually all cells are </a:t>
            </a:r>
            <a:r>
              <a:rPr lang="en-US" sz="2400" b="1" i="1" dirty="0"/>
              <a:t>mechanosensitive.</a:t>
            </a:r>
          </a:p>
          <a:p>
            <a:pPr marL="457200" indent="-457200"/>
            <a:r>
              <a:rPr lang="en-US" sz="2400" dirty="0"/>
              <a:t>When the cell surface senses a mechanical stimulus, a biochemical chain reaction occurs. </a:t>
            </a:r>
          </a:p>
          <a:p>
            <a:pPr marL="457200" indent="-457200"/>
            <a:r>
              <a:rPr lang="en-US" sz="2400" dirty="0"/>
              <a:t>Directs cellular activity influencing growth, remodeling, and repair, with the ultimate outcomes being altered tissue mass, structure, and quality. </a:t>
            </a:r>
          </a:p>
          <a:p>
            <a:pPr marL="457200" indent="-457200"/>
            <a:r>
              <a:rPr lang="en-US" sz="2400" dirty="0"/>
              <a:t>Nearly every intervention in musculoskeletal rehabilitation introduces mechanotherapies, extrinsically via therapist intervention or intrinsically via the prescription of exercise therapy.</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46999" y="2050991"/>
            <a:ext cx="4450601" cy="3631962"/>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284823" y="6119738"/>
            <a:ext cx="1907177" cy="738262"/>
          </a:xfrm>
          <a:prstGeom prst="rect">
            <a:avLst/>
          </a:prstGeom>
        </p:spPr>
      </p:pic>
      <p:sp>
        <p:nvSpPr>
          <p:cNvPr id="2" name="TextBox 1"/>
          <p:cNvSpPr txBox="1"/>
          <p:nvPr/>
        </p:nvSpPr>
        <p:spPr>
          <a:xfrm>
            <a:off x="344384" y="6418115"/>
            <a:ext cx="7402615" cy="400110"/>
          </a:xfrm>
          <a:prstGeom prst="rect">
            <a:avLst/>
          </a:prstGeom>
          <a:noFill/>
        </p:spPr>
        <p:txBody>
          <a:bodyPr wrap="square" rtlCol="0">
            <a:spAutoFit/>
          </a:bodyPr>
          <a:lstStyle/>
          <a:p>
            <a:r>
              <a:rPr lang="en-US" sz="1000" dirty="0">
                <a:latin typeface="Arial"/>
              </a:rPr>
              <a:t>Thompson WR, Scott A, Loghmani MT, Ward SR, Warden SJ (2016). </a:t>
            </a:r>
            <a:r>
              <a:rPr lang="en-US" sz="1000" b="1" dirty="0">
                <a:latin typeface="Arial"/>
              </a:rPr>
              <a:t>Understanding Mechanobiology: Physical Therapists as a Force in Mechanotherapy and Musculoskeletal Regenerative Rehabilitation.</a:t>
            </a:r>
            <a:r>
              <a:rPr lang="en-US" sz="1000" dirty="0">
                <a:latin typeface="Arial"/>
              </a:rPr>
              <a:t> </a:t>
            </a:r>
            <a:r>
              <a:rPr lang="en-US" sz="1000" i="1" dirty="0">
                <a:latin typeface="Arial"/>
              </a:rPr>
              <a:t>Physical therapy</a:t>
            </a:r>
            <a:r>
              <a:rPr lang="en-US" sz="1000" dirty="0">
                <a:latin typeface="Arial"/>
              </a:rPr>
              <a:t>, 96(4), 560-569. </a:t>
            </a:r>
          </a:p>
        </p:txBody>
      </p:sp>
      <p:sp>
        <p:nvSpPr>
          <p:cNvPr id="3" name="TextBox 2"/>
          <p:cNvSpPr txBox="1"/>
          <p:nvPr/>
        </p:nvSpPr>
        <p:spPr>
          <a:xfrm>
            <a:off x="1953087" y="1447060"/>
            <a:ext cx="8416031" cy="381012"/>
          </a:xfrm>
          <a:prstGeom prst="rect">
            <a:avLst/>
          </a:prstGeom>
          <a:noFill/>
        </p:spPr>
        <p:txBody>
          <a:bodyPr wrap="square" rtlCol="0">
            <a:spAutoFit/>
          </a:bodyPr>
          <a:lstStyle/>
          <a:p>
            <a:r>
              <a:rPr lang="en-US" dirty="0"/>
              <a:t>______________________________________________________________________</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39511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143000"/>
          </a:xfrm>
        </p:spPr>
        <p:txBody>
          <a:bodyPr>
            <a:normAutofit fontScale="90000"/>
          </a:bodyPr>
          <a:lstStyle/>
          <a:p>
            <a:pPr algn="ctr"/>
            <a:r>
              <a:rPr lang="en-US" b="1" dirty="0">
                <a:latin typeface="+mn-lt"/>
              </a:rPr>
              <a:t>Mechanotransduction</a:t>
            </a:r>
            <a:br>
              <a:rPr lang="en-US" dirty="0"/>
            </a:br>
            <a:r>
              <a:rPr lang="en-US" sz="3200" b="1" i="1" dirty="0">
                <a:solidFill>
                  <a:schemeClr val="accent1">
                    <a:lumMod val="75000"/>
                  </a:schemeClr>
                </a:solidFill>
              </a:rPr>
              <a:t>Physiological process where cells sense and respond to external mechanical loads</a:t>
            </a:r>
            <a:endParaRPr lang="en-US" sz="3100" b="1" i="1" dirty="0">
              <a:solidFill>
                <a:schemeClr val="accent1">
                  <a:lumMod val="75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074792717"/>
              </p:ext>
            </p:extLst>
          </p:nvPr>
        </p:nvGraphicFramePr>
        <p:xfrm>
          <a:off x="1981200" y="1981200"/>
          <a:ext cx="8229600" cy="4053840"/>
        </p:xfrm>
        <a:graphic>
          <a:graphicData uri="http://schemas.openxmlformats.org/drawingml/2006/table">
            <a:tbl>
              <a:tblPr firstRow="1" firstCol="1" bandRow="1"/>
              <a:tblGrid>
                <a:gridCol w="20574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701040">
                <a:tc>
                  <a:txBody>
                    <a:bodyPr/>
                    <a:lstStyle/>
                    <a:p>
                      <a:pPr algn="ctr">
                        <a:spcAft>
                          <a:spcPts val="1200"/>
                        </a:spcAft>
                      </a:pPr>
                      <a:r>
                        <a:rPr lang="en-US" sz="2000" dirty="0" err="1">
                          <a:solidFill>
                            <a:srgbClr val="1A1A1A"/>
                          </a:solidFill>
                          <a:effectLst/>
                          <a:latin typeface="Times New Roman"/>
                        </a:rPr>
                        <a:t>Mechanocoupling</a:t>
                      </a:r>
                      <a:endParaRPr lang="en-US" sz="2000" dirty="0">
                        <a:effectLst/>
                        <a:latin typeface="Cambri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1200"/>
                        </a:spcAft>
                      </a:pPr>
                      <a:r>
                        <a:rPr lang="en-US" sz="2000" dirty="0">
                          <a:solidFill>
                            <a:srgbClr val="1A1A1A"/>
                          </a:solidFill>
                          <a:effectLst/>
                          <a:latin typeface="Times New Roman"/>
                        </a:rPr>
                        <a:t>Physical transduction of mechanical force</a:t>
                      </a:r>
                      <a:r>
                        <a:rPr lang="en-US" sz="2000" baseline="0" dirty="0">
                          <a:solidFill>
                            <a:srgbClr val="1A1A1A"/>
                          </a:solidFill>
                          <a:effectLst/>
                          <a:latin typeface="Times New Roman"/>
                        </a:rPr>
                        <a:t> (compression, stretch, shear)</a:t>
                      </a:r>
                      <a:r>
                        <a:rPr lang="en-US" sz="2000" dirty="0">
                          <a:solidFill>
                            <a:srgbClr val="1A1A1A"/>
                          </a:solidFill>
                          <a:effectLst/>
                          <a:latin typeface="Times New Roman"/>
                        </a:rPr>
                        <a:t> applied to tissue into local mechanical signals that can be detected by tissue cells. Involves physical derangement or perturbation of the cell, either directly or indirectly.</a:t>
                      </a:r>
                      <a:endParaRPr lang="en-US" sz="2000" dirty="0">
                        <a:effectLst/>
                        <a:latin typeface="Cambri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01040">
                <a:tc>
                  <a:txBody>
                    <a:bodyPr/>
                    <a:lstStyle/>
                    <a:p>
                      <a:pPr algn="ctr">
                        <a:spcAft>
                          <a:spcPts val="1200"/>
                        </a:spcAft>
                      </a:pPr>
                      <a:r>
                        <a:rPr lang="en-US" sz="2000">
                          <a:solidFill>
                            <a:srgbClr val="1A1A1A"/>
                          </a:solidFill>
                          <a:effectLst/>
                          <a:latin typeface="Times New Roman"/>
                        </a:rPr>
                        <a:t>Biochemical coupling</a:t>
                      </a:r>
                      <a:endParaRPr lang="en-US" sz="2000">
                        <a:effectLst/>
                        <a:latin typeface="Cambri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1200"/>
                        </a:spcAft>
                      </a:pPr>
                      <a:r>
                        <a:rPr lang="en-US" sz="2000" dirty="0">
                          <a:solidFill>
                            <a:srgbClr val="1A1A1A"/>
                          </a:solidFill>
                          <a:effectLst/>
                          <a:latin typeface="Times New Roman"/>
                        </a:rPr>
                        <a:t>Process whereby the local mechanical signal is converted into a biochemical signal. Cells sense a load using mechanosensitive structures</a:t>
                      </a:r>
                      <a:endParaRPr lang="en-US" sz="2000" dirty="0">
                        <a:effectLst/>
                        <a:latin typeface="Cambri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01040">
                <a:tc>
                  <a:txBody>
                    <a:bodyPr/>
                    <a:lstStyle/>
                    <a:p>
                      <a:pPr algn="ctr">
                        <a:spcAft>
                          <a:spcPts val="1200"/>
                        </a:spcAft>
                      </a:pPr>
                      <a:r>
                        <a:rPr lang="en-US" sz="2000">
                          <a:solidFill>
                            <a:srgbClr val="1A1A1A"/>
                          </a:solidFill>
                          <a:effectLst/>
                          <a:latin typeface="Times New Roman"/>
                        </a:rPr>
                        <a:t>Signal Transmission</a:t>
                      </a:r>
                      <a:endParaRPr lang="en-US" sz="2000">
                        <a:effectLst/>
                        <a:latin typeface="Cambri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1200"/>
                        </a:spcAft>
                      </a:pPr>
                      <a:r>
                        <a:rPr lang="en-US" sz="2000">
                          <a:solidFill>
                            <a:srgbClr val="1A1A1A"/>
                          </a:solidFill>
                          <a:effectLst/>
                          <a:latin typeface="Times New Roman"/>
                        </a:rPr>
                        <a:t>Process in which a sensor cell signal an effector cell.</a:t>
                      </a:r>
                      <a:endParaRPr lang="en-US" sz="2000">
                        <a:effectLst/>
                        <a:latin typeface="Cambri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01040">
                <a:tc>
                  <a:txBody>
                    <a:bodyPr/>
                    <a:lstStyle/>
                    <a:p>
                      <a:pPr algn="l">
                        <a:spcAft>
                          <a:spcPts val="1200"/>
                        </a:spcAft>
                      </a:pPr>
                      <a:r>
                        <a:rPr lang="en-US" sz="2000">
                          <a:solidFill>
                            <a:srgbClr val="1A1A1A"/>
                          </a:solidFill>
                          <a:effectLst/>
                          <a:latin typeface="Times New Roman"/>
                        </a:rPr>
                        <a:t>Effector response</a:t>
                      </a:r>
                      <a:endParaRPr lang="en-US" sz="2000">
                        <a:effectLst/>
                        <a:latin typeface="Cambri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1200"/>
                        </a:spcAft>
                      </a:pPr>
                      <a:r>
                        <a:rPr lang="en-US" sz="2000" dirty="0">
                          <a:solidFill>
                            <a:srgbClr val="1A1A1A"/>
                          </a:solidFill>
                          <a:effectLst/>
                          <a:latin typeface="Times New Roman"/>
                        </a:rPr>
                        <a:t>Cellular outcomes that lead to protein synthesis, remodeling and reabsorption of its matrix. Leads to a tissue level response.</a:t>
                      </a:r>
                      <a:endParaRPr lang="en-US" sz="2000" dirty="0">
                        <a:effectLst/>
                        <a:latin typeface="Cambri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1752600" y="1981200"/>
            <a:ext cx="0" cy="37338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981200" y="6264067"/>
            <a:ext cx="8229600" cy="369332"/>
          </a:xfrm>
          <a:prstGeom prst="rect">
            <a:avLst/>
          </a:prstGeom>
          <a:noFill/>
        </p:spPr>
        <p:txBody>
          <a:bodyPr wrap="square" rtlCol="0">
            <a:spAutoFit/>
          </a:bodyPr>
          <a:lstStyle/>
          <a:p>
            <a:r>
              <a:rPr lang="en-US" dirty="0"/>
              <a:t>Used with permission from T Loghmani, Indiana University, 2017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421956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71734184"/>
              </p:ext>
            </p:extLst>
          </p:nvPr>
        </p:nvGraphicFramePr>
        <p:xfrm>
          <a:off x="1600200" y="932576"/>
          <a:ext cx="8763000" cy="5638800"/>
        </p:xfrm>
        <a:graphic>
          <a:graphicData uri="http://schemas.openxmlformats.org/drawingml/2006/table">
            <a:tbl>
              <a:tblPr firstRow="1" bandRow="1">
                <a:tableStyleId>{5C22544A-7EE6-4342-B048-85BDC9FD1C3A}</a:tableStyleId>
              </a:tblPr>
              <a:tblGrid>
                <a:gridCol w="3488184">
                  <a:extLst>
                    <a:ext uri="{9D8B030D-6E8A-4147-A177-3AD203B41FA5}">
                      <a16:colId xmlns:a16="http://schemas.microsoft.com/office/drawing/2014/main" val="20000"/>
                    </a:ext>
                  </a:extLst>
                </a:gridCol>
                <a:gridCol w="2912616">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370840">
                <a:tc gridSpan="3">
                  <a:txBody>
                    <a:bodyPr/>
                    <a:lstStyle/>
                    <a:p>
                      <a:pPr algn="ctr"/>
                      <a:r>
                        <a:rPr lang="en-US" sz="2400" dirty="0">
                          <a:solidFill>
                            <a:srgbClr val="0070C0"/>
                          </a:solidFill>
                        </a:rPr>
                        <a:t>SUMMARY OF EFFECTS</a:t>
                      </a:r>
                      <a:r>
                        <a:rPr lang="en-US" sz="2400" baseline="0" dirty="0">
                          <a:solidFill>
                            <a:srgbClr val="0070C0"/>
                          </a:solidFill>
                        </a:rPr>
                        <a:t> OF </a:t>
                      </a:r>
                    </a:p>
                    <a:p>
                      <a:pPr algn="ctr"/>
                      <a:r>
                        <a:rPr lang="en-US" sz="2400" baseline="0" dirty="0">
                          <a:solidFill>
                            <a:srgbClr val="0070C0"/>
                          </a:solidFill>
                        </a:rPr>
                        <a:t>MECHANICAL LOAD </a:t>
                      </a:r>
                      <a:endParaRPr lang="en-US" sz="2400" dirty="0">
                        <a:solidFill>
                          <a:srgbClr val="0070C0"/>
                        </a:solidFill>
                      </a:endParaRPr>
                    </a:p>
                  </a:txBody>
                  <a:tcPr>
                    <a:cell3D prstMaterial="dkEdge">
                      <a:bevel/>
                      <a:lightRig rig="flood" dir="t"/>
                    </a:cell3D>
                    <a:solidFill>
                      <a:schemeClr val="bg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Inadequate Load</a:t>
                      </a:r>
                    </a:p>
                    <a:p>
                      <a:pPr algn="ctr"/>
                      <a:r>
                        <a:rPr lang="en-US" b="1" dirty="0">
                          <a:solidFill>
                            <a:schemeClr val="bg1"/>
                          </a:solidFill>
                        </a:rPr>
                        <a:t>(Disuse/immobilization)</a:t>
                      </a:r>
                    </a:p>
                    <a:p>
                      <a:pPr algn="ctr"/>
                      <a:r>
                        <a:rPr lang="en-US" b="1" dirty="0">
                          <a:solidFill>
                            <a:schemeClr val="bg1"/>
                          </a:solidFill>
                        </a:rPr>
                        <a:t>[adaptive</a:t>
                      </a:r>
                      <a:r>
                        <a:rPr lang="en-US" b="1" baseline="0" dirty="0">
                          <a:solidFill>
                            <a:schemeClr val="bg1"/>
                          </a:solidFill>
                        </a:rPr>
                        <a:t> shortening]</a:t>
                      </a:r>
                    </a:p>
                    <a:p>
                      <a:pPr algn="ctr"/>
                      <a:r>
                        <a:rPr lang="en-US" sz="1600" b="1" baseline="0" dirty="0">
                          <a:solidFill>
                            <a:schemeClr val="bg1"/>
                          </a:solidFill>
                        </a:rPr>
                        <a:t>(atrophy, adhesion)</a:t>
                      </a:r>
                      <a:endParaRPr lang="en-US" sz="1600" b="1" dirty="0">
                        <a:solidFill>
                          <a:schemeClr val="bg1"/>
                        </a:solidFill>
                      </a:endParaRPr>
                    </a:p>
                  </a:txBody>
                  <a:tcPr>
                    <a:cell3D prstMaterial="dkEdge">
                      <a:bevel/>
                      <a:lightRig rig="flood" dir="t"/>
                    </a:cell3D>
                    <a:solidFill>
                      <a:schemeClr val="bg2">
                        <a:lumMod val="75000"/>
                      </a:schemeClr>
                    </a:solidFill>
                  </a:tcPr>
                </a:tc>
                <a:tc>
                  <a:txBody>
                    <a:bodyPr/>
                    <a:lstStyle/>
                    <a:p>
                      <a:pPr algn="ctr"/>
                      <a:r>
                        <a:rPr lang="en-US" b="1" dirty="0">
                          <a:solidFill>
                            <a:schemeClr val="bg1"/>
                          </a:solidFill>
                        </a:rPr>
                        <a:t>Overload</a:t>
                      </a:r>
                    </a:p>
                    <a:p>
                      <a:pPr algn="ctr"/>
                      <a:r>
                        <a:rPr lang="en-US" b="1" dirty="0">
                          <a:solidFill>
                            <a:schemeClr val="bg1"/>
                          </a:solidFill>
                        </a:rPr>
                        <a:t>(Re-mobilization)</a:t>
                      </a:r>
                    </a:p>
                    <a:p>
                      <a:pPr algn="ctr"/>
                      <a:r>
                        <a:rPr lang="en-US" b="1" dirty="0">
                          <a:solidFill>
                            <a:schemeClr val="bg1"/>
                          </a:solidFill>
                        </a:rPr>
                        <a:t>[appropriate</a:t>
                      </a:r>
                      <a:r>
                        <a:rPr lang="en-US" b="1" baseline="0" dirty="0">
                          <a:solidFill>
                            <a:schemeClr val="bg1"/>
                          </a:solidFill>
                        </a:rPr>
                        <a:t> modeling]</a:t>
                      </a:r>
                      <a:endParaRPr lang="en-US" b="1" dirty="0">
                        <a:solidFill>
                          <a:schemeClr val="bg1"/>
                        </a:solidFill>
                      </a:endParaRPr>
                    </a:p>
                  </a:txBody>
                  <a:tcPr>
                    <a:cell3D prstMaterial="dkEdge">
                      <a:bevel/>
                      <a:lightRig rig="flood" dir="t"/>
                    </a:cell3D>
                    <a:solidFill>
                      <a:schemeClr val="bg2">
                        <a:lumMod val="75000"/>
                      </a:schemeClr>
                    </a:solidFill>
                  </a:tcPr>
                </a:tc>
                <a:tc>
                  <a:txBody>
                    <a:bodyPr/>
                    <a:lstStyle/>
                    <a:p>
                      <a:pPr algn="ctr"/>
                      <a:r>
                        <a:rPr lang="en-US" b="1" dirty="0">
                          <a:solidFill>
                            <a:schemeClr val="bg1"/>
                          </a:solidFill>
                        </a:rPr>
                        <a:t>Excess Overload</a:t>
                      </a:r>
                    </a:p>
                    <a:p>
                      <a:pPr algn="ctr"/>
                      <a:r>
                        <a:rPr lang="en-US" b="1" dirty="0">
                          <a:solidFill>
                            <a:schemeClr val="bg1"/>
                          </a:solidFill>
                        </a:rPr>
                        <a:t>(Overuse)</a:t>
                      </a:r>
                    </a:p>
                    <a:p>
                      <a:pPr algn="ctr"/>
                      <a:r>
                        <a:rPr lang="en-US" b="1" dirty="0">
                          <a:solidFill>
                            <a:schemeClr val="bg1"/>
                          </a:solidFill>
                        </a:rPr>
                        <a:t>[over</a:t>
                      </a:r>
                      <a:r>
                        <a:rPr lang="en-US" b="1" baseline="0" dirty="0">
                          <a:solidFill>
                            <a:schemeClr val="bg1"/>
                          </a:solidFill>
                        </a:rPr>
                        <a:t> lengthened]</a:t>
                      </a:r>
                    </a:p>
                    <a:p>
                      <a:pPr algn="ctr"/>
                      <a:r>
                        <a:rPr lang="en-US" sz="1600" b="1" baseline="0" dirty="0">
                          <a:solidFill>
                            <a:schemeClr val="bg1"/>
                          </a:solidFill>
                        </a:rPr>
                        <a:t>(tissue breakdown)</a:t>
                      </a:r>
                      <a:endParaRPr lang="en-US" sz="1600" b="1" dirty="0">
                        <a:solidFill>
                          <a:schemeClr val="bg1"/>
                        </a:solidFill>
                      </a:endParaRPr>
                    </a:p>
                  </a:txBody>
                  <a:tcPr>
                    <a:cell3D prstMaterial="dkEdge">
                      <a:bevel/>
                      <a:lightRig rig="flood" dir="t"/>
                    </a:cell3D>
                    <a:solidFill>
                      <a:schemeClr val="bg2">
                        <a:lumMod val="75000"/>
                      </a:schemeClr>
                    </a:solidFill>
                  </a:tcPr>
                </a:tc>
                <a:extLst>
                  <a:ext uri="{0D108BD9-81ED-4DB2-BD59-A6C34878D82A}">
                    <a16:rowId xmlns:a16="http://schemas.microsoft.com/office/drawing/2014/main" val="10001"/>
                  </a:ext>
                </a:extLst>
              </a:tr>
              <a:tr h="370840">
                <a:tc>
                  <a:txBody>
                    <a:bodyPr/>
                    <a:lstStyle/>
                    <a:p>
                      <a:r>
                        <a:rPr lang="en-US" dirty="0"/>
                        <a:t>Loss</a:t>
                      </a:r>
                      <a:r>
                        <a:rPr lang="en-US" baseline="0" dirty="0"/>
                        <a:t> of GAGs</a:t>
                      </a:r>
                    </a:p>
                    <a:p>
                      <a:r>
                        <a:rPr lang="en-US" baseline="0" dirty="0"/>
                        <a:t>Water Loss</a:t>
                      </a:r>
                    </a:p>
                    <a:p>
                      <a:r>
                        <a:rPr lang="en-US" b="0" baseline="0" dirty="0">
                          <a:latin typeface="Lucida Sans Unicode"/>
                          <a:cs typeface="Lucida Sans Unicode"/>
                        </a:rPr>
                        <a:t>⇓ inter-fiber distance</a:t>
                      </a:r>
                    </a:p>
                    <a:p>
                      <a:r>
                        <a:rPr lang="en-US" baseline="0" dirty="0">
                          <a:latin typeface="+mn-lt"/>
                          <a:cs typeface="Lucida Sans Unicode"/>
                        </a:rPr>
                        <a:t>⇓ collagen fiber bundle size</a:t>
                      </a:r>
                    </a:p>
                    <a:p>
                      <a:r>
                        <a:rPr lang="en-US" baseline="0" dirty="0">
                          <a:latin typeface="+mn-lt"/>
                          <a:cs typeface="Lucida Sans Unicode"/>
                        </a:rPr>
                        <a:t>⇑ cross-linking between existing collagen</a:t>
                      </a:r>
                    </a:p>
                    <a:p>
                      <a:r>
                        <a:rPr lang="en-US" baseline="0" dirty="0">
                          <a:latin typeface="+mn-lt"/>
                          <a:cs typeface="Lucida Sans Unicode"/>
                        </a:rPr>
                        <a:t>⇓ inter-fiber mobility</a:t>
                      </a:r>
                    </a:p>
                    <a:p>
                      <a:r>
                        <a:rPr lang="en-US" baseline="0" dirty="0">
                          <a:latin typeface="+mn-lt"/>
                          <a:cs typeface="Lucida Sans Unicode"/>
                        </a:rPr>
                        <a:t>Collagen disorganization</a:t>
                      </a:r>
                    </a:p>
                    <a:p>
                      <a:r>
                        <a:rPr lang="en-US" baseline="0" dirty="0">
                          <a:latin typeface="+mn-lt"/>
                          <a:cs typeface="Lucida Sans Unicode"/>
                        </a:rPr>
                        <a:t>Eventual net collagen loss</a:t>
                      </a:r>
                    </a:p>
                    <a:p>
                      <a:r>
                        <a:rPr lang="en-US" baseline="0" dirty="0">
                          <a:latin typeface="+mn-lt"/>
                          <a:cs typeface="Lucida Sans Unicode"/>
                        </a:rPr>
                        <a:t>Insertion site weakening</a:t>
                      </a:r>
                      <a:endParaRPr lang="en-US" baseline="0" dirty="0"/>
                    </a:p>
                    <a:p>
                      <a:r>
                        <a:rPr lang="en-US" baseline="0" dirty="0">
                          <a:latin typeface="+mn-lt"/>
                          <a:cs typeface="Lucida Sans Unicode"/>
                        </a:rPr>
                        <a:t>⇓ structural properties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mn-lt"/>
                          <a:cs typeface="Lucida Sans Unicode"/>
                        </a:rPr>
                        <a:t>⇓ mobility</a:t>
                      </a:r>
                    </a:p>
                    <a:p>
                      <a:endParaRPr lang="en-US" dirty="0"/>
                    </a:p>
                  </a:txBody>
                  <a:tcPr>
                    <a:cell3D prstMaterial="dkEdge">
                      <a:bevel/>
                      <a:lightRig rig="flood" dir="t"/>
                    </a:cell3D>
                  </a:tcPr>
                </a:tc>
                <a:tc>
                  <a:txBody>
                    <a:bodyPr/>
                    <a:lstStyle/>
                    <a:p>
                      <a:r>
                        <a:rPr lang="en-US" baseline="0" dirty="0">
                          <a:latin typeface="+mn-lt"/>
                          <a:cs typeface="Lucida Sans Unicode"/>
                        </a:rPr>
                        <a:t>⇑ GAG production</a:t>
                      </a:r>
                      <a:r>
                        <a:rPr lang="en-US" baseline="0" dirty="0">
                          <a:latin typeface="+mn-lt"/>
                          <a:cs typeface="Lucida Sans Unicode"/>
                          <a:sym typeface="Wingdings" pitchFamily="2" charset="2"/>
                        </a:rPr>
                        <a:t></a:t>
                      </a:r>
                    </a:p>
                    <a:p>
                      <a:r>
                        <a:rPr lang="en-US" baseline="0" dirty="0">
                          <a:latin typeface="+mn-lt"/>
                          <a:cs typeface="Lucida Sans Unicode"/>
                        </a:rPr>
                        <a:t>⇑ inter-fiber distance</a:t>
                      </a:r>
                    </a:p>
                    <a:p>
                      <a:r>
                        <a:rPr lang="en-US" baseline="0" dirty="0">
                          <a:latin typeface="+mn-lt"/>
                          <a:cs typeface="Lucida Sans Unicode"/>
                        </a:rPr>
                        <a:t>Cell proliferation &amp; activity</a:t>
                      </a:r>
                    </a:p>
                    <a:p>
                      <a:r>
                        <a:rPr lang="en-US" baseline="0" dirty="0">
                          <a:latin typeface="+mn-lt"/>
                          <a:cs typeface="Lucida Sans Unicode"/>
                        </a:rPr>
                        <a:t>⇑ ECM production  </a:t>
                      </a:r>
                    </a:p>
                    <a:p>
                      <a:r>
                        <a:rPr lang="en-US" baseline="0" dirty="0">
                          <a:latin typeface="+mn-lt"/>
                          <a:cs typeface="Lucida Sans Unicode"/>
                        </a:rPr>
                        <a:t>⇑matrix organization</a:t>
                      </a:r>
                    </a:p>
                    <a:p>
                      <a:r>
                        <a:rPr lang="en-US" baseline="0" dirty="0">
                          <a:latin typeface="+mn-lt"/>
                          <a:cs typeface="Lucida Sans Unicode"/>
                        </a:rPr>
                        <a:t>⇑ blood flow</a:t>
                      </a:r>
                    </a:p>
                    <a:p>
                      <a:r>
                        <a:rPr lang="en-US" baseline="0" dirty="0">
                          <a:latin typeface="+mn-lt"/>
                          <a:cs typeface="Lucida Sans Unicode"/>
                        </a:rPr>
                        <a:t>⇑ skin temperature</a:t>
                      </a:r>
                    </a:p>
                    <a:p>
                      <a:r>
                        <a:rPr lang="en-US" baseline="0" dirty="0">
                          <a:latin typeface="+mn-lt"/>
                          <a:cs typeface="Lucida Sans Unicode"/>
                        </a:rPr>
                        <a:t>⇑ tissue extensibility  Release of adhesions</a:t>
                      </a:r>
                    </a:p>
                    <a:p>
                      <a:r>
                        <a:rPr lang="en-US" baseline="0" dirty="0">
                          <a:latin typeface="+mn-lt"/>
                          <a:cs typeface="Lucida Sans Unicode"/>
                        </a:rPr>
                        <a:t>⇓ muscle tone</a:t>
                      </a:r>
                    </a:p>
                    <a:p>
                      <a:r>
                        <a:rPr lang="en-US" baseline="0" dirty="0">
                          <a:latin typeface="+mn-lt"/>
                          <a:cs typeface="Lucida Sans Unicode"/>
                        </a:rPr>
                        <a:t>⇑ structural properties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mn-lt"/>
                          <a:cs typeface="Lucida Sans Unicode"/>
                        </a:rPr>
                        <a:t>⇑ mobility</a:t>
                      </a:r>
                    </a:p>
                  </a:txBody>
                  <a:tcPr>
                    <a:cell3D prstMaterial="dkEdge">
                      <a:bevel/>
                      <a:lightRig rig="flood" dir="t"/>
                    </a:cell3D>
                  </a:tcPr>
                </a:tc>
                <a:tc>
                  <a:txBody>
                    <a:bodyPr/>
                    <a:lstStyle/>
                    <a:p>
                      <a:r>
                        <a:rPr lang="en-US" baseline="0" dirty="0">
                          <a:latin typeface="+mn-lt"/>
                          <a:cs typeface="Lucida Sans Unicode"/>
                        </a:rPr>
                        <a:t>⇑ tissue strain </a:t>
                      </a:r>
                      <a:r>
                        <a:rPr lang="en-US" baseline="0" dirty="0">
                          <a:latin typeface="+mn-lt"/>
                          <a:cs typeface="Lucida Sans Unicode"/>
                          <a:sym typeface="Wingdings" pitchFamily="2" charset="2"/>
                        </a:rPr>
                        <a:t> cell death</a:t>
                      </a:r>
                    </a:p>
                    <a:p>
                      <a:r>
                        <a:rPr lang="en-US" baseline="0" dirty="0">
                          <a:latin typeface="+mn-lt"/>
                          <a:cs typeface="Lucida Sans Unicode"/>
                          <a:sym typeface="Wingdings" pitchFamily="2" charset="2"/>
                        </a:rPr>
                        <a:t>Inflammation</a:t>
                      </a:r>
                    </a:p>
                    <a:p>
                      <a:r>
                        <a:rPr lang="en-US" baseline="0" dirty="0">
                          <a:latin typeface="+mn-lt"/>
                          <a:cs typeface="Lucida Sans Unicode"/>
                          <a:sym typeface="Wingdings" pitchFamily="2" charset="2"/>
                        </a:rPr>
                        <a:t>Degeneration</a:t>
                      </a:r>
                    </a:p>
                    <a:p>
                      <a:r>
                        <a:rPr lang="en-US" baseline="0" dirty="0">
                          <a:latin typeface="+mn-lt"/>
                          <a:cs typeface="Lucida Sans Unicode"/>
                          <a:sym typeface="Wingdings" pitchFamily="2" charset="2"/>
                        </a:rPr>
                        <a:t>Fibrosis </a:t>
                      </a:r>
                    </a:p>
                    <a:p>
                      <a:endParaRPr lang="en-US" baseline="0" dirty="0">
                        <a:latin typeface="+mn-lt"/>
                        <a:cs typeface="Lucida Sans Unicode"/>
                      </a:endParaRPr>
                    </a:p>
                  </a:txBody>
                  <a:tcPr>
                    <a:cell3D prstMaterial="dkEdge">
                      <a:bevel/>
                      <a:lightRig rig="flood" dir="t"/>
                    </a:cell3D>
                  </a:tcPr>
                </a:tc>
                <a:extLst>
                  <a:ext uri="{0D108BD9-81ED-4DB2-BD59-A6C34878D82A}">
                    <a16:rowId xmlns:a16="http://schemas.microsoft.com/office/drawing/2014/main" val="10002"/>
                  </a:ext>
                </a:extLst>
              </a:tr>
            </a:tbl>
          </a:graphicData>
        </a:graphic>
      </p:graphicFrame>
      <p:sp>
        <p:nvSpPr>
          <p:cNvPr id="5" name="Rectangle 4"/>
          <p:cNvSpPr/>
          <p:nvPr/>
        </p:nvSpPr>
        <p:spPr bwMode="auto">
          <a:xfrm>
            <a:off x="5111689" y="1795526"/>
            <a:ext cx="2892280" cy="4752975"/>
          </a:xfrm>
          <a:prstGeom prst="rect">
            <a:avLst/>
          </a:prstGeom>
          <a:noFill/>
          <a:ln w="57150" cap="flat" cmpd="sng" algn="ctr">
            <a:solidFill>
              <a:srgbClr val="FF0000"/>
            </a:solidFill>
            <a:prstDash val="solid"/>
            <a:round/>
            <a:headEnd type="none" w="med" len="med"/>
            <a:tailEnd type="none" w="med" len="med"/>
          </a:ln>
          <a:effectLst/>
        </p:spPr>
        <p:txBody>
          <a:bodyPr wrap="none"/>
          <a:lstStyle/>
          <a:p>
            <a:pPr>
              <a:defRPr/>
            </a:pPr>
            <a:endParaRPr lang="en-US">
              <a:ln>
                <a:solidFill>
                  <a:sysClr val="windowText" lastClr="000000"/>
                </a:solidFill>
              </a:ln>
            </a:endParaRPr>
          </a:p>
        </p:txBody>
      </p:sp>
      <p:sp>
        <p:nvSpPr>
          <p:cNvPr id="6" name="Rectangle 5"/>
          <p:cNvSpPr/>
          <p:nvPr/>
        </p:nvSpPr>
        <p:spPr bwMode="auto">
          <a:xfrm>
            <a:off x="1676400" y="990601"/>
            <a:ext cx="8686800" cy="781050"/>
          </a:xfrm>
          <a:prstGeom prst="rect">
            <a:avLst/>
          </a:prstGeom>
          <a:noFill/>
          <a:ln w="12700" cap="flat" cmpd="sng" algn="ctr">
            <a:solidFill>
              <a:srgbClr val="FF0000"/>
            </a:solidFill>
            <a:prstDash val="solid"/>
            <a:round/>
            <a:headEnd type="none" w="med" len="med"/>
            <a:tailEnd type="none" w="med" len="med"/>
          </a:ln>
          <a:effectLst/>
        </p:spPr>
        <p:txBody>
          <a:bodyPr wrap="none"/>
          <a:lstStyle/>
          <a:p>
            <a:pPr>
              <a:defRPr/>
            </a:pPr>
            <a:endParaRPr lang="en-US">
              <a:ln>
                <a:solidFill>
                  <a:sysClr val="windowText" lastClr="000000"/>
                </a:solidFill>
              </a:ln>
            </a:endParaRPr>
          </a:p>
        </p:txBody>
      </p:sp>
      <p:sp>
        <p:nvSpPr>
          <p:cNvPr id="2" name="Title 1"/>
          <p:cNvSpPr>
            <a:spLocks noGrp="1"/>
          </p:cNvSpPr>
          <p:nvPr>
            <p:ph type="title"/>
          </p:nvPr>
        </p:nvSpPr>
        <p:spPr>
          <a:xfrm>
            <a:off x="1981200" y="76200"/>
            <a:ext cx="8229600" cy="685800"/>
          </a:xfrm>
        </p:spPr>
        <p:txBody>
          <a:bodyPr>
            <a:normAutofit fontScale="90000"/>
          </a:bodyPr>
          <a:lstStyle/>
          <a:p>
            <a:r>
              <a:rPr lang="en-US" b="1" i="1" dirty="0">
                <a:latin typeface="+mn-lt"/>
              </a:rPr>
              <a:t>“OPTIMAL THERAPEUTIC LOAD”</a:t>
            </a:r>
          </a:p>
        </p:txBody>
      </p:sp>
      <p:sp>
        <p:nvSpPr>
          <p:cNvPr id="8" name="TextBox 7"/>
          <p:cNvSpPr txBox="1"/>
          <p:nvPr/>
        </p:nvSpPr>
        <p:spPr>
          <a:xfrm>
            <a:off x="1676400" y="6558880"/>
            <a:ext cx="8793061" cy="276999"/>
          </a:xfrm>
          <a:prstGeom prst="rect">
            <a:avLst/>
          </a:prstGeom>
          <a:noFill/>
        </p:spPr>
        <p:txBody>
          <a:bodyPr wrap="square" rtlCol="0">
            <a:spAutoFit/>
          </a:bodyPr>
          <a:lstStyle/>
          <a:p>
            <a:r>
              <a:rPr lang="en-US" sz="1200" dirty="0"/>
              <a:t>Used with permission from T Loghmani, Indiana University, 2017</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52434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p:txBody>
          <a:bodyPr/>
          <a:lstStyle/>
          <a:p>
            <a:pPr algn="ctr"/>
            <a:r>
              <a:rPr lang="en-US" sz="4000" b="1" dirty="0">
                <a:latin typeface="+mn-lt"/>
              </a:rPr>
              <a:t>Physiological Effects of IASTM: </a:t>
            </a:r>
            <a:br>
              <a:rPr lang="en-US" sz="3400" b="1" dirty="0"/>
            </a:br>
            <a:br>
              <a:rPr lang="en-US" sz="3400" b="1" dirty="0"/>
            </a:br>
            <a:r>
              <a:rPr lang="en-US" sz="3400" b="1" dirty="0"/>
              <a:t>Instrument-Assisted Soft Tissue Mechanotherapy</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84823" y="6119738"/>
            <a:ext cx="1907177" cy="7382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564320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1" name="Shape 191"/>
          <p:cNvPicPr preferRelativeResize="0">
            <a:picLocks noGrp="1"/>
          </p:cNvPicPr>
          <p:nvPr>
            <p:ph idx="1"/>
          </p:nvPr>
        </p:nvPicPr>
        <p:blipFill>
          <a:blip r:embed="rId3" cstate="screen">
            <a:extLst>
              <a:ext uri="{28A0092B-C50C-407E-A947-70E740481C1C}">
                <a14:useLocalDpi xmlns:a14="http://schemas.microsoft.com/office/drawing/2010/main"/>
              </a:ext>
            </a:extLst>
          </a:blip>
          <a:stretch>
            <a:fillRect/>
          </a:stretch>
        </p:blipFill>
        <p:spPr>
          <a:xfrm>
            <a:off x="4094571" y="1219204"/>
            <a:ext cx="3994676" cy="4403880"/>
          </a:xfrm>
          <a:prstGeom prst="rect">
            <a:avLst/>
          </a:prstGeom>
          <a:noFill/>
          <a:ln>
            <a:noFill/>
          </a:ln>
        </p:spPr>
      </p:pic>
      <p:sp>
        <p:nvSpPr>
          <p:cNvPr id="2" name="TextBox 1"/>
          <p:cNvSpPr txBox="1"/>
          <p:nvPr/>
        </p:nvSpPr>
        <p:spPr>
          <a:xfrm>
            <a:off x="0" y="348981"/>
            <a:ext cx="12192000"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effectLst/>
                <a:uLnTx/>
                <a:uFillTx/>
                <a:ea typeface="Calibri"/>
                <a:cs typeface="Calibri"/>
                <a:sym typeface="Calibri"/>
              </a:rPr>
              <a:t>Fibroblast Responses to Pressure</a:t>
            </a:r>
            <a:endParaRPr kumimoji="0" lang="en-US" sz="4400" b="0" i="0" u="none" strike="noStrike" kern="1200" cap="none" spc="0" normalizeH="0" baseline="0" noProof="0" dirty="0">
              <a:ln>
                <a:noFill/>
              </a:ln>
              <a:effectLst/>
              <a:uLnTx/>
              <a:uFillTx/>
              <a:cs typeface="Arial" charset="0"/>
            </a:endParaRPr>
          </a:p>
        </p:txBody>
      </p:sp>
      <p:sp>
        <p:nvSpPr>
          <p:cNvPr id="4" name="TextBox 3"/>
          <p:cNvSpPr txBox="1"/>
          <p:nvPr/>
        </p:nvSpPr>
        <p:spPr>
          <a:xfrm>
            <a:off x="1387930" y="5776238"/>
            <a:ext cx="940795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effectLst/>
                <a:uLnTx/>
                <a:uFillTx/>
                <a:latin typeface="Arial"/>
                <a:ea typeface="+mn-ea"/>
                <a:cs typeface="Arial" charset="0"/>
              </a:rPr>
              <a:t>Gehlsen</a:t>
            </a:r>
            <a:r>
              <a:rPr kumimoji="0" lang="en-US" sz="1600" b="0" i="0" u="none" strike="noStrike" kern="1200" cap="none" spc="0" normalizeH="0" baseline="0" noProof="0" dirty="0">
                <a:ln>
                  <a:noFill/>
                </a:ln>
                <a:effectLst/>
                <a:uLnTx/>
                <a:uFillTx/>
                <a:latin typeface="Arial"/>
                <a:ea typeface="+mn-ea"/>
                <a:cs typeface="Arial" charset="0"/>
              </a:rPr>
              <a:t> G, </a:t>
            </a:r>
            <a:r>
              <a:rPr kumimoji="0" lang="en-US" sz="1600" b="0" i="0" u="none" strike="noStrike" kern="1200" cap="none" spc="0" normalizeH="0" baseline="0" noProof="0" dirty="0" err="1">
                <a:ln>
                  <a:noFill/>
                </a:ln>
                <a:effectLst/>
                <a:uLnTx/>
                <a:uFillTx/>
                <a:latin typeface="Arial"/>
                <a:ea typeface="+mn-ea"/>
                <a:cs typeface="Arial" charset="0"/>
              </a:rPr>
              <a:t>Ganion</a:t>
            </a:r>
            <a:r>
              <a:rPr kumimoji="0" lang="en-US" sz="1600" b="0" i="0" u="none" strike="noStrike" kern="1200" cap="none" spc="0" normalizeH="0" baseline="0" noProof="0" dirty="0">
                <a:ln>
                  <a:noFill/>
                </a:ln>
                <a:effectLst/>
                <a:uLnTx/>
                <a:uFillTx/>
                <a:latin typeface="Arial"/>
                <a:ea typeface="+mn-ea"/>
                <a:cs typeface="Arial" charset="0"/>
              </a:rPr>
              <a:t> L, </a:t>
            </a:r>
            <a:r>
              <a:rPr kumimoji="0" lang="en-US" sz="1600" b="0" i="0" u="none" strike="noStrike" kern="1200" cap="none" spc="0" normalizeH="0" baseline="0" noProof="0" dirty="0" err="1">
                <a:ln>
                  <a:noFill/>
                </a:ln>
                <a:effectLst/>
                <a:uLnTx/>
                <a:uFillTx/>
                <a:latin typeface="Arial"/>
                <a:ea typeface="+mn-ea"/>
                <a:cs typeface="Arial" charset="0"/>
              </a:rPr>
              <a:t>Helfst</a:t>
            </a:r>
            <a:r>
              <a:rPr kumimoji="0" lang="en-US" sz="1600" b="0" i="0" u="none" strike="noStrike" kern="1200" cap="none" spc="0" normalizeH="0" baseline="0" noProof="0" dirty="0">
                <a:ln>
                  <a:noFill/>
                </a:ln>
                <a:effectLst/>
                <a:uLnTx/>
                <a:uFillTx/>
                <a:latin typeface="Arial"/>
                <a:ea typeface="+mn-ea"/>
                <a:cs typeface="Arial" charset="0"/>
              </a:rPr>
              <a:t> R. "Fibroblast responses to variation in soft tissue mobilization pressure." </a:t>
            </a:r>
            <a:r>
              <a:rPr kumimoji="0" lang="en-US" sz="1600" b="0" i="1" u="none" strike="noStrike" kern="1200" cap="none" spc="0" normalizeH="0" baseline="0" noProof="0" dirty="0">
                <a:ln>
                  <a:noFill/>
                </a:ln>
                <a:effectLst/>
                <a:uLnTx/>
                <a:uFillTx/>
                <a:latin typeface="Arial"/>
                <a:ea typeface="+mn-ea"/>
                <a:cs typeface="Arial" charset="0"/>
              </a:rPr>
              <a:t>Medicine and science in sports and exercise</a:t>
            </a:r>
            <a:r>
              <a:rPr kumimoji="0" lang="en-US" sz="1600" b="0" i="0" u="none" strike="noStrike" kern="1200" cap="none" spc="0" normalizeH="0" baseline="0" noProof="0" dirty="0">
                <a:ln>
                  <a:noFill/>
                </a:ln>
                <a:effectLst/>
                <a:uLnTx/>
                <a:uFillTx/>
                <a:latin typeface="Arial"/>
                <a:ea typeface="+mn-ea"/>
                <a:cs typeface="Arial" charset="0"/>
              </a:rPr>
              <a:t> 31.4 (1999): 531-535.</a:t>
            </a:r>
          </a:p>
        </p:txBody>
      </p:sp>
      <p:sp>
        <p:nvSpPr>
          <p:cNvPr id="3" name="TextBox 2"/>
          <p:cNvSpPr txBox="1"/>
          <p:nvPr/>
        </p:nvSpPr>
        <p:spPr>
          <a:xfrm>
            <a:off x="2531687" y="2043709"/>
            <a:ext cx="1104900"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a:ea typeface="+mn-ea"/>
                <a:cs typeface="Arial" charset="0"/>
              </a:rPr>
              <a:t>Control</a:t>
            </a:r>
          </a:p>
        </p:txBody>
      </p:sp>
      <p:sp>
        <p:nvSpPr>
          <p:cNvPr id="6" name="TextBox 5"/>
          <p:cNvSpPr txBox="1"/>
          <p:nvPr/>
        </p:nvSpPr>
        <p:spPr>
          <a:xfrm>
            <a:off x="8547231" y="1889821"/>
            <a:ext cx="18288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a:ea typeface="+mn-ea"/>
                <a:cs typeface="Arial" charset="0"/>
              </a:rPr>
              <a:t>Light Pressure</a:t>
            </a:r>
          </a:p>
        </p:txBody>
      </p:sp>
      <p:sp>
        <p:nvSpPr>
          <p:cNvPr id="7" name="TextBox 6"/>
          <p:cNvSpPr txBox="1"/>
          <p:nvPr/>
        </p:nvSpPr>
        <p:spPr>
          <a:xfrm>
            <a:off x="2123568" y="4173843"/>
            <a:ext cx="1513019" cy="707886"/>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a:ea typeface="+mn-ea"/>
                <a:cs typeface="Arial" charset="0"/>
              </a:rPr>
              <a:t>Medium Pressure</a:t>
            </a:r>
          </a:p>
        </p:txBody>
      </p:sp>
      <p:sp>
        <p:nvSpPr>
          <p:cNvPr id="8" name="TextBox 7"/>
          <p:cNvSpPr txBox="1"/>
          <p:nvPr/>
        </p:nvSpPr>
        <p:spPr>
          <a:xfrm>
            <a:off x="8547231" y="4173843"/>
            <a:ext cx="16764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a:ea typeface="+mn-ea"/>
                <a:cs typeface="Arial" charset="0"/>
              </a:rPr>
              <a:t>Heavy Pressure</a:t>
            </a:r>
          </a:p>
        </p:txBody>
      </p:sp>
      <p:sp>
        <p:nvSpPr>
          <p:cNvPr id="5" name="TextBox 4"/>
          <p:cNvSpPr txBox="1"/>
          <p:nvPr/>
        </p:nvSpPr>
        <p:spPr>
          <a:xfrm>
            <a:off x="1953087" y="849872"/>
            <a:ext cx="8422944" cy="369332"/>
          </a:xfrm>
          <a:prstGeom prst="rect">
            <a:avLst/>
          </a:prstGeom>
          <a:noFill/>
        </p:spPr>
        <p:txBody>
          <a:bodyPr wrap="square" rtlCol="0">
            <a:spAutoFit/>
          </a:bodyPr>
          <a:lstStyle/>
          <a:p>
            <a:r>
              <a:rPr lang="en-US" dirty="0"/>
              <a:t>________________________________________________________________________</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537234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9499"/>
            <a:ext cx="10515600" cy="1325563"/>
          </a:xfrm>
        </p:spPr>
        <p:txBody>
          <a:bodyPr>
            <a:normAutofit/>
          </a:bodyPr>
          <a:lstStyle/>
          <a:p>
            <a:pPr algn="ctr"/>
            <a:r>
              <a:rPr lang="en-US" b="1" dirty="0">
                <a:solidFill>
                  <a:schemeClr val="tx1"/>
                </a:solidFill>
                <a:latin typeface="+mn-lt"/>
                <a:ea typeface="Calibri"/>
                <a:sym typeface="Calibri"/>
              </a:rPr>
              <a:t>Fiber Alignment and Function</a:t>
            </a:r>
            <a:endParaRPr lang="en-US" b="1" dirty="0">
              <a:solidFill>
                <a:schemeClr val="tx1"/>
              </a:solidFill>
              <a:latin typeface="+mn-lt"/>
            </a:endParaRPr>
          </a:p>
        </p:txBody>
      </p:sp>
      <p:sp>
        <p:nvSpPr>
          <p:cNvPr id="3" name="Content Placeholder 2"/>
          <p:cNvSpPr>
            <a:spLocks noGrp="1"/>
          </p:cNvSpPr>
          <p:nvPr>
            <p:ph idx="1"/>
          </p:nvPr>
        </p:nvSpPr>
        <p:spPr>
          <a:xfrm>
            <a:off x="1304732" y="1931436"/>
            <a:ext cx="4680432" cy="3293706"/>
          </a:xfrm>
        </p:spPr>
        <p:txBody>
          <a:bodyPr>
            <a:normAutofit/>
          </a:bodyPr>
          <a:lstStyle/>
          <a:p>
            <a:pPr marL="285750" lvl="0" indent="-285750">
              <a:spcBef>
                <a:spcPts val="0"/>
              </a:spcBef>
              <a:spcAft>
                <a:spcPts val="1800"/>
              </a:spcAft>
              <a:buClr>
                <a:schemeClr val="lt1"/>
              </a:buClr>
              <a:buSzPct val="100000"/>
              <a:buFont typeface="Arial"/>
              <a:buChar char="•"/>
            </a:pPr>
            <a:r>
              <a:rPr lang="en-US" sz="2400" dirty="0">
                <a:solidFill>
                  <a:schemeClr val="tx1"/>
                </a:solidFill>
                <a:ea typeface="Calibri"/>
                <a:sym typeface="Calibri"/>
              </a:rPr>
              <a:t>Looked at 4 groups:</a:t>
            </a:r>
          </a:p>
          <a:p>
            <a:pPr lvl="1">
              <a:spcBef>
                <a:spcPts val="0"/>
              </a:spcBef>
              <a:spcAft>
                <a:spcPts val="1800"/>
              </a:spcAft>
              <a:buClr>
                <a:schemeClr val="lt1"/>
              </a:buClr>
              <a:buSzPct val="100000"/>
              <a:buFont typeface="Wingdings" panose="05000000000000000000" pitchFamily="2" charset="2"/>
              <a:buChar char="§"/>
            </a:pPr>
            <a:r>
              <a:rPr lang="en-US" dirty="0">
                <a:solidFill>
                  <a:schemeClr val="tx1"/>
                </a:solidFill>
                <a:ea typeface="Calibri"/>
                <a:sym typeface="Calibri"/>
              </a:rPr>
              <a:t>Group A: control</a:t>
            </a:r>
          </a:p>
          <a:p>
            <a:pPr lvl="1">
              <a:spcBef>
                <a:spcPts val="0"/>
              </a:spcBef>
              <a:spcAft>
                <a:spcPts val="1800"/>
              </a:spcAft>
              <a:buClr>
                <a:schemeClr val="lt1"/>
              </a:buClr>
              <a:buSzPct val="100000"/>
              <a:buFont typeface="Wingdings" panose="05000000000000000000" pitchFamily="2" charset="2"/>
              <a:buChar char="§"/>
            </a:pPr>
            <a:r>
              <a:rPr lang="en-US" dirty="0">
                <a:solidFill>
                  <a:schemeClr val="tx1"/>
                </a:solidFill>
                <a:ea typeface="Calibri"/>
                <a:sym typeface="Calibri"/>
              </a:rPr>
              <a:t>Group B: tendinitis</a:t>
            </a:r>
          </a:p>
          <a:p>
            <a:pPr lvl="1">
              <a:spcBef>
                <a:spcPts val="0"/>
              </a:spcBef>
              <a:spcAft>
                <a:spcPts val="1800"/>
              </a:spcAft>
              <a:buClr>
                <a:schemeClr val="lt1"/>
              </a:buClr>
              <a:buSzPct val="100000"/>
              <a:buFont typeface="Wingdings" panose="05000000000000000000" pitchFamily="2" charset="2"/>
              <a:buChar char="§"/>
            </a:pPr>
            <a:r>
              <a:rPr lang="en-US" dirty="0">
                <a:solidFill>
                  <a:schemeClr val="tx1"/>
                </a:solidFill>
                <a:ea typeface="Calibri"/>
                <a:sym typeface="Calibri"/>
              </a:rPr>
              <a:t>Group C: tendinitis plus IASTM</a:t>
            </a:r>
          </a:p>
          <a:p>
            <a:pPr lvl="1">
              <a:spcBef>
                <a:spcPts val="0"/>
              </a:spcBef>
              <a:spcAft>
                <a:spcPts val="1800"/>
              </a:spcAft>
              <a:buClr>
                <a:schemeClr val="lt1"/>
              </a:buClr>
              <a:buSzPct val="100000"/>
              <a:buFont typeface="Wingdings" panose="05000000000000000000" pitchFamily="2" charset="2"/>
              <a:buChar char="§"/>
            </a:pPr>
            <a:r>
              <a:rPr lang="en-US" dirty="0">
                <a:solidFill>
                  <a:schemeClr val="tx1"/>
                </a:solidFill>
                <a:ea typeface="Calibri"/>
                <a:sym typeface="Calibri"/>
              </a:rPr>
              <a:t>Group D: IASTM alone</a:t>
            </a:r>
          </a:p>
          <a:p>
            <a:endParaRPr lang="en-US" dirty="0">
              <a:solidFill>
                <a:schemeClr val="tx1"/>
              </a:solidFill>
            </a:endParaRPr>
          </a:p>
        </p:txBody>
      </p:sp>
      <p:sp>
        <p:nvSpPr>
          <p:cNvPr id="4" name="Content Placeholder 2"/>
          <p:cNvSpPr txBox="1">
            <a:spLocks/>
          </p:cNvSpPr>
          <p:nvPr/>
        </p:nvSpPr>
        <p:spPr>
          <a:xfrm>
            <a:off x="6096000" y="1655062"/>
            <a:ext cx="4729065" cy="329370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spcBef>
                <a:spcPts val="0"/>
              </a:spcBef>
              <a:spcAft>
                <a:spcPts val="1800"/>
              </a:spcAft>
              <a:buClr>
                <a:prstClr val="white"/>
              </a:buClr>
              <a:buFont typeface="Arial" panose="020B0604020202020204" pitchFamily="34" charset="0"/>
              <a:buChar char="•"/>
            </a:pPr>
            <a:r>
              <a:rPr lang="en-US" dirty="0">
                <a:solidFill>
                  <a:schemeClr val="tx1"/>
                </a:solidFill>
                <a:latin typeface="+mn-lt"/>
                <a:ea typeface="Calibri"/>
                <a:sym typeface="Calibri"/>
              </a:rPr>
              <a:t>Conclusion:</a:t>
            </a:r>
          </a:p>
          <a:p>
            <a:pPr lvl="1">
              <a:spcBef>
                <a:spcPts val="0"/>
              </a:spcBef>
              <a:spcAft>
                <a:spcPts val="1800"/>
              </a:spcAft>
              <a:buClr>
                <a:prstClr val="white"/>
              </a:buClr>
              <a:buSzPct val="100000"/>
              <a:buFont typeface="Wingdings" panose="05000000000000000000" pitchFamily="2" charset="2"/>
              <a:buChar char="§"/>
            </a:pPr>
            <a:r>
              <a:rPr lang="en-US" sz="2400" dirty="0">
                <a:solidFill>
                  <a:schemeClr val="tx1"/>
                </a:solidFill>
                <a:latin typeface="+mn-lt"/>
                <a:ea typeface="Calibri"/>
                <a:sym typeface="Calibri"/>
              </a:rPr>
              <a:t>Significant increase in fibroblast counts were present in Group C compared to all other groups.</a:t>
            </a:r>
          </a:p>
          <a:p>
            <a:pPr lvl="1">
              <a:spcBef>
                <a:spcPts val="0"/>
              </a:spcBef>
              <a:spcAft>
                <a:spcPts val="1800"/>
              </a:spcAft>
              <a:buClr>
                <a:prstClr val="white"/>
              </a:buClr>
              <a:buSzPct val="100000"/>
              <a:buFont typeface="Wingdings" panose="05000000000000000000" pitchFamily="2" charset="2"/>
              <a:buChar char="§"/>
            </a:pPr>
            <a:r>
              <a:rPr lang="en-US" sz="2400" dirty="0">
                <a:solidFill>
                  <a:schemeClr val="tx1"/>
                </a:solidFill>
                <a:latin typeface="+mn-lt"/>
                <a:ea typeface="Calibri"/>
                <a:sym typeface="Calibri"/>
              </a:rPr>
              <a:t>Improved stride length in Group C</a:t>
            </a:r>
            <a:endParaRPr lang="en-US" sz="2400" dirty="0">
              <a:solidFill>
                <a:schemeClr val="tx1"/>
              </a:solidFill>
              <a:latin typeface="+mn-lt"/>
            </a:endParaRPr>
          </a:p>
        </p:txBody>
      </p:sp>
      <p:sp>
        <p:nvSpPr>
          <p:cNvPr id="5" name="Rectangle 4"/>
          <p:cNvSpPr/>
          <p:nvPr/>
        </p:nvSpPr>
        <p:spPr>
          <a:xfrm>
            <a:off x="1482437" y="5636722"/>
            <a:ext cx="9227126" cy="584775"/>
          </a:xfrm>
          <a:prstGeom prst="rect">
            <a:avLst/>
          </a:prstGeom>
        </p:spPr>
        <p:txBody>
          <a:bodyPr wrap="square">
            <a:spAutoFit/>
          </a:bodyPr>
          <a:lstStyle/>
          <a:p>
            <a:pPr>
              <a:buSzPct val="25000"/>
            </a:pPr>
            <a:r>
              <a:rPr lang="en-US" sz="1600" dirty="0">
                <a:latin typeface="Arial" panose="020B0604020202020204" pitchFamily="34" charset="0"/>
                <a:ea typeface="Calibri"/>
                <a:cs typeface="Arial" panose="020B0604020202020204" pitchFamily="34" charset="0"/>
                <a:sym typeface="Calibri"/>
              </a:rPr>
              <a:t>Davidson et al. Rat tendon morphologic and functional changes resulting from soft tissue mobilization</a:t>
            </a:r>
            <a:r>
              <a:rPr lang="en-US" sz="1600" b="1" i="1" dirty="0">
                <a:latin typeface="Arial" panose="020B0604020202020204" pitchFamily="34" charset="0"/>
                <a:ea typeface="Calibri"/>
                <a:cs typeface="Arial" panose="020B0604020202020204" pitchFamily="34" charset="0"/>
                <a:sym typeface="Calibri"/>
              </a:rPr>
              <a:t>. Medicine and Science in Sports and Exercise</a:t>
            </a:r>
            <a:r>
              <a:rPr lang="en-US" sz="1600" dirty="0">
                <a:latin typeface="Arial" panose="020B0604020202020204" pitchFamily="34" charset="0"/>
                <a:ea typeface="Calibri"/>
                <a:cs typeface="Arial" panose="020B0604020202020204" pitchFamily="34" charset="0"/>
                <a:sym typeface="Calibri"/>
              </a:rPr>
              <a:t>. 29 (3) March 1997; 313-319.</a:t>
            </a:r>
          </a:p>
        </p:txBody>
      </p:sp>
      <p:sp>
        <p:nvSpPr>
          <p:cNvPr id="7" name="TextBox 6"/>
          <p:cNvSpPr txBox="1"/>
          <p:nvPr/>
        </p:nvSpPr>
        <p:spPr>
          <a:xfrm>
            <a:off x="2654423" y="1305017"/>
            <a:ext cx="7004482" cy="369332"/>
          </a:xfrm>
          <a:prstGeom prst="rect">
            <a:avLst/>
          </a:prstGeom>
          <a:noFill/>
        </p:spPr>
        <p:txBody>
          <a:bodyPr wrap="square" rtlCol="0">
            <a:spAutoFit/>
          </a:bodyPr>
          <a:lstStyle/>
          <a:p>
            <a:r>
              <a:rPr lang="en-US" dirty="0"/>
              <a:t>___________________________________________________________</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607827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4" name="Straight Connector 73">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784156"/>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84823" y="6119738"/>
            <a:ext cx="1907177" cy="738262"/>
          </a:xfrm>
          <a:prstGeom prst="rect">
            <a:avLst/>
          </a:prstGeom>
        </p:spPr>
      </p:pic>
      <p:sp>
        <p:nvSpPr>
          <p:cNvPr id="25602" name="Title 1"/>
          <p:cNvSpPr>
            <a:spLocks noGrp="1"/>
          </p:cNvSpPr>
          <p:nvPr>
            <p:ph type="title"/>
          </p:nvPr>
        </p:nvSpPr>
        <p:spPr>
          <a:xfrm>
            <a:off x="4227616" y="629268"/>
            <a:ext cx="7964384" cy="1009527"/>
          </a:xfrm>
        </p:spPr>
        <p:txBody>
          <a:bodyPr vert="horz" lIns="91440" tIns="45720" rIns="91440" bIns="45720" rtlCol="0" anchor="b">
            <a:normAutofit/>
          </a:bodyPr>
          <a:lstStyle/>
          <a:p>
            <a:pPr algn="ctr"/>
            <a:r>
              <a:rPr lang="en-US" b="1" dirty="0">
                <a:latin typeface="+mn-lt"/>
              </a:rPr>
              <a:t>IASTM and Ligament Healing</a:t>
            </a:r>
          </a:p>
        </p:txBody>
      </p:sp>
      <p:pic>
        <p:nvPicPr>
          <p:cNvPr id="9" name="Picture 2"/>
          <p:cNvPicPr>
            <a:picLocks noGrp="1" noChangeAspect="1" noChangeArrowheads="1"/>
          </p:cNvPicPr>
          <p:nvPr>
            <p:ph sz="half" idx="1"/>
          </p:nvPr>
        </p:nvPicPr>
        <p:blipFill>
          <a:blip r:embed="rId4" cstate="print">
            <a:extLst>
              <a:ext uri="{28A0092B-C50C-407E-A947-70E740481C1C}">
                <a14:useLocalDpi xmlns:a14="http://schemas.microsoft.com/office/drawing/2010/main"/>
              </a:ext>
            </a:extLst>
          </a:blip>
          <a:stretch>
            <a:fillRect/>
          </a:stretch>
        </p:blipFill>
        <p:spPr bwMode="auto">
          <a:xfrm>
            <a:off x="-1" y="-1"/>
            <a:ext cx="4045527"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Content Placeholder 2"/>
          <p:cNvSpPr>
            <a:spLocks noGrp="1"/>
          </p:cNvSpPr>
          <p:nvPr>
            <p:ph sz="half" idx="2"/>
          </p:nvPr>
        </p:nvSpPr>
        <p:spPr>
          <a:xfrm>
            <a:off x="4358244" y="2438400"/>
            <a:ext cx="7833755" cy="4419600"/>
          </a:xfrm>
        </p:spPr>
        <p:txBody>
          <a:bodyPr vert="horz" lIns="91440" tIns="45720" rIns="91440" bIns="45720" rtlCol="0">
            <a:normAutofit/>
          </a:bodyPr>
          <a:lstStyle/>
          <a:p>
            <a:pPr>
              <a:spcBef>
                <a:spcPts val="0"/>
              </a:spcBef>
            </a:pPr>
            <a:r>
              <a:rPr lang="en-US" dirty="0"/>
              <a:t>RCT: 20 rats underwent surgical bilateral transection of the MCL.</a:t>
            </a:r>
          </a:p>
          <a:p>
            <a:pPr marL="0">
              <a:spcBef>
                <a:spcPts val="0"/>
              </a:spcBef>
            </a:pPr>
            <a:endParaRPr lang="en-US" dirty="0"/>
          </a:p>
          <a:p>
            <a:pPr>
              <a:spcBef>
                <a:spcPts val="0"/>
              </a:spcBef>
            </a:pPr>
            <a:r>
              <a:rPr lang="en-US" dirty="0"/>
              <a:t>7 days postoperatively one minute 3x </a:t>
            </a:r>
            <a:br>
              <a:rPr lang="en-US" dirty="0"/>
            </a:br>
            <a:r>
              <a:rPr lang="en-US" dirty="0"/>
              <a:t>per week for 3 weeks.</a:t>
            </a:r>
          </a:p>
          <a:p>
            <a:pPr marL="0">
              <a:spcBef>
                <a:spcPts val="0"/>
              </a:spcBef>
            </a:pPr>
            <a:endParaRPr lang="en-US" dirty="0"/>
          </a:p>
          <a:p>
            <a:pPr>
              <a:spcBef>
                <a:spcPts val="0"/>
              </a:spcBef>
            </a:pPr>
            <a:r>
              <a:rPr lang="en-US" dirty="0"/>
              <a:t>Results: 43.1% stronger and 39.7% stiffer</a:t>
            </a:r>
          </a:p>
          <a:p>
            <a:pPr marL="0" indent="0">
              <a:spcBef>
                <a:spcPts val="0"/>
              </a:spcBef>
              <a:buNone/>
            </a:pPr>
            <a:br>
              <a:rPr lang="en-US" sz="2000" dirty="0"/>
            </a:br>
            <a:endParaRPr lang="en-US" sz="2000" dirty="0"/>
          </a:p>
          <a:p>
            <a:pPr marL="0" indent="0">
              <a:spcBef>
                <a:spcPts val="0"/>
              </a:spcBef>
              <a:buNone/>
            </a:pPr>
            <a:r>
              <a:rPr lang="en-US" sz="1400" dirty="0"/>
              <a:t>Loghmani, M. Terry, and Stuart J. Warden. "Instrument assisted cross-fiber massage accelerates knee ligament healing." </a:t>
            </a:r>
            <a:r>
              <a:rPr lang="en-US" sz="1400" i="1" dirty="0"/>
              <a:t>Journal of orthopaedic &amp; sports physical therapy</a:t>
            </a:r>
            <a:r>
              <a:rPr lang="en-US" sz="1400" dirty="0"/>
              <a:t> 39.7 (2009): 506-514.</a:t>
            </a:r>
          </a:p>
          <a:p>
            <a:endParaRPr lang="en-US" sz="20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728760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2009 Issue Folders\39-07\Slides\Loghmani\July2009-Loghmani-8.jpg"/>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635" t="1552"/>
          <a:stretch/>
        </p:blipFill>
        <p:spPr>
          <a:xfrm>
            <a:off x="1307011" y="0"/>
            <a:ext cx="9931400" cy="6858000"/>
          </a:xfrm>
        </p:spPr>
      </p:pic>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284823" y="6119738"/>
            <a:ext cx="1907177" cy="738262"/>
          </a:xfrm>
          <a:prstGeom prst="rect">
            <a:avLst/>
          </a:prstGeom>
        </p:spPr>
      </p:pic>
    </p:spTree>
    <p:extLst>
      <p:ext uri="{BB962C8B-B14F-4D97-AF65-F5344CB8AC3E}">
        <p14:creationId xmlns:p14="http://schemas.microsoft.com/office/powerpoint/2010/main" val="1890585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Learning Outcomes</a:t>
            </a:r>
          </a:p>
        </p:txBody>
      </p:sp>
      <p:sp>
        <p:nvSpPr>
          <p:cNvPr id="3" name="Content Placeholder 2"/>
          <p:cNvSpPr>
            <a:spLocks noGrp="1"/>
          </p:cNvSpPr>
          <p:nvPr>
            <p:ph idx="1"/>
          </p:nvPr>
        </p:nvSpPr>
        <p:spPr/>
        <p:txBody>
          <a:bodyPr/>
          <a:lstStyle/>
          <a:p>
            <a:r>
              <a:rPr lang="en-US" dirty="0"/>
              <a:t>Discuss the pathophysiology of tendinopathy, and goals of treatment to affect the pathophysiology of the condition.  </a:t>
            </a:r>
          </a:p>
          <a:p>
            <a:r>
              <a:rPr lang="en-US" dirty="0"/>
              <a:t>Summarize the evidence for the efficacy of IASTM in the treatment of tendinopathy.  </a:t>
            </a:r>
          </a:p>
          <a:p>
            <a:r>
              <a:rPr lang="en-US" dirty="0"/>
              <a:t>Recommend strategies for athletic trainers to incorporate exercise with IASTM for the treatment of tendinopathy.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493969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3"/>
        <p:cNvGrpSpPr/>
        <p:nvPr/>
      </p:nvGrpSpPr>
      <p:grpSpPr>
        <a:xfrm>
          <a:off x="0" y="0"/>
          <a:ext cx="0" cy="0"/>
          <a:chOff x="0" y="0"/>
          <a:chExt cx="0" cy="0"/>
        </a:xfrm>
      </p:grpSpPr>
      <p:cxnSp>
        <p:nvCxnSpPr>
          <p:cNvPr id="93" name="Straight Connector 92">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996277"/>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84823" y="6119738"/>
            <a:ext cx="1907177" cy="738262"/>
          </a:xfrm>
          <a:prstGeom prst="rect">
            <a:avLst/>
          </a:prstGeom>
        </p:spPr>
      </p:pic>
      <p:sp>
        <p:nvSpPr>
          <p:cNvPr id="214" name="Shape 214"/>
          <p:cNvSpPr txBox="1">
            <a:spLocks noGrp="1"/>
          </p:cNvSpPr>
          <p:nvPr>
            <p:ph type="title"/>
          </p:nvPr>
        </p:nvSpPr>
        <p:spPr>
          <a:xfrm>
            <a:off x="5310230" y="629268"/>
            <a:ext cx="6881770" cy="1286160"/>
          </a:xfrm>
          <a:prstGeom prst="rect">
            <a:avLst/>
          </a:prstGeom>
        </p:spPr>
        <p:txBody>
          <a:bodyPr vert="horz" lIns="91440" tIns="45720" rIns="91440" bIns="45720" numCol="1" rtlCol="0" anchor="b" anchorCtr="0" compatLnSpc="1">
            <a:prstTxWarp prst="textNoShape">
              <a:avLst/>
            </a:prstTxWarp>
            <a:normAutofit/>
          </a:bodyPr>
          <a:lstStyle/>
          <a:p>
            <a:pPr algn="ctr">
              <a:buClr>
                <a:schemeClr val="lt1"/>
              </a:buClr>
              <a:buSzPct val="25000"/>
            </a:pPr>
            <a:r>
              <a:rPr lang="en-US" b="1" dirty="0">
                <a:latin typeface="+mn-lt"/>
                <a:sym typeface="Calibri"/>
              </a:rPr>
              <a:t>Vascular Response to IASTM</a:t>
            </a:r>
          </a:p>
        </p:txBody>
      </p:sp>
      <p:sp>
        <p:nvSpPr>
          <p:cNvPr id="216" name="Shape 216"/>
          <p:cNvSpPr txBox="1"/>
          <p:nvPr/>
        </p:nvSpPr>
        <p:spPr>
          <a:xfrm>
            <a:off x="5310230" y="2438400"/>
            <a:ext cx="6881770" cy="4419600"/>
          </a:xfrm>
          <a:prstGeom prst="rect">
            <a:avLst/>
          </a:prstGeom>
        </p:spPr>
        <p:txBody>
          <a:bodyPr vert="horz" lIns="91440" tIns="45720" rIns="91440" bIns="45720" rtlCol="0" anchorCtr="0">
            <a:normAutofit/>
          </a:bodyPr>
          <a:lstStyle/>
          <a:p>
            <a:pPr marR="0" lvl="0" fontAlgn="base">
              <a:spcBef>
                <a:spcPts val="0"/>
              </a:spcBef>
              <a:buClrTx/>
              <a:buSzPct val="25000"/>
              <a:tabLst/>
              <a:defRPr/>
            </a:pPr>
            <a:r>
              <a:rPr kumimoji="0" lang="en-US" sz="2800" b="0" i="0" u="none" strike="noStrike" cap="none" spc="0" normalizeH="0" baseline="0" noProof="0" dirty="0">
                <a:ln>
                  <a:noFill/>
                </a:ln>
                <a:effectLst/>
                <a:uLnTx/>
                <a:uFillTx/>
                <a:sym typeface="Calibri"/>
              </a:rPr>
              <a:t>Findings:</a:t>
            </a:r>
          </a:p>
          <a:p>
            <a:pPr marL="365751" marR="0" lvl="0" indent="-228600" fontAlgn="base">
              <a:spcBef>
                <a:spcPts val="0"/>
              </a:spcBef>
              <a:buClrTx/>
              <a:buSzPct val="25000"/>
              <a:buFont typeface="Arial" panose="020B0604020202020204" pitchFamily="34" charset="0"/>
              <a:buChar char="•"/>
              <a:tabLst/>
              <a:defRPr/>
            </a:pPr>
            <a:r>
              <a:rPr kumimoji="0" lang="en-US" sz="2800" b="0" i="0" u="none" strike="noStrike" cap="none" spc="0" normalizeH="0" baseline="0" noProof="0" dirty="0">
                <a:ln>
                  <a:noFill/>
                </a:ln>
                <a:effectLst/>
                <a:uLnTx/>
                <a:uFillTx/>
                <a:sym typeface="Calibri"/>
              </a:rPr>
              <a:t>•  No immediate effect</a:t>
            </a:r>
          </a:p>
          <a:p>
            <a:pPr marL="365751" marR="0" lvl="0" indent="-228600" fontAlgn="base">
              <a:spcBef>
                <a:spcPts val="0"/>
              </a:spcBef>
              <a:buClrTx/>
              <a:buSzPct val="25000"/>
              <a:buFont typeface="Arial" panose="020B0604020202020204" pitchFamily="34" charset="0"/>
              <a:buChar char="•"/>
              <a:tabLst/>
              <a:defRPr/>
            </a:pPr>
            <a:r>
              <a:rPr kumimoji="0" lang="en-US" sz="2800" b="0" i="0" u="none" strike="noStrike" cap="none" spc="0" normalizeH="0" baseline="0" noProof="0" dirty="0">
                <a:ln>
                  <a:noFill/>
                </a:ln>
                <a:effectLst/>
                <a:uLnTx/>
                <a:uFillTx/>
                <a:sym typeface="Calibri"/>
              </a:rPr>
              <a:t>•  Enhanced perfusion at 1 day and 1 week</a:t>
            </a:r>
          </a:p>
          <a:p>
            <a:pPr marL="365751" marR="0" lvl="0" indent="-228600" fontAlgn="base">
              <a:spcBef>
                <a:spcPts val="0"/>
              </a:spcBef>
              <a:buClrTx/>
              <a:buSzPct val="25000"/>
              <a:buFont typeface="Arial" panose="020B0604020202020204" pitchFamily="34" charset="0"/>
              <a:buChar char="•"/>
              <a:tabLst/>
              <a:defRPr/>
            </a:pPr>
            <a:r>
              <a:rPr kumimoji="0" lang="en-US" sz="2800" b="0" i="0" u="none" strike="noStrike" cap="none" spc="0" normalizeH="0" baseline="0" noProof="0" dirty="0">
                <a:ln>
                  <a:noFill/>
                </a:ln>
                <a:effectLst/>
                <a:uLnTx/>
                <a:uFillTx/>
                <a:sym typeface="Calibri"/>
              </a:rPr>
              <a:t>    post treatment</a:t>
            </a:r>
          </a:p>
          <a:p>
            <a:pPr marL="365751" marR="0" lvl="0" indent="-228600" fontAlgn="base">
              <a:spcBef>
                <a:spcPts val="0"/>
              </a:spcBef>
              <a:buClrTx/>
              <a:buSzPct val="25000"/>
              <a:buFont typeface="Arial" panose="020B0604020202020204" pitchFamily="34" charset="0"/>
              <a:buChar char="•"/>
              <a:tabLst/>
              <a:defRPr/>
            </a:pPr>
            <a:r>
              <a:rPr kumimoji="0" lang="en-US" sz="2800" b="0" i="0" u="none" strike="noStrike" cap="none" spc="0" normalizeH="0" baseline="0" noProof="0" dirty="0">
                <a:ln>
                  <a:noFill/>
                </a:ln>
                <a:effectLst/>
                <a:uLnTx/>
                <a:uFillTx/>
                <a:sym typeface="Calibri"/>
              </a:rPr>
              <a:t>•  Increased arteriole-sized blood vessels</a:t>
            </a:r>
          </a:p>
          <a:p>
            <a:pPr marL="0" marR="0" lvl="0" indent="-228600" fontAlgn="base">
              <a:lnSpc>
                <a:spcPct val="90000"/>
              </a:lnSpc>
              <a:spcBef>
                <a:spcPts val="0"/>
              </a:spcBef>
              <a:spcAft>
                <a:spcPct val="0"/>
              </a:spcAft>
              <a:buClrTx/>
              <a:buSzPct val="25000"/>
              <a:buFont typeface="Arial" panose="020B0604020202020204" pitchFamily="34" charset="0"/>
              <a:buChar char="•"/>
              <a:tabLst/>
              <a:defRPr/>
            </a:pPr>
            <a:endParaRPr kumimoji="0" lang="en-US" sz="2000" b="0" i="0" u="none" strike="noStrike" cap="none" spc="0" normalizeH="0" baseline="0" noProof="0" dirty="0">
              <a:ln>
                <a:noFill/>
              </a:ln>
              <a:effectLst/>
              <a:uLnTx/>
              <a:uFillTx/>
              <a:sym typeface="Calibri"/>
            </a:endParaRPr>
          </a:p>
          <a:p>
            <a:pPr marR="0" lvl="0" fontAlgn="base">
              <a:lnSpc>
                <a:spcPct val="90000"/>
              </a:lnSpc>
              <a:spcBef>
                <a:spcPts val="0"/>
              </a:spcBef>
              <a:spcAft>
                <a:spcPct val="0"/>
              </a:spcAft>
              <a:buClrTx/>
              <a:buSzPct val="25000"/>
              <a:tabLst/>
              <a:defRPr/>
            </a:pPr>
            <a:r>
              <a:rPr kumimoji="0" lang="en-US" sz="1600" b="0" i="0" u="none" strike="noStrike" cap="none" spc="0" normalizeH="0" baseline="0" noProof="0" dirty="0">
                <a:ln>
                  <a:noFill/>
                </a:ln>
                <a:effectLst/>
                <a:uLnTx/>
                <a:uFillTx/>
                <a:sym typeface="Calibri"/>
              </a:rPr>
              <a:t>Loghmani T., Warden S. "Instrument-assisted cross fiber massage increases tissue perfusion and alters microvascular morphology in the vicinity of healing knee ligaments". </a:t>
            </a:r>
            <a:r>
              <a:rPr kumimoji="0" lang="en-US" sz="1600" b="0" i="1" u="none" strike="noStrike" cap="none" spc="0" normalizeH="0" baseline="0" noProof="0" dirty="0">
                <a:ln>
                  <a:noFill/>
                </a:ln>
                <a:effectLst/>
                <a:uLnTx/>
                <a:uFillTx/>
                <a:sym typeface="Calibri"/>
              </a:rPr>
              <a:t>BMC Complementary and Alternative Medicine. </a:t>
            </a:r>
            <a:r>
              <a:rPr kumimoji="0" lang="en-US" sz="1600" b="0" i="0" u="none" strike="noStrike" cap="none" spc="0" normalizeH="0" baseline="0" noProof="0" dirty="0">
                <a:ln>
                  <a:noFill/>
                </a:ln>
                <a:effectLst/>
                <a:uLnTx/>
                <a:uFillTx/>
                <a:sym typeface="Calibri"/>
              </a:rPr>
              <a:t>Sep 2013. </a:t>
            </a:r>
          </a:p>
        </p:txBody>
      </p:sp>
      <p:pic>
        <p:nvPicPr>
          <p:cNvPr id="9" name="Shape 215"/>
          <p:cNvPicPr preferRelativeResize="0">
            <a:picLocks/>
          </p:cNvPicPr>
          <p:nvPr/>
        </p:nvPicPr>
        <p:blipFill rotWithShape="1">
          <a:blip r:embed="rId4">
            <a:alphaModFix/>
          </a:blip>
          <a:srcRect/>
          <a:stretch/>
        </p:blipFill>
        <p:spPr>
          <a:xfrm>
            <a:off x="-1" y="0"/>
            <a:ext cx="5310231" cy="6858000"/>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705526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304800"/>
            <a:ext cx="10972800" cy="1143000"/>
          </a:xfrm>
        </p:spPr>
        <p:txBody>
          <a:bodyPr/>
          <a:lstStyle/>
          <a:p>
            <a:r>
              <a:rPr lang="en-US" b="1" dirty="0">
                <a:latin typeface="+mn-lt"/>
              </a:rPr>
              <a:t>Increased Circulating Stem Cells</a:t>
            </a:r>
          </a:p>
        </p:txBody>
      </p:sp>
      <p:sp>
        <p:nvSpPr>
          <p:cNvPr id="6" name="Content Placeholder 2"/>
          <p:cNvSpPr>
            <a:spLocks noGrp="1"/>
          </p:cNvSpPr>
          <p:nvPr>
            <p:ph sz="half" idx="2"/>
          </p:nvPr>
        </p:nvSpPr>
        <p:spPr>
          <a:xfrm>
            <a:off x="609600" y="1600202"/>
            <a:ext cx="10972800" cy="2937931"/>
          </a:xfrm>
        </p:spPr>
        <p:txBody>
          <a:bodyPr>
            <a:normAutofit/>
          </a:bodyPr>
          <a:lstStyle/>
          <a:p>
            <a:pPr>
              <a:spcBef>
                <a:spcPts val="600"/>
              </a:spcBef>
              <a:spcAft>
                <a:spcPts val="600"/>
              </a:spcAft>
              <a:buFont typeface="Arial" panose="020B0604020202020204" pitchFamily="34" charset="0"/>
              <a:buChar char="•"/>
            </a:pPr>
            <a:r>
              <a:rPr lang="en-US" sz="2400" dirty="0"/>
              <a:t>Six healthy young males received 6 sessions of IASTM to the back over 3 weeks</a:t>
            </a:r>
          </a:p>
          <a:p>
            <a:pPr>
              <a:spcBef>
                <a:spcPts val="600"/>
              </a:spcBef>
              <a:spcAft>
                <a:spcPts val="600"/>
              </a:spcAft>
              <a:buFont typeface="Arial" panose="020B0604020202020204" pitchFamily="34" charset="0"/>
              <a:buChar char="•"/>
            </a:pPr>
            <a:r>
              <a:rPr lang="en-US" sz="2400" dirty="0"/>
              <a:t>There was a significant, 3-fold, acute increase in the percent of circulating tissue-resident mesenchymal stem cells (TR-MSCs)</a:t>
            </a:r>
          </a:p>
          <a:p>
            <a:pPr>
              <a:spcBef>
                <a:spcPts val="600"/>
              </a:spcBef>
              <a:spcAft>
                <a:spcPts val="600"/>
              </a:spcAft>
              <a:buFont typeface="Arial" panose="020B0604020202020204" pitchFamily="34" charset="0"/>
              <a:buChar char="•"/>
            </a:pPr>
            <a:r>
              <a:rPr lang="en-US" sz="2400" dirty="0"/>
              <a:t>TR-MSCs are endogenous cells that are critical for vascular repair, tissue healing, and regeneration</a:t>
            </a:r>
          </a:p>
          <a:p>
            <a:pPr>
              <a:spcBef>
                <a:spcPts val="600"/>
              </a:spcBef>
              <a:spcAft>
                <a:spcPts val="600"/>
              </a:spcAft>
              <a:buFont typeface="Arial" panose="020B0604020202020204" pitchFamily="34" charset="0"/>
              <a:buChar char="•"/>
            </a:pPr>
            <a:r>
              <a:rPr lang="en-US" sz="2400" dirty="0"/>
              <a:t>Concluded that IASTM has an immediate effect on mobilizing stem cells into circulation which may positively impact healing</a:t>
            </a: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84823" y="6119738"/>
            <a:ext cx="1907177" cy="738262"/>
          </a:xfrm>
          <a:prstGeom prst="rect">
            <a:avLst/>
          </a:prstGeom>
        </p:spPr>
      </p:pic>
      <p:sp>
        <p:nvSpPr>
          <p:cNvPr id="2" name="TextBox 1"/>
          <p:cNvSpPr txBox="1"/>
          <p:nvPr/>
        </p:nvSpPr>
        <p:spPr>
          <a:xfrm>
            <a:off x="609600" y="5381074"/>
            <a:ext cx="8609609" cy="738664"/>
          </a:xfrm>
          <a:prstGeom prst="rect">
            <a:avLst/>
          </a:prstGeom>
          <a:noFill/>
        </p:spPr>
        <p:txBody>
          <a:bodyPr wrap="square" rtlCol="0">
            <a:spAutoFit/>
          </a:bodyPr>
          <a:lstStyle/>
          <a:p>
            <a:pPr>
              <a:spcBef>
                <a:spcPts val="600"/>
              </a:spcBef>
              <a:spcAft>
                <a:spcPts val="600"/>
              </a:spcAft>
            </a:pPr>
            <a:r>
              <a:rPr lang="en-US" sz="1400" b="1" i="1" dirty="0" err="1"/>
              <a:t>Loghmani</a:t>
            </a:r>
            <a:r>
              <a:rPr lang="en-US" sz="1400" b="1" i="1" dirty="0"/>
              <a:t> MT, Fuller EM, </a:t>
            </a:r>
            <a:r>
              <a:rPr lang="en-US" sz="1400" b="1" i="1" dirty="0" err="1"/>
              <a:t>Handt</a:t>
            </a:r>
            <a:r>
              <a:rPr lang="en-US" sz="1400" b="1" i="1" dirty="0"/>
              <a:t> R, Neff B, </a:t>
            </a:r>
            <a:r>
              <a:rPr lang="en-US" sz="1400" b="1" i="1" dirty="0" err="1"/>
              <a:t>Seasly</a:t>
            </a:r>
            <a:r>
              <a:rPr lang="en-US" sz="1400" b="1" i="1" dirty="0"/>
              <a:t> L, Swartz C, </a:t>
            </a:r>
            <a:r>
              <a:rPr lang="en-US" sz="1400" b="1" i="1" dirty="0" err="1"/>
              <a:t>Whitted</a:t>
            </a:r>
            <a:r>
              <a:rPr lang="en-US" sz="1400" b="1" i="1" dirty="0"/>
              <a:t> M, March KL (2016). Instrument-assisted soft tissue mobilization in healthy young adult males mobilizes tissue-resident mesenchymal stem cells into circulation. Journal of </a:t>
            </a:r>
            <a:r>
              <a:rPr lang="en-US" sz="1400" b="1" i="1" dirty="0" err="1"/>
              <a:t>orthopaedic</a:t>
            </a:r>
            <a:r>
              <a:rPr lang="en-US" sz="1400" b="1" i="1" dirty="0"/>
              <a:t> &amp; sports physical therapy, 46(1), A107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786846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774" y="350838"/>
            <a:ext cx="11665226" cy="1143000"/>
          </a:xfrm>
        </p:spPr>
        <p:txBody>
          <a:bodyPr>
            <a:normAutofit fontScale="90000"/>
          </a:bodyPr>
          <a:lstStyle/>
          <a:p>
            <a:pPr algn="ctr"/>
            <a:r>
              <a:rPr lang="en-US" b="1" dirty="0">
                <a:latin typeface="+mn-lt"/>
              </a:rPr>
              <a:t>Neurophysiological Effects:</a:t>
            </a:r>
            <a:br>
              <a:rPr lang="en-US" b="1" dirty="0">
                <a:latin typeface="+mn-lt"/>
              </a:rPr>
            </a:br>
            <a:r>
              <a:rPr lang="en-US" b="1" dirty="0">
                <a:latin typeface="+mn-lt"/>
              </a:rPr>
              <a:t>Altered neural activity</a:t>
            </a:r>
          </a:p>
        </p:txBody>
      </p:sp>
      <p:sp>
        <p:nvSpPr>
          <p:cNvPr id="4" name="Content Placeholder 3"/>
          <p:cNvSpPr>
            <a:spLocks noGrp="1"/>
          </p:cNvSpPr>
          <p:nvPr>
            <p:ph sz="half" idx="1"/>
          </p:nvPr>
        </p:nvSpPr>
        <p:spPr>
          <a:xfrm>
            <a:off x="6824023" y="1589732"/>
            <a:ext cx="5054600" cy="4243484"/>
          </a:xfrm>
        </p:spPr>
        <p:txBody>
          <a:bodyPr>
            <a:normAutofit fontScale="92500" lnSpcReduction="20000"/>
          </a:bodyPr>
          <a:lstStyle/>
          <a:p>
            <a:r>
              <a:rPr lang="en-US" dirty="0"/>
              <a:t>Effects of IASTM on activities of mechanosensitive neurons</a:t>
            </a:r>
          </a:p>
          <a:p>
            <a:pPr marL="0" indent="0">
              <a:buNone/>
            </a:pPr>
            <a:endParaRPr lang="en-US" sz="900" dirty="0"/>
          </a:p>
          <a:p>
            <a:r>
              <a:rPr lang="en-US" dirty="0"/>
              <a:t>23 subjects received 10-minute application of IASTM to anterior thigh</a:t>
            </a:r>
          </a:p>
          <a:p>
            <a:pPr marL="0" indent="0">
              <a:buNone/>
            </a:pPr>
            <a:endParaRPr lang="en-US" sz="900" dirty="0"/>
          </a:p>
          <a:p>
            <a:r>
              <a:rPr lang="en-US" dirty="0"/>
              <a:t>Increased 2-point discrimination</a:t>
            </a:r>
          </a:p>
          <a:p>
            <a:pPr marL="0" indent="0">
              <a:buNone/>
            </a:pPr>
            <a:endParaRPr lang="en-US" sz="900" dirty="0"/>
          </a:p>
          <a:p>
            <a:r>
              <a:rPr lang="en-US" dirty="0"/>
              <a:t>IASTM alters neural activities of mechanoreceptors</a:t>
            </a:r>
          </a:p>
          <a:p>
            <a:pPr marL="0" indent="0">
              <a:buNone/>
            </a:pPr>
            <a:endParaRPr lang="en-US" sz="900" dirty="0"/>
          </a:p>
          <a:p>
            <a:r>
              <a:rPr lang="en-US" dirty="0"/>
              <a:t>More than a mechanical effect</a:t>
            </a:r>
          </a:p>
        </p:txBody>
      </p:sp>
      <p:pic>
        <p:nvPicPr>
          <p:cNvPr id="9" name="Picture 8"/>
          <p:cNvPicPr>
            <a:picLocks noChangeAspect="1"/>
          </p:cNvPicPr>
          <p:nvPr/>
        </p:nvPicPr>
        <p:blipFill rotWithShape="1">
          <a:blip r:embed="rId3"/>
          <a:srcRect l="2782"/>
          <a:stretch/>
        </p:blipFill>
        <p:spPr>
          <a:xfrm>
            <a:off x="526774" y="2057156"/>
            <a:ext cx="6166419" cy="2723809"/>
          </a:xfrm>
          <a:prstGeom prst="rect">
            <a:avLst/>
          </a:prstGeom>
          <a:ln w="19050">
            <a:solidFill>
              <a:schemeClr val="bg1">
                <a:lumMod val="65000"/>
              </a:schemeClr>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474646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mn-lt"/>
              </a:rPr>
              <a:t>Neurophysiological Effects:</a:t>
            </a:r>
            <a:br>
              <a:rPr lang="en-US" b="1" dirty="0">
                <a:latin typeface="+mn-lt"/>
              </a:rPr>
            </a:br>
            <a:r>
              <a:rPr lang="en-US" b="1" dirty="0">
                <a:latin typeface="+mn-lt"/>
              </a:rPr>
              <a:t>Increased Pain Pressure Threshold</a:t>
            </a:r>
          </a:p>
        </p:txBody>
      </p:sp>
      <p:sp>
        <p:nvSpPr>
          <p:cNvPr id="4" name="Content Placeholder 3"/>
          <p:cNvSpPr>
            <a:spLocks noGrp="1"/>
          </p:cNvSpPr>
          <p:nvPr>
            <p:ph sz="half" idx="1"/>
          </p:nvPr>
        </p:nvSpPr>
        <p:spPr>
          <a:xfrm>
            <a:off x="6534325" y="2013146"/>
            <a:ext cx="5181600" cy="4028880"/>
          </a:xfrm>
        </p:spPr>
        <p:txBody>
          <a:bodyPr>
            <a:normAutofit/>
          </a:bodyPr>
          <a:lstStyle/>
          <a:p>
            <a:r>
              <a:rPr lang="en-US" dirty="0"/>
              <a:t>RCT of 29 healthy subjects</a:t>
            </a:r>
          </a:p>
          <a:p>
            <a:pPr marL="0" indent="0">
              <a:buNone/>
            </a:pPr>
            <a:endParaRPr lang="en-US" sz="900" dirty="0"/>
          </a:p>
          <a:p>
            <a:r>
              <a:rPr lang="en-US" dirty="0"/>
              <a:t>Six 5-minute treatments over 3 weeks to </a:t>
            </a:r>
            <a:r>
              <a:rPr lang="en-US" dirty="0" err="1"/>
              <a:t>TrPs</a:t>
            </a:r>
            <a:r>
              <a:rPr lang="en-US" dirty="0"/>
              <a:t> in upper trapezius</a:t>
            </a:r>
          </a:p>
          <a:p>
            <a:pPr marL="0" indent="0">
              <a:buNone/>
            </a:pPr>
            <a:endParaRPr lang="en-US" sz="900" dirty="0"/>
          </a:p>
          <a:p>
            <a:r>
              <a:rPr lang="en-US" dirty="0"/>
              <a:t>Statistically significant increase in pain pressure threshold</a:t>
            </a:r>
          </a:p>
          <a:p>
            <a:pPr marL="0" indent="0">
              <a:buNone/>
            </a:pPr>
            <a:endParaRPr lang="en-US" sz="800" dirty="0"/>
          </a:p>
          <a:p>
            <a:r>
              <a:rPr lang="en-US" dirty="0"/>
              <a:t>IASTM can effectively increase pain pressure threshold</a:t>
            </a:r>
          </a:p>
          <a:p>
            <a:pPr marL="0" indent="0">
              <a:buNone/>
            </a:pPr>
            <a:endParaRPr lang="en-US" sz="1000"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8200" y="2013146"/>
            <a:ext cx="5181600" cy="1946160"/>
          </a:xfrm>
        </p:spPr>
      </p:pic>
      <p:sp>
        <p:nvSpPr>
          <p:cNvPr id="3" name="TextBox 2"/>
          <p:cNvSpPr txBox="1"/>
          <p:nvPr/>
        </p:nvSpPr>
        <p:spPr>
          <a:xfrm>
            <a:off x="1775534" y="1473693"/>
            <a:ext cx="8682361" cy="369332"/>
          </a:xfrm>
          <a:prstGeom prst="rect">
            <a:avLst/>
          </a:prstGeom>
          <a:noFill/>
        </p:spPr>
        <p:txBody>
          <a:bodyPr wrap="square" rtlCol="0">
            <a:spAutoFit/>
          </a:bodyPr>
          <a:lstStyle/>
          <a:p>
            <a:r>
              <a:rPr lang="en-US" dirty="0"/>
              <a:t>__________________________________________________________________________</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114583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516"/>
            <a:ext cx="12192000" cy="1143000"/>
          </a:xfrm>
        </p:spPr>
        <p:txBody>
          <a:bodyPr/>
          <a:lstStyle/>
          <a:p>
            <a:pPr algn="ctr"/>
            <a:r>
              <a:rPr lang="en-US" b="1" dirty="0">
                <a:latin typeface="+mn-lt"/>
              </a:rPr>
              <a:t>Summary of Physiologic Effects of IASTM</a:t>
            </a:r>
          </a:p>
        </p:txBody>
      </p:sp>
      <p:sp>
        <p:nvSpPr>
          <p:cNvPr id="3" name="Content Placeholder 2"/>
          <p:cNvSpPr>
            <a:spLocks noGrp="1"/>
          </p:cNvSpPr>
          <p:nvPr>
            <p:ph idx="1"/>
          </p:nvPr>
        </p:nvSpPr>
        <p:spPr>
          <a:xfrm>
            <a:off x="433137" y="1432516"/>
            <a:ext cx="11555622" cy="4627064"/>
          </a:xfrm>
        </p:spPr>
        <p:txBody>
          <a:bodyPr>
            <a:normAutofit/>
          </a:bodyPr>
          <a:lstStyle/>
          <a:p>
            <a:r>
              <a:rPr lang="en-US" dirty="0">
                <a:ea typeface="Calibri"/>
                <a:cs typeface="Calibri"/>
                <a:sym typeface="Calibri"/>
              </a:rPr>
              <a:t>Increase in fibroblast proliferation and activation </a:t>
            </a:r>
            <a:r>
              <a:rPr lang="en-US" sz="1600" dirty="0">
                <a:ea typeface="Calibri"/>
                <a:cs typeface="Calibri"/>
                <a:sym typeface="Calibri"/>
              </a:rPr>
              <a:t>(</a:t>
            </a:r>
            <a:r>
              <a:rPr lang="en-US" sz="1600" dirty="0" err="1">
                <a:ea typeface="Calibri"/>
                <a:cs typeface="Calibri"/>
                <a:sym typeface="Calibri"/>
              </a:rPr>
              <a:t>Gehlsen</a:t>
            </a:r>
            <a:r>
              <a:rPr lang="en-US" sz="1600" dirty="0">
                <a:ea typeface="Calibri"/>
                <a:cs typeface="Calibri"/>
                <a:sym typeface="Calibri"/>
              </a:rPr>
              <a:t> 1999)</a:t>
            </a:r>
          </a:p>
          <a:p>
            <a:r>
              <a:rPr lang="en-US" dirty="0">
                <a:ea typeface="Calibri"/>
                <a:cs typeface="Calibri"/>
                <a:sym typeface="Calibri"/>
              </a:rPr>
              <a:t>Better tissue organization and fiber alignment in tendons and ligaments </a:t>
            </a:r>
            <a:r>
              <a:rPr lang="en-US" sz="1600" dirty="0">
                <a:ea typeface="Calibri"/>
                <a:cs typeface="Calibri"/>
                <a:sym typeface="Calibri"/>
              </a:rPr>
              <a:t>(</a:t>
            </a:r>
            <a:r>
              <a:rPr lang="en-US" sz="1600" dirty="0" err="1">
                <a:ea typeface="Calibri"/>
                <a:cs typeface="Calibri"/>
                <a:sym typeface="Calibri"/>
              </a:rPr>
              <a:t>Loghmani</a:t>
            </a:r>
            <a:r>
              <a:rPr lang="en-US" sz="1600" dirty="0">
                <a:ea typeface="Calibri"/>
                <a:cs typeface="Calibri"/>
                <a:sym typeface="Calibri"/>
              </a:rPr>
              <a:t> 2009)</a:t>
            </a:r>
          </a:p>
          <a:p>
            <a:r>
              <a:rPr lang="en-US" dirty="0">
                <a:ea typeface="Calibri"/>
                <a:cs typeface="Calibri"/>
                <a:sym typeface="Calibri"/>
              </a:rPr>
              <a:t>Stronger and stiffer ligaments </a:t>
            </a:r>
            <a:r>
              <a:rPr lang="en-US" sz="1600" dirty="0">
                <a:ea typeface="Calibri"/>
                <a:cs typeface="Calibri"/>
                <a:sym typeface="Calibri"/>
              </a:rPr>
              <a:t>(</a:t>
            </a:r>
            <a:r>
              <a:rPr lang="en-US" sz="1600" dirty="0" err="1">
                <a:ea typeface="Calibri"/>
                <a:cs typeface="Calibri"/>
                <a:sym typeface="Calibri"/>
              </a:rPr>
              <a:t>Loghmani</a:t>
            </a:r>
            <a:r>
              <a:rPr lang="en-US" sz="1600" dirty="0">
                <a:ea typeface="Calibri"/>
                <a:cs typeface="Calibri"/>
                <a:sym typeface="Calibri"/>
              </a:rPr>
              <a:t> 2009)</a:t>
            </a:r>
          </a:p>
          <a:p>
            <a:r>
              <a:rPr lang="en-US" dirty="0">
                <a:ea typeface="Calibri"/>
                <a:cs typeface="Calibri"/>
                <a:sym typeface="Calibri"/>
              </a:rPr>
              <a:t>Increased rate of healing for tendons and ligaments </a:t>
            </a:r>
            <a:r>
              <a:rPr lang="en-US" sz="1600" dirty="0">
                <a:ea typeface="Calibri"/>
                <a:cs typeface="Calibri"/>
                <a:sym typeface="Calibri"/>
              </a:rPr>
              <a:t>(</a:t>
            </a:r>
            <a:r>
              <a:rPr lang="en-US" sz="1600" dirty="0" err="1">
                <a:ea typeface="Calibri"/>
                <a:cs typeface="Calibri"/>
                <a:sym typeface="Calibri"/>
              </a:rPr>
              <a:t>Loghmani</a:t>
            </a:r>
            <a:r>
              <a:rPr lang="en-US" sz="1600" dirty="0">
                <a:ea typeface="Calibri"/>
                <a:cs typeface="Calibri"/>
                <a:sym typeface="Calibri"/>
              </a:rPr>
              <a:t> 2009)</a:t>
            </a:r>
          </a:p>
          <a:p>
            <a:r>
              <a:rPr lang="en-US" dirty="0">
                <a:ea typeface="Calibri"/>
                <a:cs typeface="Calibri"/>
                <a:sym typeface="Calibri"/>
              </a:rPr>
              <a:t>Increased blood perfusion to the tissue </a:t>
            </a:r>
            <a:r>
              <a:rPr lang="en-US" sz="1600" dirty="0">
                <a:ea typeface="Calibri"/>
                <a:cs typeface="Calibri"/>
                <a:sym typeface="Calibri"/>
              </a:rPr>
              <a:t>(</a:t>
            </a:r>
            <a:r>
              <a:rPr lang="en-US" sz="1600" dirty="0" err="1">
                <a:ea typeface="Calibri"/>
                <a:cs typeface="Calibri"/>
                <a:sym typeface="Calibri"/>
              </a:rPr>
              <a:t>Loghmani</a:t>
            </a:r>
            <a:r>
              <a:rPr lang="en-US" sz="1600" dirty="0">
                <a:ea typeface="Calibri"/>
                <a:cs typeface="Calibri"/>
                <a:sym typeface="Calibri"/>
              </a:rPr>
              <a:t> 2013)</a:t>
            </a:r>
          </a:p>
          <a:p>
            <a:r>
              <a:rPr lang="en-US" dirty="0">
                <a:ea typeface="Calibri"/>
                <a:cs typeface="Calibri"/>
                <a:sym typeface="Calibri"/>
              </a:rPr>
              <a:t>Improved function </a:t>
            </a:r>
            <a:r>
              <a:rPr lang="en-US" sz="1600" dirty="0">
                <a:ea typeface="Calibri"/>
                <a:cs typeface="Calibri"/>
                <a:sym typeface="Calibri"/>
              </a:rPr>
              <a:t>(Davidson 1997)</a:t>
            </a:r>
          </a:p>
          <a:p>
            <a:r>
              <a:rPr lang="en-US" dirty="0">
                <a:ea typeface="Calibri"/>
                <a:cs typeface="Calibri"/>
                <a:sym typeface="Calibri"/>
              </a:rPr>
              <a:t>Increased circulating stem cells </a:t>
            </a:r>
            <a:r>
              <a:rPr lang="en-US" sz="1600" dirty="0">
                <a:ea typeface="Calibri"/>
                <a:cs typeface="Calibri"/>
                <a:sym typeface="Calibri"/>
              </a:rPr>
              <a:t>(</a:t>
            </a:r>
            <a:r>
              <a:rPr lang="en-US" sz="1600" dirty="0" err="1">
                <a:ea typeface="Calibri"/>
                <a:cs typeface="Calibri"/>
                <a:sym typeface="Calibri"/>
              </a:rPr>
              <a:t>Loghmani</a:t>
            </a:r>
            <a:r>
              <a:rPr lang="en-US" sz="1600" dirty="0">
                <a:ea typeface="Calibri"/>
                <a:cs typeface="Calibri"/>
                <a:sym typeface="Calibri"/>
              </a:rPr>
              <a:t> 2016)</a:t>
            </a:r>
          </a:p>
          <a:p>
            <a:r>
              <a:rPr lang="en-US" dirty="0">
                <a:ea typeface="Calibri"/>
                <a:cs typeface="Calibri"/>
                <a:sym typeface="Calibri"/>
              </a:rPr>
              <a:t>Neurophysiologic benefits </a:t>
            </a:r>
            <a:r>
              <a:rPr lang="en-US" sz="1600" dirty="0">
                <a:ea typeface="Calibri"/>
                <a:cs typeface="Calibri"/>
                <a:sym typeface="Calibri"/>
              </a:rPr>
              <a:t>(Ge 2017, </a:t>
            </a:r>
            <a:r>
              <a:rPr lang="en-US" sz="1600" dirty="0" err="1">
                <a:ea typeface="Calibri"/>
                <a:cs typeface="Calibri"/>
                <a:sym typeface="Calibri"/>
              </a:rPr>
              <a:t>Gulick</a:t>
            </a:r>
            <a:r>
              <a:rPr lang="en-US" sz="1600" dirty="0">
                <a:ea typeface="Calibri"/>
                <a:cs typeface="Calibri"/>
                <a:sym typeface="Calibri"/>
              </a:rPr>
              <a:t> 2017)</a:t>
            </a:r>
          </a:p>
          <a:p>
            <a:endParaRPr lang="en-US" dirty="0">
              <a:ea typeface="Calibri"/>
              <a:cs typeface="Calibri"/>
              <a:sym typeface="Calibri"/>
            </a:endParaRPr>
          </a:p>
          <a:p>
            <a:endParaRPr lang="en-US" dirty="0">
              <a:ea typeface="Calibri"/>
              <a:cs typeface="Calibri"/>
              <a:sym typeface="Calibri"/>
            </a:endParaRPr>
          </a:p>
          <a:p>
            <a:endParaRPr lang="en-US" dirty="0">
              <a:ea typeface="Calibri"/>
              <a:cs typeface="Calibri"/>
              <a:sym typeface="Calibri"/>
            </a:endParaRPr>
          </a:p>
          <a:p>
            <a:endParaRPr lang="en-US" dirty="0">
              <a:ea typeface="Calibri"/>
              <a:cs typeface="Calibri"/>
              <a:sym typeface="Calibri"/>
            </a:endParaRPr>
          </a:p>
          <a:p>
            <a:endParaRPr lang="en-US" dirty="0">
              <a:ea typeface="Calibri"/>
              <a:cs typeface="Calibri"/>
              <a:sym typeface="Calibri"/>
            </a:endParaRPr>
          </a:p>
          <a:p>
            <a:endParaRPr lang="en-US" dirty="0">
              <a:ea typeface="Calibri"/>
              <a:cs typeface="Calibri"/>
              <a:sym typeface="Calibri"/>
            </a:endParaRPr>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84823" y="6119738"/>
            <a:ext cx="1907177" cy="7382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882308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ctr"/>
            <a:r>
              <a:rPr lang="en-US" b="1" dirty="0">
                <a:latin typeface="+mn-lt"/>
              </a:rPr>
              <a:t>IASTM and ROM</a:t>
            </a:r>
          </a:p>
        </p:txBody>
      </p:sp>
      <p:pic>
        <p:nvPicPr>
          <p:cNvPr id="7" name="Content Placeholder 6"/>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80436" y="2113806"/>
            <a:ext cx="7093856" cy="3815304"/>
          </a:xfrm>
          <a:prstGeom prst="rect">
            <a:avLst/>
          </a:prstGeom>
        </p:spPr>
      </p:pic>
      <p:sp>
        <p:nvSpPr>
          <p:cNvPr id="4" name="Content Placeholder 3"/>
          <p:cNvSpPr>
            <a:spLocks noGrp="1"/>
          </p:cNvSpPr>
          <p:nvPr>
            <p:ph sz="half" idx="2"/>
          </p:nvPr>
        </p:nvSpPr>
        <p:spPr>
          <a:xfrm>
            <a:off x="7433953" y="2113806"/>
            <a:ext cx="4758046" cy="4422093"/>
          </a:xfrm>
        </p:spPr>
        <p:txBody>
          <a:bodyPr vert="horz" lIns="91440" tIns="45720" rIns="91440" bIns="45720" rtlCol="0">
            <a:normAutofit/>
          </a:bodyPr>
          <a:lstStyle/>
          <a:p>
            <a:pPr marL="457200">
              <a:spcBef>
                <a:spcPts val="600"/>
              </a:spcBef>
            </a:pPr>
            <a:r>
              <a:rPr lang="en-US" sz="2400" dirty="0"/>
              <a:t>Effect of IASTM vs stretching</a:t>
            </a:r>
          </a:p>
          <a:p>
            <a:pPr marL="0" indent="0">
              <a:spcBef>
                <a:spcPts val="600"/>
              </a:spcBef>
              <a:buNone/>
            </a:pPr>
            <a:endParaRPr lang="en-US" sz="800" dirty="0"/>
          </a:p>
          <a:p>
            <a:pPr marL="457200">
              <a:spcBef>
                <a:spcPts val="600"/>
              </a:spcBef>
            </a:pPr>
            <a:r>
              <a:rPr lang="en-US" sz="2400" dirty="0"/>
              <a:t>RCT - 50 healthy track and field volunteers</a:t>
            </a:r>
          </a:p>
          <a:p>
            <a:pPr marL="0" indent="0">
              <a:spcBef>
                <a:spcPts val="600"/>
              </a:spcBef>
              <a:buNone/>
            </a:pPr>
            <a:endParaRPr lang="en-US" sz="800" dirty="0"/>
          </a:p>
          <a:p>
            <a:pPr marL="457200">
              <a:spcBef>
                <a:spcPts val="600"/>
              </a:spcBef>
            </a:pPr>
            <a:r>
              <a:rPr lang="en-US" sz="2400" dirty="0"/>
              <a:t>8 treatments over 5 weeks</a:t>
            </a:r>
          </a:p>
          <a:p>
            <a:pPr marL="0" indent="0">
              <a:spcBef>
                <a:spcPts val="600"/>
              </a:spcBef>
              <a:buNone/>
            </a:pPr>
            <a:endParaRPr lang="en-US" sz="800" dirty="0"/>
          </a:p>
          <a:p>
            <a:pPr marL="457200">
              <a:spcBef>
                <a:spcPts val="600"/>
              </a:spcBef>
            </a:pPr>
            <a:r>
              <a:rPr lang="en-US" sz="2400" dirty="0"/>
              <a:t>IASTM and exercise was more effective than stretching for improving weight bearing dorsiflexion</a:t>
            </a:r>
          </a:p>
          <a:p>
            <a:pPr marL="457200">
              <a:spcBef>
                <a:spcPts val="600"/>
              </a:spcBef>
            </a:pPr>
            <a:endParaRPr lang="en-US" sz="2000" dirty="0"/>
          </a:p>
          <a:p>
            <a:pPr marL="0" indent="0">
              <a:buNone/>
            </a:pPr>
            <a:endParaRPr lang="en-US" sz="2000" dirty="0"/>
          </a:p>
        </p:txBody>
      </p:sp>
      <p:sp>
        <p:nvSpPr>
          <p:cNvPr id="3" name="TextBox 2"/>
          <p:cNvSpPr txBox="1"/>
          <p:nvPr/>
        </p:nvSpPr>
        <p:spPr>
          <a:xfrm>
            <a:off x="4163627" y="1296140"/>
            <a:ext cx="3986074" cy="369332"/>
          </a:xfrm>
          <a:prstGeom prst="rect">
            <a:avLst/>
          </a:prstGeom>
          <a:noFill/>
        </p:spPr>
        <p:txBody>
          <a:bodyPr wrap="square" rtlCol="0">
            <a:spAutoFit/>
          </a:bodyPr>
          <a:lstStyle/>
          <a:p>
            <a:r>
              <a:rPr lang="en-US" dirty="0"/>
              <a:t>_________________________________</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914099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618" y="365125"/>
            <a:ext cx="10872132" cy="1325563"/>
          </a:xfrm>
        </p:spPr>
        <p:txBody>
          <a:bodyPr/>
          <a:lstStyle/>
          <a:p>
            <a:pPr algn="ctr"/>
            <a:r>
              <a:rPr lang="en-US" b="1" dirty="0">
                <a:latin typeface="+mn-lt"/>
              </a:rPr>
              <a:t>IASTM and ROM</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897460" y="2235915"/>
            <a:ext cx="5706737" cy="2220706"/>
          </a:xfrm>
        </p:spPr>
      </p:pic>
      <p:sp>
        <p:nvSpPr>
          <p:cNvPr id="4" name="Content Placeholder 3"/>
          <p:cNvSpPr>
            <a:spLocks noGrp="1"/>
          </p:cNvSpPr>
          <p:nvPr>
            <p:ph sz="half" idx="2"/>
          </p:nvPr>
        </p:nvSpPr>
        <p:spPr>
          <a:xfrm>
            <a:off x="0" y="2142267"/>
            <a:ext cx="5897460" cy="4715733"/>
          </a:xfrm>
        </p:spPr>
        <p:txBody>
          <a:bodyPr>
            <a:normAutofit/>
          </a:bodyPr>
          <a:lstStyle/>
          <a:p>
            <a:pPr marL="457200" indent="-457200">
              <a:spcBef>
                <a:spcPts val="600"/>
              </a:spcBef>
            </a:pPr>
            <a:r>
              <a:rPr lang="en-US" sz="2400" dirty="0"/>
              <a:t>Effect of IASTM on GH horizontal adduction and IR</a:t>
            </a:r>
          </a:p>
          <a:p>
            <a:pPr marL="0" indent="0">
              <a:spcBef>
                <a:spcPts val="600"/>
              </a:spcBef>
              <a:buNone/>
            </a:pPr>
            <a:endParaRPr lang="en-US" sz="800" dirty="0"/>
          </a:p>
          <a:p>
            <a:pPr marL="457200" indent="-457200">
              <a:spcBef>
                <a:spcPts val="600"/>
              </a:spcBef>
            </a:pPr>
            <a:r>
              <a:rPr lang="en-US" sz="2400" dirty="0"/>
              <a:t>RCT - 35 asymptomatic collegiate baseball players (Level 2b)</a:t>
            </a:r>
          </a:p>
          <a:p>
            <a:pPr marL="0" indent="0">
              <a:spcBef>
                <a:spcPts val="600"/>
              </a:spcBef>
              <a:buNone/>
            </a:pPr>
            <a:endParaRPr lang="en-US" sz="800" dirty="0"/>
          </a:p>
          <a:p>
            <a:pPr marL="457200" indent="-457200">
              <a:spcBef>
                <a:spcPts val="600"/>
              </a:spcBef>
            </a:pPr>
            <a:r>
              <a:rPr lang="en-US" sz="2400" dirty="0"/>
              <a:t>1 application of IASTM to posterior shoulder</a:t>
            </a:r>
          </a:p>
          <a:p>
            <a:pPr marL="0" indent="0">
              <a:spcBef>
                <a:spcPts val="600"/>
              </a:spcBef>
              <a:buNone/>
            </a:pPr>
            <a:endParaRPr lang="en-US" sz="800" dirty="0"/>
          </a:p>
          <a:p>
            <a:pPr marL="457200" indent="-457200">
              <a:spcBef>
                <a:spcPts val="600"/>
              </a:spcBef>
            </a:pPr>
            <a:r>
              <a:rPr lang="en-US" sz="2400" dirty="0"/>
              <a:t>Horizontal adduction improved 11.1</a:t>
            </a:r>
            <a:r>
              <a:rPr lang="en-US" sz="2400" baseline="30000" dirty="0"/>
              <a:t>o</a:t>
            </a:r>
            <a:r>
              <a:rPr lang="en-US" sz="2400" dirty="0"/>
              <a:t>      (vs -0. 1</a:t>
            </a:r>
            <a:r>
              <a:rPr lang="en-US" sz="2400" baseline="30000" dirty="0"/>
              <a:t>o  </a:t>
            </a:r>
            <a:r>
              <a:rPr lang="en-US" sz="2400" dirty="0"/>
              <a:t>in control)</a:t>
            </a:r>
          </a:p>
          <a:p>
            <a:pPr marL="0" indent="0">
              <a:spcBef>
                <a:spcPts val="600"/>
              </a:spcBef>
              <a:buNone/>
            </a:pPr>
            <a:endParaRPr lang="en-US" sz="800" dirty="0"/>
          </a:p>
          <a:p>
            <a:pPr marL="457200" indent="-457200">
              <a:spcBef>
                <a:spcPts val="600"/>
              </a:spcBef>
            </a:pPr>
            <a:r>
              <a:rPr lang="en-US" sz="2400" dirty="0"/>
              <a:t>IR improved 4.8</a:t>
            </a:r>
            <a:r>
              <a:rPr lang="en-US" sz="2400" baseline="30000" dirty="0"/>
              <a:t>o</a:t>
            </a:r>
            <a:r>
              <a:rPr lang="en-US" sz="2400" dirty="0"/>
              <a:t> (vs -0.1</a:t>
            </a:r>
            <a:r>
              <a:rPr lang="en-US" sz="2400" baseline="30000" dirty="0"/>
              <a:t>o</a:t>
            </a:r>
            <a:r>
              <a:rPr lang="en-US" sz="2400" dirty="0"/>
              <a:t> in control)</a:t>
            </a:r>
          </a:p>
          <a:p>
            <a:pPr marL="0" indent="0">
              <a:spcBef>
                <a:spcPts val="600"/>
              </a:spcBef>
              <a:buNone/>
            </a:pPr>
            <a:endParaRPr lang="en-US" sz="2400" dirty="0"/>
          </a:p>
        </p:txBody>
      </p:sp>
      <p:sp>
        <p:nvSpPr>
          <p:cNvPr id="3" name="TextBox 2"/>
          <p:cNvSpPr txBox="1"/>
          <p:nvPr/>
        </p:nvSpPr>
        <p:spPr>
          <a:xfrm>
            <a:off x="3870664" y="1384917"/>
            <a:ext cx="4536489" cy="369332"/>
          </a:xfrm>
          <a:prstGeom prst="rect">
            <a:avLst/>
          </a:prstGeom>
          <a:noFill/>
        </p:spPr>
        <p:txBody>
          <a:bodyPr wrap="square" rtlCol="0">
            <a:spAutoFit/>
          </a:bodyPr>
          <a:lstStyle/>
          <a:p>
            <a:r>
              <a:rPr lang="en-US" dirty="0"/>
              <a:t>_____________________________________</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41194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618" y="365125"/>
            <a:ext cx="10872132" cy="1325563"/>
          </a:xfrm>
        </p:spPr>
        <p:txBody>
          <a:bodyPr/>
          <a:lstStyle/>
          <a:p>
            <a:pPr algn="ctr"/>
            <a:r>
              <a:rPr lang="en-US" b="1" dirty="0">
                <a:latin typeface="+mn-lt"/>
              </a:rPr>
              <a:t>IASTM and ROM</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343338" y="2142266"/>
            <a:ext cx="5813400" cy="2559043"/>
          </a:xfrm>
        </p:spPr>
      </p:pic>
      <p:sp>
        <p:nvSpPr>
          <p:cNvPr id="4" name="Content Placeholder 3"/>
          <p:cNvSpPr>
            <a:spLocks noGrp="1"/>
          </p:cNvSpPr>
          <p:nvPr>
            <p:ph sz="half" idx="2"/>
          </p:nvPr>
        </p:nvSpPr>
        <p:spPr>
          <a:xfrm>
            <a:off x="0" y="2142267"/>
            <a:ext cx="6338656" cy="4715733"/>
          </a:xfrm>
        </p:spPr>
        <p:txBody>
          <a:bodyPr>
            <a:normAutofit/>
          </a:bodyPr>
          <a:lstStyle/>
          <a:p>
            <a:pPr marL="457200" indent="-457200">
              <a:spcBef>
                <a:spcPts val="600"/>
              </a:spcBef>
            </a:pPr>
            <a:r>
              <a:rPr lang="en-US" sz="2400" dirty="0"/>
              <a:t>Effect of IASTM on hamstring extensibility and pain intensity in patients with LBP</a:t>
            </a:r>
          </a:p>
          <a:p>
            <a:pPr marL="0" indent="0">
              <a:spcBef>
                <a:spcPts val="600"/>
              </a:spcBef>
              <a:buNone/>
            </a:pPr>
            <a:endParaRPr lang="en-US" sz="800" dirty="0"/>
          </a:p>
          <a:p>
            <a:pPr marL="457200" indent="-457200">
              <a:spcBef>
                <a:spcPts val="600"/>
              </a:spcBef>
            </a:pPr>
            <a:r>
              <a:rPr lang="en-US" sz="2400" dirty="0"/>
              <a:t>RCT – 24 patients received one 60 second treatment of either IASTM or static HS stretching</a:t>
            </a:r>
          </a:p>
          <a:p>
            <a:pPr marL="0" indent="0">
              <a:spcBef>
                <a:spcPts val="600"/>
              </a:spcBef>
              <a:buNone/>
            </a:pPr>
            <a:endParaRPr lang="en-US" sz="800" dirty="0"/>
          </a:p>
          <a:p>
            <a:pPr marL="457200" indent="-457200">
              <a:spcBef>
                <a:spcPts val="600"/>
              </a:spcBef>
            </a:pPr>
            <a:r>
              <a:rPr lang="en-US" sz="2400" dirty="0"/>
              <a:t>Both groups showed significant improvement in LBP</a:t>
            </a:r>
          </a:p>
          <a:p>
            <a:pPr marL="0" indent="0">
              <a:spcBef>
                <a:spcPts val="600"/>
              </a:spcBef>
              <a:buNone/>
            </a:pPr>
            <a:endParaRPr lang="en-US" sz="800" dirty="0"/>
          </a:p>
          <a:p>
            <a:pPr marL="457200" indent="-457200">
              <a:spcBef>
                <a:spcPts val="600"/>
              </a:spcBef>
            </a:pPr>
            <a:r>
              <a:rPr lang="en-US" sz="2400" dirty="0"/>
              <a:t>IASTM group showed significantly greater improvement in HS extensibility</a:t>
            </a:r>
          </a:p>
          <a:p>
            <a:pPr marL="0" indent="0">
              <a:spcBef>
                <a:spcPts val="600"/>
              </a:spcBef>
              <a:buNone/>
            </a:pPr>
            <a:endParaRPr lang="en-US" sz="800" dirty="0"/>
          </a:p>
          <a:p>
            <a:pPr marL="0" indent="0">
              <a:spcBef>
                <a:spcPts val="600"/>
              </a:spcBef>
              <a:buNone/>
            </a:pPr>
            <a:endParaRPr lang="en-US" sz="2400" dirty="0"/>
          </a:p>
        </p:txBody>
      </p:sp>
      <p:sp>
        <p:nvSpPr>
          <p:cNvPr id="3" name="TextBox 2"/>
          <p:cNvSpPr txBox="1"/>
          <p:nvPr/>
        </p:nvSpPr>
        <p:spPr>
          <a:xfrm>
            <a:off x="4021584" y="1269507"/>
            <a:ext cx="4048218" cy="369332"/>
          </a:xfrm>
          <a:prstGeom prst="rect">
            <a:avLst/>
          </a:prstGeom>
          <a:noFill/>
        </p:spPr>
        <p:txBody>
          <a:bodyPr wrap="square" rtlCol="0">
            <a:spAutoFit/>
          </a:bodyPr>
          <a:lstStyle/>
          <a:p>
            <a:r>
              <a:rPr lang="en-US" dirty="0"/>
              <a:t>_________________________________</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770424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Systematic Reviews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59009" y="1269507"/>
            <a:ext cx="5828721" cy="4282212"/>
          </a:xfrm>
        </p:spPr>
      </p:pic>
      <p:sp>
        <p:nvSpPr>
          <p:cNvPr id="6" name="Content Placeholder 5"/>
          <p:cNvSpPr>
            <a:spLocks noGrp="1"/>
          </p:cNvSpPr>
          <p:nvPr>
            <p:ph sz="half" idx="2"/>
          </p:nvPr>
        </p:nvSpPr>
        <p:spPr>
          <a:xfrm>
            <a:off x="261257" y="2027505"/>
            <a:ext cx="5394121" cy="4351338"/>
          </a:xfrm>
        </p:spPr>
        <p:txBody>
          <a:bodyPr>
            <a:normAutofit lnSpcReduction="10000"/>
          </a:bodyPr>
          <a:lstStyle/>
          <a:p>
            <a:r>
              <a:rPr lang="en-US" dirty="0"/>
              <a:t>7 RCTs appraised</a:t>
            </a:r>
          </a:p>
          <a:p>
            <a:pPr marL="0" indent="0">
              <a:buNone/>
            </a:pPr>
            <a:endParaRPr lang="en-US" sz="800" dirty="0"/>
          </a:p>
          <a:p>
            <a:r>
              <a:rPr lang="en-US" dirty="0"/>
              <a:t>5 reported to use GT, but excluded parts of the protocol</a:t>
            </a:r>
          </a:p>
          <a:p>
            <a:pPr marL="0" indent="0">
              <a:buNone/>
            </a:pPr>
            <a:endParaRPr lang="en-US" sz="800" dirty="0"/>
          </a:p>
          <a:p>
            <a:r>
              <a:rPr lang="en-US" dirty="0"/>
              <a:t>Evidence is still emerging</a:t>
            </a:r>
          </a:p>
          <a:p>
            <a:pPr marL="0" indent="0">
              <a:buNone/>
            </a:pPr>
            <a:endParaRPr lang="en-US" sz="800" dirty="0"/>
          </a:p>
          <a:p>
            <a:r>
              <a:rPr lang="en-US" dirty="0"/>
              <a:t>Weak evidence supporting ability to increase ROM</a:t>
            </a:r>
          </a:p>
          <a:p>
            <a:pPr marL="0" indent="0">
              <a:buNone/>
            </a:pPr>
            <a:endParaRPr lang="en-US" sz="900" dirty="0"/>
          </a:p>
          <a:p>
            <a:r>
              <a:rPr lang="en-US" dirty="0"/>
              <a:t>Best evidence to date followed the GT protocol</a:t>
            </a:r>
          </a:p>
        </p:txBody>
      </p:sp>
      <p:sp>
        <p:nvSpPr>
          <p:cNvPr id="3" name="TextBox 2"/>
          <p:cNvSpPr txBox="1"/>
          <p:nvPr/>
        </p:nvSpPr>
        <p:spPr>
          <a:xfrm>
            <a:off x="3462291" y="1269507"/>
            <a:ext cx="5193437" cy="369332"/>
          </a:xfrm>
          <a:prstGeom prst="rect">
            <a:avLst/>
          </a:prstGeom>
          <a:noFill/>
        </p:spPr>
        <p:txBody>
          <a:bodyPr wrap="square" rtlCol="0">
            <a:spAutoFit/>
          </a:bodyPr>
          <a:lstStyle/>
          <a:p>
            <a:r>
              <a:rPr lang="en-US" dirty="0"/>
              <a:t>___________________________________________</a:t>
            </a:r>
          </a:p>
        </p:txBody>
      </p:sp>
      <p:sp>
        <p:nvSpPr>
          <p:cNvPr id="4" name="TextBox 3"/>
          <p:cNvSpPr txBox="1"/>
          <p:nvPr/>
        </p:nvSpPr>
        <p:spPr>
          <a:xfrm>
            <a:off x="6059009" y="1163782"/>
            <a:ext cx="5923194" cy="369332"/>
          </a:xfrm>
          <a:prstGeom prst="rect">
            <a:avLst/>
          </a:prstGeom>
          <a:solidFill>
            <a:schemeClr val="bg1"/>
          </a:solidFill>
        </p:spPr>
        <p:txBody>
          <a:bodyPr wrap="square" rtlCol="0">
            <a:spAutoFit/>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953749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Systematic Reviews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96846" y="2354876"/>
            <a:ext cx="6091912" cy="2910046"/>
          </a:xfrm>
        </p:spPr>
      </p:pic>
      <p:sp>
        <p:nvSpPr>
          <p:cNvPr id="6" name="Content Placeholder 5"/>
          <p:cNvSpPr>
            <a:spLocks noGrp="1"/>
          </p:cNvSpPr>
          <p:nvPr>
            <p:ph sz="half" idx="2"/>
          </p:nvPr>
        </p:nvSpPr>
        <p:spPr>
          <a:xfrm>
            <a:off x="427512" y="1958837"/>
            <a:ext cx="5327009" cy="4726177"/>
          </a:xfrm>
        </p:spPr>
        <p:txBody>
          <a:bodyPr>
            <a:normAutofit/>
          </a:bodyPr>
          <a:lstStyle/>
          <a:p>
            <a:r>
              <a:rPr lang="en-US" dirty="0"/>
              <a:t>7 studies met inclusion criteria</a:t>
            </a:r>
          </a:p>
          <a:p>
            <a:pPr marL="0" indent="0">
              <a:buNone/>
            </a:pPr>
            <a:endParaRPr lang="en-US" sz="800" dirty="0"/>
          </a:p>
          <a:p>
            <a:r>
              <a:rPr lang="en-US" dirty="0"/>
              <a:t>Majority demonstrated significant improvements in pain and / or ROM</a:t>
            </a:r>
          </a:p>
          <a:p>
            <a:pPr marL="0" indent="0">
              <a:buNone/>
            </a:pPr>
            <a:endParaRPr lang="en-US" sz="800" dirty="0"/>
          </a:p>
          <a:p>
            <a:r>
              <a:rPr lang="en-US" dirty="0"/>
              <a:t>IASTM is effective for reducing pain and improving function</a:t>
            </a:r>
          </a:p>
          <a:p>
            <a:pPr marL="0" indent="0">
              <a:buNone/>
            </a:pPr>
            <a:endParaRPr lang="en-US" sz="900" dirty="0"/>
          </a:p>
          <a:p>
            <a:r>
              <a:rPr lang="en-US" dirty="0"/>
              <a:t>Further studies with greater sample sizes and longer follow-up are needed</a:t>
            </a:r>
          </a:p>
        </p:txBody>
      </p:sp>
      <p:sp>
        <p:nvSpPr>
          <p:cNvPr id="3" name="TextBox 2"/>
          <p:cNvSpPr txBox="1"/>
          <p:nvPr/>
        </p:nvSpPr>
        <p:spPr>
          <a:xfrm>
            <a:off x="3444536" y="1269507"/>
            <a:ext cx="5308847" cy="369332"/>
          </a:xfrm>
          <a:prstGeom prst="rect">
            <a:avLst/>
          </a:prstGeom>
          <a:noFill/>
        </p:spPr>
        <p:txBody>
          <a:bodyPr wrap="square" rtlCol="0">
            <a:spAutoFit/>
          </a:bodyPr>
          <a:lstStyle/>
          <a:p>
            <a:r>
              <a:rPr lang="en-US" dirty="0"/>
              <a:t>____________________________________________</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944530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Topics for Discussion</a:t>
            </a:r>
          </a:p>
        </p:txBody>
      </p:sp>
      <p:sp>
        <p:nvSpPr>
          <p:cNvPr id="3" name="Content Placeholder 2"/>
          <p:cNvSpPr>
            <a:spLocks noGrp="1"/>
          </p:cNvSpPr>
          <p:nvPr>
            <p:ph idx="1"/>
          </p:nvPr>
        </p:nvSpPr>
        <p:spPr>
          <a:xfrm>
            <a:off x="2851562" y="1690688"/>
            <a:ext cx="6488875" cy="4351338"/>
          </a:xfrm>
        </p:spPr>
        <p:txBody>
          <a:bodyPr/>
          <a:lstStyle/>
          <a:p>
            <a:r>
              <a:rPr lang="en-US" dirty="0"/>
              <a:t>Tendinopathy</a:t>
            </a:r>
          </a:p>
          <a:p>
            <a:r>
              <a:rPr lang="en-US" dirty="0"/>
              <a:t>IASTM</a:t>
            </a:r>
          </a:p>
          <a:p>
            <a:r>
              <a:rPr lang="en-US" dirty="0"/>
              <a:t>Physiologic effects of IASTM</a:t>
            </a:r>
          </a:p>
          <a:p>
            <a:r>
              <a:rPr lang="en-US" dirty="0"/>
              <a:t>Review of IASTM evidence</a:t>
            </a:r>
          </a:p>
          <a:p>
            <a:r>
              <a:rPr lang="en-US" dirty="0"/>
              <a:t>IASTM protocol for tendinopathy</a:t>
            </a:r>
          </a:p>
          <a:p>
            <a:r>
              <a:rPr lang="en-US" dirty="0"/>
              <a:t>Case study</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728991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5643" y="-486889"/>
            <a:ext cx="9587547" cy="3369365"/>
          </a:xfrm>
        </p:spPr>
      </p:pic>
      <p:sp>
        <p:nvSpPr>
          <p:cNvPr id="9" name="TextBox 8"/>
          <p:cNvSpPr txBox="1"/>
          <p:nvPr/>
        </p:nvSpPr>
        <p:spPr>
          <a:xfrm>
            <a:off x="905435" y="3725624"/>
            <a:ext cx="10525539" cy="1754326"/>
          </a:xfrm>
          <a:prstGeom prst="rect">
            <a:avLst/>
          </a:prstGeom>
          <a:noFill/>
        </p:spPr>
        <p:txBody>
          <a:bodyPr wrap="square" rtlCol="0">
            <a:spAutoFit/>
          </a:bodyPr>
          <a:lstStyle/>
          <a:p>
            <a:r>
              <a:rPr lang="en-US" sz="3600" dirty="0"/>
              <a:t>There is moderate evidence to support the use of IASTM to acutely increase ROM in the </a:t>
            </a:r>
            <a:r>
              <a:rPr lang="en-US" sz="3600" dirty="0" err="1"/>
              <a:t>glenohumeral</a:t>
            </a:r>
            <a:r>
              <a:rPr lang="en-US" sz="3600" dirty="0"/>
              <a:t> joint of overhead athletes.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866869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 y="1590261"/>
            <a:ext cx="5362726" cy="3935896"/>
          </a:xfrm>
          <a:prstGeom prst="rect">
            <a:avLst/>
          </a:prstGeom>
        </p:spPr>
      </p:pic>
      <p:sp>
        <p:nvSpPr>
          <p:cNvPr id="5" name="TextBox 4"/>
          <p:cNvSpPr txBox="1"/>
          <p:nvPr/>
        </p:nvSpPr>
        <p:spPr>
          <a:xfrm>
            <a:off x="954157" y="377687"/>
            <a:ext cx="9491869" cy="984885"/>
          </a:xfrm>
          <a:prstGeom prst="rect">
            <a:avLst/>
          </a:prstGeom>
          <a:noFill/>
        </p:spPr>
        <p:txBody>
          <a:bodyPr wrap="square" rtlCol="0">
            <a:spAutoFit/>
          </a:bodyPr>
          <a:lstStyle/>
          <a:p>
            <a:pPr algn="ctr"/>
            <a:r>
              <a:rPr lang="en-US" sz="4000" b="1" dirty="0"/>
              <a:t>Importance of Exercise</a:t>
            </a:r>
          </a:p>
          <a:p>
            <a:endParaRPr lang="en-US" dirty="0"/>
          </a:p>
        </p:txBody>
      </p:sp>
      <p:sp>
        <p:nvSpPr>
          <p:cNvPr id="6" name="TextBox 5"/>
          <p:cNvSpPr txBox="1"/>
          <p:nvPr/>
        </p:nvSpPr>
        <p:spPr>
          <a:xfrm>
            <a:off x="6102626" y="1908313"/>
            <a:ext cx="5605670" cy="3477875"/>
          </a:xfrm>
          <a:prstGeom prst="rect">
            <a:avLst/>
          </a:prstGeom>
          <a:noFill/>
        </p:spPr>
        <p:txBody>
          <a:bodyPr wrap="square" rtlCol="0">
            <a:spAutoFit/>
          </a:bodyPr>
          <a:lstStyle/>
          <a:p>
            <a:pPr marL="285750" indent="-285750">
              <a:buFont typeface="Arial" panose="020B0604020202020204" pitchFamily="34" charset="0"/>
              <a:buChar char="•"/>
            </a:pPr>
            <a:r>
              <a:rPr lang="en-US" sz="2800" dirty="0"/>
              <a:t>RCT, N = 45</a:t>
            </a:r>
          </a:p>
          <a:p>
            <a:endParaRPr lang="en-US" sz="800" dirty="0"/>
          </a:p>
          <a:p>
            <a:pPr marL="285750" indent="-285750">
              <a:buFont typeface="Arial" panose="020B0604020202020204" pitchFamily="34" charset="0"/>
              <a:buChar char="•"/>
            </a:pPr>
            <a:r>
              <a:rPr lang="en-US" sz="2800" dirty="0"/>
              <a:t>Single treatment</a:t>
            </a:r>
          </a:p>
          <a:p>
            <a:endParaRPr lang="en-US" sz="800" dirty="0"/>
          </a:p>
          <a:p>
            <a:pPr marL="285750" indent="-285750">
              <a:buFont typeface="Arial" panose="020B0604020202020204" pitchFamily="34" charset="0"/>
              <a:buChar char="•"/>
            </a:pPr>
            <a:r>
              <a:rPr lang="en-US" sz="2800" dirty="0"/>
              <a:t>3 Groups:</a:t>
            </a:r>
          </a:p>
          <a:p>
            <a:pPr marL="742950" lvl="1" indent="-285750">
              <a:buFont typeface="Arial" panose="020B0604020202020204" pitchFamily="34" charset="0"/>
              <a:buChar char="•"/>
            </a:pPr>
            <a:r>
              <a:rPr lang="en-US" sz="2800" dirty="0"/>
              <a:t>GT protocol (IASTM + exercise)</a:t>
            </a:r>
          </a:p>
          <a:p>
            <a:pPr marL="742950" lvl="1" indent="-285750">
              <a:buFont typeface="Arial" panose="020B0604020202020204" pitchFamily="34" charset="0"/>
              <a:buChar char="•"/>
            </a:pPr>
            <a:r>
              <a:rPr lang="en-US" sz="2800" dirty="0"/>
              <a:t>IASTM alone</a:t>
            </a:r>
          </a:p>
          <a:p>
            <a:pPr marL="742950" lvl="1" indent="-285750">
              <a:buFont typeface="Arial" panose="020B0604020202020204" pitchFamily="34" charset="0"/>
              <a:buChar char="•"/>
            </a:pPr>
            <a:r>
              <a:rPr lang="en-US" sz="2800" dirty="0"/>
              <a:t>Exercise alone</a:t>
            </a:r>
          </a:p>
          <a:p>
            <a:pPr lvl="1"/>
            <a:endParaRPr lang="en-US" sz="800" dirty="0"/>
          </a:p>
          <a:p>
            <a:pPr marL="285750" indent="-285750">
              <a:buFont typeface="Arial" panose="020B0604020202020204" pitchFamily="34" charset="0"/>
              <a:buChar char="•"/>
            </a:pPr>
            <a:r>
              <a:rPr lang="en-US" sz="2800" dirty="0"/>
              <a:t>GT &gt; IASTM &gt; exercise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922153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0816" y="351275"/>
            <a:ext cx="7529497" cy="2381986"/>
          </a:xfrm>
        </p:spPr>
      </p:pic>
      <p:sp>
        <p:nvSpPr>
          <p:cNvPr id="5" name="TextBox 4"/>
          <p:cNvSpPr txBox="1"/>
          <p:nvPr/>
        </p:nvSpPr>
        <p:spPr>
          <a:xfrm>
            <a:off x="983974" y="3438939"/>
            <a:ext cx="9452113"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There is insufficient evidence supporting the use of IASTM as a stand alone treatment for all musculotendinous pathologies. </a:t>
            </a:r>
          </a:p>
          <a:p>
            <a:endParaRPr lang="en-US" sz="2800" dirty="0"/>
          </a:p>
          <a:p>
            <a:pPr marL="285750" indent="-285750">
              <a:buFont typeface="Arial" panose="020B0604020202020204" pitchFamily="34" charset="0"/>
              <a:buChar char="•"/>
            </a:pPr>
            <a:r>
              <a:rPr lang="en-US" sz="2800" dirty="0"/>
              <a:t>Moderate evidence supports the use of IASTM combined with stretching and strengthening protocols when treating tendinopathies.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682647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9499"/>
            <a:ext cx="10515600" cy="1325563"/>
          </a:xfrm>
        </p:spPr>
        <p:txBody>
          <a:bodyPr/>
          <a:lstStyle/>
          <a:p>
            <a:r>
              <a:rPr lang="en-US" b="1" dirty="0">
                <a:latin typeface="+mn-lt"/>
              </a:rPr>
              <a:t>IASTM and Tendons</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4732" y="1690688"/>
            <a:ext cx="5845068" cy="2026289"/>
          </a:xfrm>
        </p:spPr>
      </p:pic>
      <p:sp>
        <p:nvSpPr>
          <p:cNvPr id="4" name="Content Placeholder 3"/>
          <p:cNvSpPr>
            <a:spLocks noGrp="1"/>
          </p:cNvSpPr>
          <p:nvPr>
            <p:ph sz="half" idx="2"/>
          </p:nvPr>
        </p:nvSpPr>
        <p:spPr>
          <a:xfrm>
            <a:off x="6019800" y="172730"/>
            <a:ext cx="6172200" cy="6134332"/>
          </a:xfrm>
        </p:spPr>
        <p:txBody>
          <a:bodyPr>
            <a:normAutofit fontScale="92500" lnSpcReduction="10000"/>
          </a:bodyPr>
          <a:lstStyle/>
          <a:p>
            <a:pPr marL="342900" indent="-342900">
              <a:spcBef>
                <a:spcPts val="600"/>
              </a:spcBef>
            </a:pPr>
            <a:r>
              <a:rPr lang="en-US" dirty="0"/>
              <a:t>6 adults with shortened Achilles tendons</a:t>
            </a:r>
          </a:p>
          <a:p>
            <a:pPr marL="0" indent="0">
              <a:spcBef>
                <a:spcPts val="600"/>
              </a:spcBef>
              <a:buNone/>
            </a:pPr>
            <a:endParaRPr lang="en-US" sz="900" dirty="0"/>
          </a:p>
          <a:p>
            <a:pPr marL="342900" indent="-342900">
              <a:spcBef>
                <a:spcPts val="600"/>
              </a:spcBef>
            </a:pPr>
            <a:r>
              <a:rPr lang="en-US" dirty="0"/>
              <a:t>8 sessions of IASTM and stretching vs stretching alone</a:t>
            </a:r>
          </a:p>
          <a:p>
            <a:pPr marL="0" indent="0">
              <a:spcBef>
                <a:spcPts val="600"/>
              </a:spcBef>
              <a:buNone/>
            </a:pPr>
            <a:endParaRPr lang="en-US" sz="900" dirty="0"/>
          </a:p>
          <a:p>
            <a:pPr marL="342900" indent="-342900">
              <a:spcBef>
                <a:spcPts val="600"/>
              </a:spcBef>
            </a:pPr>
            <a:r>
              <a:rPr lang="en-US" dirty="0"/>
              <a:t>Assessed with real time US imaging and dynamometry</a:t>
            </a:r>
          </a:p>
          <a:p>
            <a:pPr marL="0" indent="0">
              <a:spcBef>
                <a:spcPts val="600"/>
              </a:spcBef>
              <a:buNone/>
            </a:pPr>
            <a:endParaRPr lang="en-US" sz="900" dirty="0"/>
          </a:p>
          <a:p>
            <a:pPr marL="342900" indent="-342900">
              <a:spcBef>
                <a:spcPts val="600"/>
              </a:spcBef>
            </a:pPr>
            <a:r>
              <a:rPr lang="en-US" dirty="0"/>
              <a:t>28% gain in elastic modulus with IASTM vs 4% gain with stretching alone</a:t>
            </a:r>
          </a:p>
          <a:p>
            <a:pPr marL="0" indent="0">
              <a:spcBef>
                <a:spcPts val="600"/>
              </a:spcBef>
              <a:buNone/>
            </a:pPr>
            <a:endParaRPr lang="en-US" sz="900" dirty="0"/>
          </a:p>
          <a:p>
            <a:pPr marL="342900" indent="-342900">
              <a:spcBef>
                <a:spcPts val="600"/>
              </a:spcBef>
            </a:pPr>
            <a:r>
              <a:rPr lang="en-US" dirty="0"/>
              <a:t>Increase in tendon resting length</a:t>
            </a:r>
          </a:p>
          <a:p>
            <a:pPr marL="0" indent="0">
              <a:spcBef>
                <a:spcPts val="600"/>
              </a:spcBef>
              <a:buNone/>
            </a:pPr>
            <a:endParaRPr lang="en-US" sz="900" dirty="0"/>
          </a:p>
          <a:p>
            <a:pPr marL="342900" indent="-342900">
              <a:spcBef>
                <a:spcPts val="600"/>
              </a:spcBef>
            </a:pPr>
            <a:r>
              <a:rPr lang="en-US" altLang="en-US" dirty="0">
                <a:latin typeface="Calibri" pitchFamily="34" charset="0"/>
                <a:ea typeface="Calibri" pitchFamily="34" charset="0"/>
                <a:cs typeface="Times New Roman" pitchFamily="18" charset="0"/>
              </a:rPr>
              <a:t>IASTM induced adaptation of the mechanical and material properties of healthy, shortened Achilles tendons</a:t>
            </a:r>
            <a:endParaRPr lang="en-US" dirty="0"/>
          </a:p>
          <a:p>
            <a:pPr marL="0" indent="0">
              <a:spcBef>
                <a:spcPts val="600"/>
              </a:spcBef>
              <a:buNone/>
            </a:pPr>
            <a:endParaRPr lang="en-US" sz="900" dirty="0"/>
          </a:p>
          <a:p>
            <a:pPr marL="342900" indent="-342900">
              <a:spcBef>
                <a:spcPts val="600"/>
              </a:spcBef>
            </a:pPr>
            <a:r>
              <a:rPr lang="en-US" dirty="0"/>
              <a:t>Increase in elastic modulus hypothesized to enable more effective force transfer and may alter injury risk</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91" y="3486975"/>
            <a:ext cx="5310909" cy="3327179"/>
          </a:xfrm>
          <a:prstGeom prst="rect">
            <a:avLst/>
          </a:prstGeom>
        </p:spPr>
      </p:pic>
      <p:sp>
        <p:nvSpPr>
          <p:cNvPr id="8" name="TextBox 7"/>
          <p:cNvSpPr txBox="1"/>
          <p:nvPr/>
        </p:nvSpPr>
        <p:spPr>
          <a:xfrm>
            <a:off x="708891" y="1305017"/>
            <a:ext cx="4617711" cy="369332"/>
          </a:xfrm>
          <a:prstGeom prst="rect">
            <a:avLst/>
          </a:prstGeom>
          <a:noFill/>
        </p:spPr>
        <p:txBody>
          <a:bodyPr wrap="square" rtlCol="0">
            <a:spAutoFit/>
          </a:bodyPr>
          <a:lstStyle/>
          <a:p>
            <a:r>
              <a:rPr lang="en-US" dirty="0"/>
              <a:t>______________________________________</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4146954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IASTM and Tendons</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7851" y="1690687"/>
            <a:ext cx="6062248" cy="2022331"/>
          </a:xfrm>
        </p:spPr>
      </p:pic>
      <p:sp>
        <p:nvSpPr>
          <p:cNvPr id="4" name="Content Placeholder 3"/>
          <p:cNvSpPr>
            <a:spLocks noGrp="1"/>
          </p:cNvSpPr>
          <p:nvPr>
            <p:ph sz="half" idx="2"/>
          </p:nvPr>
        </p:nvSpPr>
        <p:spPr>
          <a:xfrm>
            <a:off x="6160099" y="0"/>
            <a:ext cx="5892567" cy="6492875"/>
          </a:xfrm>
        </p:spPr>
        <p:txBody>
          <a:bodyPr>
            <a:normAutofit/>
          </a:bodyPr>
          <a:lstStyle/>
          <a:p>
            <a:pPr marL="457200" indent="-457200">
              <a:spcBef>
                <a:spcPts val="600"/>
              </a:spcBef>
            </a:pPr>
            <a:r>
              <a:rPr lang="en-US" sz="2400" dirty="0"/>
              <a:t>Three adults with unilateral Achilles tendinopathy</a:t>
            </a:r>
          </a:p>
          <a:p>
            <a:pPr marL="457200" indent="-457200">
              <a:spcBef>
                <a:spcPts val="600"/>
              </a:spcBef>
            </a:pPr>
            <a:r>
              <a:rPr lang="en-US" sz="2400" dirty="0"/>
              <a:t>8 sessions of IASTM combined with stretching over a 4‐week period</a:t>
            </a:r>
          </a:p>
          <a:p>
            <a:pPr marL="457200" indent="-457200">
              <a:spcBef>
                <a:spcPts val="600"/>
              </a:spcBef>
            </a:pPr>
            <a:r>
              <a:rPr lang="en-US" sz="2400" dirty="0"/>
              <a:t>Used real time ultrasound imaging and dynamometry at both baseline and follow‐up  </a:t>
            </a:r>
          </a:p>
          <a:p>
            <a:pPr marL="457200" indent="-457200">
              <a:spcBef>
                <a:spcPts val="600"/>
              </a:spcBef>
            </a:pPr>
            <a:r>
              <a:rPr lang="en-US" sz="2400" dirty="0"/>
              <a:t>34.5% gain in elastic modulus and a 31.8% gain in stiffness following IASTM</a:t>
            </a:r>
          </a:p>
          <a:p>
            <a:pPr marL="457200" indent="-457200">
              <a:spcBef>
                <a:spcPts val="600"/>
              </a:spcBef>
            </a:pPr>
            <a:r>
              <a:rPr lang="en-US" sz="2400" dirty="0"/>
              <a:t>Mean VISA‐A scores improved 13 points</a:t>
            </a:r>
          </a:p>
          <a:p>
            <a:pPr marL="457200" indent="-457200">
              <a:spcBef>
                <a:spcPts val="600"/>
              </a:spcBef>
            </a:pPr>
            <a:r>
              <a:rPr lang="en-US" sz="2400" dirty="0"/>
              <a:t>Average gain of 2.2 cm a weight bearing lunge test</a:t>
            </a:r>
          </a:p>
          <a:p>
            <a:pPr marL="457200" indent="-457200">
              <a:spcBef>
                <a:spcPts val="600"/>
              </a:spcBef>
            </a:pPr>
            <a:r>
              <a:rPr lang="en-US" sz="2400" dirty="0"/>
              <a:t>2 subjects reported a full recovery</a:t>
            </a:r>
          </a:p>
          <a:p>
            <a:pPr marL="457200" indent="-457200">
              <a:spcBef>
                <a:spcPts val="600"/>
              </a:spcBef>
            </a:pPr>
            <a:r>
              <a:rPr lang="en-US" sz="2400" dirty="0"/>
              <a:t>IASTM appears to be effective for improving function and altering material and mechanical properties in midportion Achilles tendinopathy</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3019"/>
            <a:ext cx="5881405" cy="2470727"/>
          </a:xfrm>
          <a:prstGeom prst="rect">
            <a:avLst/>
          </a:prstGeom>
        </p:spPr>
      </p:pic>
      <p:sp>
        <p:nvSpPr>
          <p:cNvPr id="6" name="TextBox 5"/>
          <p:cNvSpPr txBox="1"/>
          <p:nvPr/>
        </p:nvSpPr>
        <p:spPr>
          <a:xfrm>
            <a:off x="754602" y="1260629"/>
            <a:ext cx="4598633" cy="369332"/>
          </a:xfrm>
          <a:prstGeom prst="rect">
            <a:avLst/>
          </a:prstGeom>
          <a:noFill/>
        </p:spPr>
        <p:txBody>
          <a:bodyPr wrap="square" rtlCol="0">
            <a:spAutoFit/>
          </a:bodyPr>
          <a:lstStyle/>
          <a:p>
            <a:r>
              <a:rPr lang="en-US" dirty="0"/>
              <a:t>______________________________________</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233306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3193182"/>
          </a:xfrm>
        </p:spPr>
        <p:txBody>
          <a:bodyPr>
            <a:normAutofit fontScale="90000"/>
          </a:bodyPr>
          <a:lstStyle/>
          <a:p>
            <a:pPr algn="ctr"/>
            <a:r>
              <a:rPr lang="en-US" b="1" dirty="0">
                <a:latin typeface="+mn-lt"/>
              </a:rPr>
              <a:t>The Effects of the </a:t>
            </a:r>
            <a:r>
              <a:rPr lang="en-US" b="1" dirty="0" err="1">
                <a:latin typeface="+mn-lt"/>
              </a:rPr>
              <a:t>Graston</a:t>
            </a:r>
            <a:r>
              <a:rPr lang="en-US" b="1" dirty="0">
                <a:latin typeface="+mn-lt"/>
              </a:rPr>
              <a:t> Technique® </a:t>
            </a:r>
            <a:br>
              <a:rPr lang="en-US" b="1" dirty="0">
                <a:latin typeface="+mn-lt"/>
              </a:rPr>
            </a:br>
            <a:r>
              <a:rPr lang="en-US" b="1" dirty="0">
                <a:latin typeface="+mn-lt"/>
              </a:rPr>
              <a:t>on Cases of Chronic Tendinopathy</a:t>
            </a:r>
            <a:br>
              <a:rPr lang="en-US" b="1" dirty="0">
                <a:latin typeface="+mn-lt"/>
              </a:rPr>
            </a:br>
            <a:r>
              <a:rPr lang="en-US" b="1" dirty="0">
                <a:latin typeface="+mn-lt"/>
              </a:rPr>
              <a:t>Measured by Diagnostic Ultrasound</a:t>
            </a:r>
            <a:br>
              <a:rPr lang="en-US" dirty="0"/>
            </a:br>
            <a:r>
              <a:rPr lang="en-US" sz="2000" dirty="0"/>
              <a:t>by </a:t>
            </a:r>
            <a:br>
              <a:rPr lang="en-US" sz="2000" dirty="0"/>
            </a:br>
            <a:r>
              <a:rPr lang="en-US" sz="2000" dirty="0"/>
              <a:t>Kelsey K </a:t>
            </a:r>
            <a:r>
              <a:rPr lang="en-US" sz="2000" dirty="0" err="1"/>
              <a:t>Labodi</a:t>
            </a:r>
            <a:br>
              <a:rPr lang="en-US" sz="2000" dirty="0"/>
            </a:br>
            <a:r>
              <a:rPr lang="en-US" sz="2000" dirty="0"/>
              <a:t>Master of Science Thesis</a:t>
            </a:r>
            <a:br>
              <a:rPr lang="en-US" sz="2000" dirty="0"/>
            </a:br>
            <a:r>
              <a:rPr lang="en-US" sz="2000" dirty="0"/>
              <a:t>North Dakota State University</a:t>
            </a:r>
            <a:br>
              <a:rPr lang="en-US" dirty="0"/>
            </a:br>
            <a:r>
              <a:rPr lang="en-US" dirty="0"/>
              <a:t> </a:t>
            </a:r>
          </a:p>
        </p:txBody>
      </p:sp>
      <p:sp>
        <p:nvSpPr>
          <p:cNvPr id="3" name="Content Placeholder 2"/>
          <p:cNvSpPr>
            <a:spLocks noGrp="1"/>
          </p:cNvSpPr>
          <p:nvPr>
            <p:ph idx="1"/>
          </p:nvPr>
        </p:nvSpPr>
        <p:spPr>
          <a:xfrm>
            <a:off x="609600" y="3223771"/>
            <a:ext cx="10972800" cy="3140016"/>
          </a:xfrm>
        </p:spPr>
        <p:txBody>
          <a:bodyPr>
            <a:noAutofit/>
          </a:bodyPr>
          <a:lstStyle/>
          <a:p>
            <a:pPr marL="685791" indent="-342900">
              <a:spcBef>
                <a:spcPts val="0"/>
              </a:spcBef>
            </a:pPr>
            <a:r>
              <a:rPr lang="en-US" b="0" dirty="0"/>
              <a:t>15 collegiate athletes diagnosed with either patellar (13 participants) or Achilles (2 participants) tendinopathy </a:t>
            </a:r>
          </a:p>
          <a:p>
            <a:pPr marL="685791" indent="-342900">
              <a:spcBef>
                <a:spcPts val="0"/>
              </a:spcBef>
            </a:pPr>
            <a:r>
              <a:rPr lang="en-US" b="0" dirty="0"/>
              <a:t>4 treatments of GT (2x / </a:t>
            </a:r>
            <a:r>
              <a:rPr lang="en-US" b="0" dirty="0" err="1"/>
              <a:t>wk</a:t>
            </a:r>
            <a:r>
              <a:rPr lang="en-US" b="0" dirty="0"/>
              <a:t> x 2 weeks)</a:t>
            </a:r>
          </a:p>
          <a:p>
            <a:pPr marL="685791" indent="-342900">
              <a:spcBef>
                <a:spcPts val="0"/>
              </a:spcBef>
            </a:pPr>
            <a:r>
              <a:rPr lang="en-US" b="0" dirty="0"/>
              <a:t>Significant decrease in the amount of tendinosis, a significant increase in LEFS scores, but no significant change in NPRS scores</a:t>
            </a:r>
          </a:p>
          <a:p>
            <a:pPr marL="685791" indent="-342900">
              <a:spcBef>
                <a:spcPts val="0"/>
              </a:spcBef>
            </a:pPr>
            <a:r>
              <a:rPr lang="en-US" b="0" dirty="0"/>
              <a:t>The area of tendinosis started to improve after 2 treatments</a:t>
            </a:r>
          </a:p>
          <a:p>
            <a:pPr marL="685791" indent="-342900">
              <a:spcBef>
                <a:spcPts val="0"/>
              </a:spcBef>
            </a:pPr>
            <a:r>
              <a:rPr lang="en-US" b="0" dirty="0"/>
              <a:t>This study refutes current theory that interventions designed to treat tendinopathy cannot improve tendon structure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284823" y="6119738"/>
            <a:ext cx="1907177" cy="73826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782353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51450" y="661988"/>
            <a:ext cx="6940550" cy="439737"/>
          </a:xfrm>
        </p:spPr>
        <p:txBody>
          <a:bodyPr>
            <a:noAutofit/>
          </a:bodyPr>
          <a:lstStyle/>
          <a:p>
            <a:pPr algn="ctr"/>
            <a:r>
              <a:rPr lang="en-US" sz="3600" b="1" dirty="0">
                <a:solidFill>
                  <a:schemeClr val="tx1"/>
                </a:solidFill>
                <a:latin typeface="+mn-lt"/>
              </a:rPr>
              <a:t>IASTM Tendinosis Progression</a:t>
            </a:r>
          </a:p>
        </p:txBody>
      </p:sp>
      <p:sp>
        <p:nvSpPr>
          <p:cNvPr id="3" name="Content Placeholder 2"/>
          <p:cNvSpPr>
            <a:spLocks noGrp="1"/>
          </p:cNvSpPr>
          <p:nvPr>
            <p:ph idx="4294967295"/>
          </p:nvPr>
        </p:nvSpPr>
        <p:spPr>
          <a:xfrm>
            <a:off x="6044587" y="1672773"/>
            <a:ext cx="5386387" cy="3685288"/>
          </a:xfrm>
        </p:spPr>
        <p:txBody>
          <a:bodyPr>
            <a:noAutofit/>
          </a:bodyPr>
          <a:lstStyle/>
          <a:p>
            <a:pPr marL="342900" lvl="1" indent="-342900">
              <a:lnSpc>
                <a:spcPct val="100000"/>
              </a:lnSpc>
              <a:spcBef>
                <a:spcPts val="0"/>
              </a:spcBef>
              <a:spcAft>
                <a:spcPts val="1200"/>
              </a:spcAft>
            </a:pPr>
            <a:r>
              <a:rPr lang="en-US" sz="2800" dirty="0">
                <a:solidFill>
                  <a:schemeClr val="tx1"/>
                </a:solidFill>
              </a:rPr>
              <a:t>Static Unloaded</a:t>
            </a:r>
          </a:p>
          <a:p>
            <a:pPr marL="342900" lvl="1" indent="-342900">
              <a:lnSpc>
                <a:spcPct val="100000"/>
              </a:lnSpc>
              <a:spcBef>
                <a:spcPts val="0"/>
              </a:spcBef>
              <a:spcAft>
                <a:spcPts val="1200"/>
              </a:spcAft>
            </a:pPr>
            <a:r>
              <a:rPr lang="en-US" sz="2800" dirty="0">
                <a:solidFill>
                  <a:schemeClr val="tx1"/>
                </a:solidFill>
              </a:rPr>
              <a:t>Static Loaded (Stretch or Isometric)</a:t>
            </a:r>
          </a:p>
          <a:p>
            <a:pPr marL="342900" lvl="1" indent="-342900">
              <a:lnSpc>
                <a:spcPct val="100000"/>
              </a:lnSpc>
              <a:spcBef>
                <a:spcPts val="0"/>
              </a:spcBef>
              <a:spcAft>
                <a:spcPts val="1200"/>
              </a:spcAft>
            </a:pPr>
            <a:r>
              <a:rPr lang="en-US" sz="2800" dirty="0">
                <a:solidFill>
                  <a:schemeClr val="tx1"/>
                </a:solidFill>
              </a:rPr>
              <a:t>Dynamic Unloaded</a:t>
            </a:r>
          </a:p>
          <a:p>
            <a:pPr marL="342900" lvl="1" indent="-342900">
              <a:lnSpc>
                <a:spcPct val="100000"/>
              </a:lnSpc>
              <a:spcBef>
                <a:spcPts val="0"/>
              </a:spcBef>
              <a:spcAft>
                <a:spcPts val="1200"/>
              </a:spcAft>
            </a:pPr>
            <a:r>
              <a:rPr lang="en-US" sz="2800" dirty="0">
                <a:solidFill>
                  <a:schemeClr val="tx1"/>
                </a:solidFill>
              </a:rPr>
              <a:t>Dynamic Partially Loaded (PWB)</a:t>
            </a:r>
          </a:p>
          <a:p>
            <a:pPr marL="342900" lvl="1" indent="-342900">
              <a:lnSpc>
                <a:spcPct val="100000"/>
              </a:lnSpc>
              <a:spcBef>
                <a:spcPts val="0"/>
              </a:spcBef>
              <a:spcAft>
                <a:spcPts val="1200"/>
              </a:spcAft>
            </a:pPr>
            <a:r>
              <a:rPr lang="en-US" sz="2800" dirty="0">
                <a:solidFill>
                  <a:schemeClr val="tx1"/>
                </a:solidFill>
              </a:rPr>
              <a:t>Dynamic Fully Loaded</a:t>
            </a:r>
          </a:p>
          <a:p>
            <a:pPr marL="0" indent="0">
              <a:lnSpc>
                <a:spcPct val="100000"/>
              </a:lnSpc>
              <a:spcBef>
                <a:spcPts val="0"/>
              </a:spcBef>
              <a:spcAft>
                <a:spcPts val="1200"/>
              </a:spcAft>
              <a:buNone/>
            </a:pPr>
            <a:endParaRPr lang="en-US"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933" t="421" r="19745" b="1"/>
          <a:stretch/>
        </p:blipFill>
        <p:spPr>
          <a:xfrm rot="10800000">
            <a:off x="0" y="0"/>
            <a:ext cx="4986779" cy="68671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558729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238" y="1756828"/>
            <a:ext cx="8596668" cy="1320800"/>
          </a:xfrm>
        </p:spPr>
        <p:txBody>
          <a:bodyPr>
            <a:noAutofit/>
          </a:bodyPr>
          <a:lstStyle/>
          <a:p>
            <a:pPr algn="ctr"/>
            <a:r>
              <a:rPr lang="en-US" sz="9600" b="1" dirty="0">
                <a:latin typeface="+mn-lt"/>
              </a:rPr>
              <a:t>CASE STUDY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83647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Demographics</a:t>
            </a:r>
          </a:p>
        </p:txBody>
      </p:sp>
      <p:sp>
        <p:nvSpPr>
          <p:cNvPr id="406" name="Shape 406"/>
          <p:cNvSpPr txBox="1">
            <a:spLocks noGrp="1"/>
          </p:cNvSpPr>
          <p:nvPr>
            <p:ph idx="1"/>
          </p:nvPr>
        </p:nvSpPr>
        <p:spPr>
          <a:xfrm>
            <a:off x="838200" y="1690688"/>
            <a:ext cx="10515600" cy="4351338"/>
          </a:xfrm>
          <a:prstGeom prst="rect">
            <a:avLst/>
          </a:prstGeom>
          <a:noFill/>
          <a:ln>
            <a:noFill/>
          </a:ln>
        </p:spPr>
        <p:txBody>
          <a:bodyPr lIns="91425" tIns="45700" rIns="91425" bIns="45700" anchor="t" anchorCtr="0">
            <a:noAutofit/>
          </a:bodyPr>
          <a:lstStyle/>
          <a:p>
            <a:pPr marL="228600" marR="0" lvl="0" indent="-228600" rtl="0">
              <a:lnSpc>
                <a:spcPct val="100000"/>
              </a:lnSpc>
              <a:spcBef>
                <a:spcPts val="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53-year-old female freelance photographer</a:t>
            </a:r>
          </a:p>
          <a:p>
            <a:pPr marL="228600" marR="0" lvl="0" indent="-228600" rtl="0">
              <a:lnSpc>
                <a:spcPct val="100000"/>
              </a:lnSpc>
              <a:spcBef>
                <a:spcPts val="10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20-year history of recurrent Achilles pain</a:t>
            </a:r>
          </a:p>
          <a:p>
            <a:pPr marL="228600" marR="0" lvl="0" indent="-228600" rtl="0">
              <a:lnSpc>
                <a:spcPct val="100000"/>
              </a:lnSpc>
              <a:spcBef>
                <a:spcPts val="10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Frequent walking / standing on uneven terrain</a:t>
            </a:r>
          </a:p>
          <a:p>
            <a:pPr marL="228600" marR="0" lvl="0" indent="-228600" rtl="0">
              <a:lnSpc>
                <a:spcPct val="100000"/>
              </a:lnSpc>
              <a:spcBef>
                <a:spcPts val="10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Enjoys walking for exercise</a:t>
            </a:r>
          </a:p>
          <a:p>
            <a:pPr marL="228600" marR="0" lvl="0" indent="-228600" rtl="0">
              <a:lnSpc>
                <a:spcPct val="100000"/>
              </a:lnSpc>
              <a:spcBef>
                <a:spcPts val="10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Wants to increase activity level / run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381208476"/>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History and Symptoms</a:t>
            </a:r>
          </a:p>
        </p:txBody>
      </p:sp>
      <p:sp>
        <p:nvSpPr>
          <p:cNvPr id="413" name="Shape 413"/>
          <p:cNvSpPr txBox="1">
            <a:spLocks noGrp="1"/>
          </p:cNvSpPr>
          <p:nvPr>
            <p:ph idx="1"/>
          </p:nvPr>
        </p:nvSpPr>
        <p:spPr>
          <a:xfrm>
            <a:off x="677334" y="1671192"/>
            <a:ext cx="8596668" cy="3880773"/>
          </a:xfrm>
          <a:prstGeom prst="rect">
            <a:avLst/>
          </a:prstGeom>
          <a:noFill/>
          <a:ln>
            <a:noFill/>
          </a:ln>
        </p:spPr>
        <p:txBody>
          <a:bodyPr lIns="91425" tIns="45700" rIns="91425" bIns="45700" anchor="t" anchorCtr="0">
            <a:noAutofit/>
          </a:bodyPr>
          <a:lstStyle/>
          <a:p>
            <a:pPr marL="685800" marR="0" lvl="1" indent="-228600" algn="l" rtl="0">
              <a:lnSpc>
                <a:spcPct val="90000"/>
              </a:lnSpc>
              <a:spcBef>
                <a:spcPts val="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Initial injury - crush injury to lower leg 20 years prior</a:t>
            </a:r>
          </a:p>
          <a:p>
            <a:pPr marL="685800" marR="0" lvl="1" indent="-228600" algn="l" rtl="0">
              <a:lnSpc>
                <a:spcPct val="90000"/>
              </a:lnSpc>
              <a:spcBef>
                <a:spcPts val="500"/>
              </a:spcBef>
              <a:buClr>
                <a:srgbClr val="000000"/>
              </a:buClr>
              <a:buSzPct val="100000"/>
              <a:buFont typeface="Arial"/>
              <a:buChar char="•"/>
            </a:pPr>
            <a:r>
              <a:rPr lang="en-US" sz="2800" b="0" i="0" u="none" strike="noStrike" cap="none" baseline="0" dirty="0">
                <a:solidFill>
                  <a:srgbClr val="000000"/>
                </a:solidFill>
                <a:latin typeface="Calibri"/>
                <a:ea typeface="Calibri"/>
                <a:cs typeface="Calibri"/>
                <a:sym typeface="Calibri"/>
              </a:rPr>
              <a:t>Recurrent episodes of Achilles pain since</a:t>
            </a:r>
          </a:p>
          <a:p>
            <a:pPr marL="685800" marR="0" lvl="1" indent="-228600" algn="l" rtl="0">
              <a:lnSpc>
                <a:spcPct val="90000"/>
              </a:lnSpc>
              <a:spcBef>
                <a:spcPts val="500"/>
              </a:spcBef>
              <a:buClr>
                <a:srgbClr val="000000"/>
              </a:buClr>
              <a:buSzPct val="100000"/>
              <a:buFont typeface="Arial"/>
              <a:buChar char="•"/>
            </a:pPr>
            <a:r>
              <a:rPr lang="en-US" sz="2800" dirty="0">
                <a:solidFill>
                  <a:srgbClr val="000000"/>
                </a:solidFill>
                <a:latin typeface="Calibri"/>
                <a:ea typeface="Calibri"/>
                <a:cs typeface="Calibri"/>
                <a:sym typeface="Calibri"/>
              </a:rPr>
              <a:t>Prior treatments only provided temporary relief</a:t>
            </a:r>
            <a:endParaRPr lang="en-US" sz="2800" b="0" i="0" u="none" strike="noStrike" cap="none" baseline="0" dirty="0">
              <a:solidFill>
                <a:srgbClr val="000000"/>
              </a:solidFill>
              <a:latin typeface="Calibri"/>
              <a:ea typeface="Calibri"/>
              <a:cs typeface="Calibri"/>
              <a:sym typeface="Calibri"/>
            </a:endParaRPr>
          </a:p>
          <a:p>
            <a:pPr marL="685800" marR="0" lvl="1"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Current episode started 2 weeks prior after running  5 min on treadmill</a:t>
            </a:r>
          </a:p>
          <a:p>
            <a:pPr marL="685800" marR="0" lvl="1" indent="-228600" algn="l" rtl="0">
              <a:lnSpc>
                <a:spcPct val="90000"/>
              </a:lnSpc>
              <a:spcBef>
                <a:spcPts val="500"/>
              </a:spcBef>
              <a:buClr>
                <a:srgbClr val="000000"/>
              </a:buClr>
              <a:buSzPct val="100000"/>
              <a:buFont typeface="Arial"/>
              <a:buChar char="•"/>
            </a:pPr>
            <a:r>
              <a:rPr lang="en-US" sz="2800" b="0" i="0" u="none" strike="noStrike" cap="none" baseline="0" dirty="0">
                <a:solidFill>
                  <a:srgbClr val="000000"/>
                </a:solidFill>
                <a:latin typeface="Calibri"/>
                <a:ea typeface="Calibri"/>
                <a:cs typeface="Calibri"/>
                <a:sym typeface="Calibri"/>
              </a:rPr>
              <a:t>Pain Level 4/10</a:t>
            </a:r>
          </a:p>
          <a:p>
            <a:pPr marL="685800" lvl="1" indent="-228600">
              <a:lnSpc>
                <a:spcPct val="90000"/>
              </a:lnSpc>
              <a:spcBef>
                <a:spcPts val="500"/>
              </a:spcBef>
              <a:buClr>
                <a:srgbClr val="000000"/>
              </a:buClr>
              <a:buSzPct val="100000"/>
              <a:buFont typeface="Arial"/>
              <a:buChar char="•"/>
            </a:pPr>
            <a:r>
              <a:rPr lang="en-US" sz="2800" dirty="0">
                <a:solidFill>
                  <a:srgbClr val="000000"/>
                </a:solidFill>
                <a:latin typeface="Calibri"/>
                <a:ea typeface="Calibri"/>
                <a:cs typeface="Calibri"/>
                <a:sym typeface="Calibri"/>
              </a:rPr>
              <a:t>LEFS = 58/80</a:t>
            </a:r>
          </a:p>
          <a:p>
            <a:pPr marL="685800" marR="0" lvl="1" indent="-228600" algn="l" rtl="0">
              <a:lnSpc>
                <a:spcPct val="90000"/>
              </a:lnSpc>
              <a:spcBef>
                <a:spcPts val="500"/>
              </a:spcBef>
              <a:buClr>
                <a:srgbClr val="000000"/>
              </a:buClr>
              <a:buSzPct val="100000"/>
              <a:buFont typeface="Arial"/>
              <a:buChar char="•"/>
            </a:pPr>
            <a:r>
              <a:rPr lang="en-US" sz="2800" b="0" i="0" u="none" strike="noStrike" cap="none" baseline="0" dirty="0">
                <a:solidFill>
                  <a:srgbClr val="000000"/>
                </a:solidFill>
                <a:latin typeface="Calibri"/>
                <a:ea typeface="Calibri"/>
                <a:cs typeface="Calibri"/>
                <a:sym typeface="Calibri"/>
              </a:rPr>
              <a:t>Functional limitations: prolonged walking / running / uneven terrain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647327760"/>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12192000" cy="438150"/>
          </a:xfrm>
        </p:spPr>
        <p:txBody>
          <a:bodyPr>
            <a:noAutofit/>
          </a:bodyPr>
          <a:lstStyle/>
          <a:p>
            <a:pPr algn="ctr"/>
            <a:r>
              <a:rPr lang="en-US" sz="4000" b="1" dirty="0">
                <a:solidFill>
                  <a:schemeClr val="tx1"/>
                </a:solidFill>
                <a:latin typeface="+mn-lt"/>
                <a:ea typeface="Calibri"/>
                <a:sym typeface="Calibri"/>
              </a:rPr>
              <a:t>Tendinopathy – Any Disease of a Tendon</a:t>
            </a:r>
            <a:endParaRPr lang="en-US" sz="4000" b="1" dirty="0">
              <a:solidFill>
                <a:schemeClr val="tx1"/>
              </a:solidFill>
              <a:latin typeface="+mn-lt"/>
            </a:endParaRPr>
          </a:p>
        </p:txBody>
      </p:sp>
      <p:sp>
        <p:nvSpPr>
          <p:cNvPr id="3" name="Content Placeholder 2"/>
          <p:cNvSpPr>
            <a:spLocks noGrp="1"/>
          </p:cNvSpPr>
          <p:nvPr>
            <p:ph idx="4294967295"/>
          </p:nvPr>
        </p:nvSpPr>
        <p:spPr>
          <a:xfrm>
            <a:off x="1147762" y="1213542"/>
            <a:ext cx="9896475" cy="4397375"/>
          </a:xfrm>
        </p:spPr>
        <p:txBody>
          <a:bodyPr>
            <a:noAutofit/>
          </a:bodyPr>
          <a:lstStyle/>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rPr>
              <a:t>Tendon injuries account for 30-50% of injuries in sports</a:t>
            </a:r>
          </a:p>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rPr>
              <a:t>Accounts for  30% of all running-related injuries</a:t>
            </a:r>
          </a:p>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rPr>
              <a:t>Elbow tendinopathy can be as high as 40% in tennis players</a:t>
            </a:r>
          </a:p>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rPr>
              <a:t>Patellar tendinopathy can be as high as 32% in basketball players</a:t>
            </a:r>
          </a:p>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rPr>
              <a:t>Patellar tendinopathy can be as high as 45% in volleyball players</a:t>
            </a:r>
          </a:p>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rPr>
              <a:t>Leads to lost time and performance declines in sports</a:t>
            </a:r>
          </a:p>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rPr>
              <a:t>Long term damage to tendons can affect daily function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9889973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Clinical Presentation</a:t>
            </a:r>
          </a:p>
        </p:txBody>
      </p:sp>
      <p:sp>
        <p:nvSpPr>
          <p:cNvPr id="420" name="Shape 420"/>
          <p:cNvSpPr txBox="1">
            <a:spLocks noGrp="1"/>
          </p:cNvSpPr>
          <p:nvPr>
            <p:ph idx="1"/>
          </p:nvPr>
        </p:nvSpPr>
        <p:spPr>
          <a:xfrm>
            <a:off x="677334" y="1632555"/>
            <a:ext cx="8596668" cy="4958250"/>
          </a:xfrm>
          <a:prstGeom prst="rect">
            <a:avLst/>
          </a:prstGeom>
          <a:noFill/>
          <a:ln>
            <a:noFill/>
          </a:ln>
        </p:spPr>
        <p:txBody>
          <a:bodyPr lIns="91425" tIns="45700" rIns="91425" bIns="45700" anchor="t" anchorCtr="0">
            <a:noAutofit/>
          </a:bodyPr>
          <a:lstStyle/>
          <a:p>
            <a:pPr marL="457200" marR="0" lvl="1" indent="0" algn="l" rtl="0">
              <a:lnSpc>
                <a:spcPct val="90000"/>
              </a:lnSpc>
              <a:spcBef>
                <a:spcPts val="0"/>
              </a:spcBef>
              <a:buClr>
                <a:schemeClr val="dk1"/>
              </a:buClr>
              <a:buSzPct val="25000"/>
              <a:buFont typeface="Arial"/>
              <a:buNone/>
            </a:pPr>
            <a:r>
              <a:rPr lang="en-US" sz="2800" b="0" i="0" u="none" strike="noStrike" cap="none" baseline="0" dirty="0">
                <a:solidFill>
                  <a:schemeClr val="dk1"/>
                </a:solidFill>
                <a:latin typeface="Calibri"/>
                <a:ea typeface="Calibri"/>
                <a:cs typeface="Calibri"/>
                <a:sym typeface="Calibri"/>
              </a:rPr>
              <a:t>Observation</a:t>
            </a:r>
          </a:p>
          <a:p>
            <a:pPr marL="1143000" marR="0" lvl="2"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LE symmetry, level sacral base</a:t>
            </a:r>
          </a:p>
          <a:p>
            <a:pPr lvl="2">
              <a:lnSpc>
                <a:spcPct val="90000"/>
              </a:lnSpc>
              <a:spcBef>
                <a:spcPts val="500"/>
              </a:spcBef>
              <a:buClr>
                <a:schemeClr val="dk1"/>
              </a:buClr>
              <a:buSzPct val="100000"/>
              <a:buFont typeface="Arial"/>
              <a:buChar char="•"/>
            </a:pPr>
            <a:r>
              <a:rPr lang="en-US" sz="2800" dirty="0">
                <a:solidFill>
                  <a:schemeClr val="dk1"/>
                </a:solidFill>
                <a:latin typeface="Calibri"/>
                <a:ea typeface="Calibri"/>
                <a:cs typeface="Calibri"/>
                <a:sym typeface="Calibri"/>
              </a:rPr>
              <a:t>Bilateral pes planus</a:t>
            </a:r>
          </a:p>
          <a:p>
            <a:pPr marL="1143000" marR="0" lvl="2"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No evidence of swelling, but visible lump mid-tendon</a:t>
            </a:r>
          </a:p>
          <a:p>
            <a:pPr marL="685800" marR="0" lvl="1" indent="-76200" algn="l" rtl="0">
              <a:lnSpc>
                <a:spcPct val="90000"/>
              </a:lnSpc>
              <a:spcBef>
                <a:spcPts val="500"/>
              </a:spcBef>
              <a:buClr>
                <a:schemeClr val="dk1"/>
              </a:buClr>
              <a:buFont typeface="Arial"/>
              <a:buNone/>
            </a:pPr>
            <a:endParaRPr sz="800" b="0" i="0" u="none" strike="noStrike" cap="none" baseline="0" dirty="0">
              <a:solidFill>
                <a:schemeClr val="dk1"/>
              </a:solidFill>
              <a:latin typeface="Calibri"/>
              <a:ea typeface="Calibri"/>
              <a:cs typeface="Calibri"/>
              <a:sym typeface="Calibri"/>
            </a:endParaRPr>
          </a:p>
          <a:p>
            <a:pPr marL="457200" marR="0" lvl="1" indent="0" algn="l" rtl="0">
              <a:lnSpc>
                <a:spcPct val="90000"/>
              </a:lnSpc>
              <a:spcBef>
                <a:spcPts val="500"/>
              </a:spcBef>
              <a:buClr>
                <a:schemeClr val="dk1"/>
              </a:buClr>
              <a:buSzPct val="25000"/>
              <a:buFont typeface="Arial"/>
              <a:buNone/>
            </a:pPr>
            <a:r>
              <a:rPr lang="en-US" sz="2800" b="0" i="0" u="none" strike="noStrike" cap="none" baseline="0" dirty="0">
                <a:solidFill>
                  <a:schemeClr val="dk1"/>
                </a:solidFill>
                <a:latin typeface="Calibri"/>
                <a:ea typeface="Calibri"/>
                <a:cs typeface="Calibri"/>
                <a:sym typeface="Calibri"/>
              </a:rPr>
              <a:t>Functional Testing</a:t>
            </a:r>
          </a:p>
          <a:p>
            <a:pPr marL="1143000" marR="0" lvl="2"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Good balance</a:t>
            </a:r>
          </a:p>
          <a:p>
            <a:pPr marL="1143000" marR="0" lvl="2"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Gait – excessive pronation</a:t>
            </a:r>
          </a:p>
          <a:p>
            <a:pPr marL="1143000" marR="0" lvl="2"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Squat – forward trunk flexion</a:t>
            </a:r>
          </a:p>
          <a:p>
            <a:pPr marL="1143000" marR="0" lvl="2"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Lunge – limited</a:t>
            </a:r>
            <a:r>
              <a:rPr lang="en-US" sz="2800" b="0" i="0" u="none" strike="noStrike" cap="none" dirty="0">
                <a:solidFill>
                  <a:schemeClr val="dk1"/>
                </a:solidFill>
                <a:latin typeface="Calibri"/>
                <a:ea typeface="Calibri"/>
                <a:cs typeface="Calibri"/>
                <a:sym typeface="Calibri"/>
              </a:rPr>
              <a:t> translation of knee over foot</a:t>
            </a:r>
            <a:endParaRPr lang="en-US" sz="2800" b="0" i="0" u="none" strike="noStrike" cap="none" baseline="0" dirty="0">
              <a:solidFill>
                <a:schemeClr val="dk1"/>
              </a:solidFill>
              <a:latin typeface="Calibri"/>
              <a:ea typeface="Calibri"/>
              <a:cs typeface="Calibri"/>
              <a:sym typeface="Calibri"/>
            </a:endParaRPr>
          </a:p>
          <a:p>
            <a:pPr marL="457200" marR="0" lvl="1" indent="0" algn="l" rtl="0">
              <a:lnSpc>
                <a:spcPct val="90000"/>
              </a:lnSpc>
              <a:spcBef>
                <a:spcPts val="500"/>
              </a:spcBef>
              <a:buClr>
                <a:schemeClr val="dk1"/>
              </a:buClr>
              <a:buFont typeface="Arial"/>
              <a:buNone/>
            </a:pPr>
            <a:endParaRPr sz="2400" b="0" i="0" u="none" strike="noStrike" cap="none" baseline="0"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047300111"/>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Clinical Presentation - Impairments</a:t>
            </a:r>
          </a:p>
        </p:txBody>
      </p:sp>
      <p:sp>
        <p:nvSpPr>
          <p:cNvPr id="427" name="Shape 427"/>
          <p:cNvSpPr txBox="1">
            <a:spLocks noGrp="1"/>
          </p:cNvSpPr>
          <p:nvPr>
            <p:ph idx="1"/>
          </p:nvPr>
        </p:nvSpPr>
        <p:spPr>
          <a:xfrm>
            <a:off x="726464" y="1811561"/>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b="0" i="0" u="none" strike="noStrike" cap="none" baseline="0" dirty="0">
                <a:solidFill>
                  <a:schemeClr val="dk1"/>
                </a:solidFill>
                <a:latin typeface="Calibri"/>
                <a:ea typeface="Calibri"/>
                <a:cs typeface="Calibri"/>
                <a:sym typeface="Calibri"/>
              </a:rPr>
              <a:t>ROM</a:t>
            </a:r>
          </a:p>
          <a:p>
            <a:pPr marL="685800" marR="0" lvl="1"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Passive dorsiflexion 0-17 (vs 0-20)</a:t>
            </a:r>
          </a:p>
          <a:p>
            <a:pPr marL="685800" marR="0" lvl="1" indent="-228600" algn="l" rtl="0">
              <a:lnSpc>
                <a:spcPct val="90000"/>
              </a:lnSpc>
              <a:spcBef>
                <a:spcPts val="500"/>
              </a:spcBef>
              <a:buClr>
                <a:srgbClr val="000000"/>
              </a:buClr>
              <a:buSzPct val="100000"/>
              <a:buFont typeface="Arial"/>
              <a:buChar char="•"/>
            </a:pPr>
            <a:r>
              <a:rPr lang="en-US" sz="2800" b="0" i="0" u="none" strike="noStrike" cap="none" baseline="0" dirty="0">
                <a:solidFill>
                  <a:srgbClr val="000000"/>
                </a:solidFill>
                <a:latin typeface="Calibri"/>
                <a:ea typeface="Calibri"/>
                <a:cs typeface="Calibri"/>
                <a:sym typeface="Calibri"/>
              </a:rPr>
              <a:t>Hamstring length WFL</a:t>
            </a:r>
          </a:p>
          <a:p>
            <a:pPr marL="685800" marR="0" lvl="1"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1st MP extension 0-60 (vs 0-75)</a:t>
            </a:r>
          </a:p>
          <a:p>
            <a:pPr marL="685800" marR="0" lvl="1" indent="-76200" algn="l" rtl="0">
              <a:lnSpc>
                <a:spcPct val="90000"/>
              </a:lnSpc>
              <a:spcBef>
                <a:spcPts val="500"/>
              </a:spcBef>
              <a:buClr>
                <a:schemeClr val="dk1"/>
              </a:buClr>
              <a:buFont typeface="Arial"/>
              <a:buNone/>
            </a:pPr>
            <a:endParaRPr sz="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SzPct val="25000"/>
              <a:buFont typeface="Arial"/>
              <a:buNone/>
            </a:pPr>
            <a:r>
              <a:rPr lang="en-US" b="0" i="0" u="none" strike="noStrike" cap="none" baseline="0" dirty="0">
                <a:solidFill>
                  <a:schemeClr val="dk1"/>
                </a:solidFill>
                <a:latin typeface="Calibri"/>
                <a:ea typeface="Calibri"/>
                <a:cs typeface="Calibri"/>
                <a:sym typeface="Calibri"/>
              </a:rPr>
              <a:t>Strength</a:t>
            </a:r>
          </a:p>
          <a:p>
            <a:pPr marL="685800" marR="0" lvl="1"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Resisted plantar flexion strong, but painful</a:t>
            </a:r>
          </a:p>
          <a:p>
            <a:pPr marL="685800" marR="0" lvl="1"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Posterior </a:t>
            </a:r>
            <a:r>
              <a:rPr lang="en-US" sz="2800" b="0" i="0" u="none" strike="noStrike" cap="none" baseline="0" dirty="0" err="1">
                <a:solidFill>
                  <a:schemeClr val="dk1"/>
                </a:solidFill>
                <a:latin typeface="Calibri"/>
                <a:ea typeface="Calibri"/>
                <a:cs typeface="Calibri"/>
                <a:sym typeface="Calibri"/>
              </a:rPr>
              <a:t>tibialis</a:t>
            </a:r>
            <a:r>
              <a:rPr lang="en-US" sz="2800" b="0" i="0" u="none" strike="noStrike" cap="none" baseline="0" dirty="0">
                <a:solidFill>
                  <a:schemeClr val="dk1"/>
                </a:solidFill>
                <a:latin typeface="Calibri"/>
                <a:ea typeface="Calibri"/>
                <a:cs typeface="Calibri"/>
                <a:sym typeface="Calibri"/>
              </a:rPr>
              <a:t> 4+/5</a:t>
            </a:r>
          </a:p>
          <a:p>
            <a:pPr marL="685800" marR="0" lvl="1" indent="-228600" algn="l" rtl="0">
              <a:lnSpc>
                <a:spcPct val="90000"/>
              </a:lnSpc>
              <a:spcBef>
                <a:spcPts val="500"/>
              </a:spcBef>
              <a:buClr>
                <a:schemeClr val="dk1"/>
              </a:buClr>
              <a:buSzPct val="100000"/>
              <a:buFont typeface="Arial"/>
              <a:buChar char="•"/>
            </a:pPr>
            <a:r>
              <a:rPr lang="en-US" sz="2800" dirty="0">
                <a:solidFill>
                  <a:schemeClr val="dk1"/>
                </a:solidFill>
                <a:latin typeface="Calibri"/>
                <a:ea typeface="Calibri"/>
                <a:cs typeface="Calibri"/>
                <a:sym typeface="Calibri"/>
              </a:rPr>
              <a:t>Toe flexor strength 4/5</a:t>
            </a:r>
            <a:endParaRPr lang="en-US" sz="2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Font typeface="Arial"/>
              <a:buNone/>
            </a:pPr>
            <a:endParaRPr sz="2800" b="0" i="0" u="none" strike="noStrike" cap="none" baseline="0"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537450787"/>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Clinical Presentation - Palpation</a:t>
            </a:r>
          </a:p>
        </p:txBody>
      </p:sp>
      <p:sp>
        <p:nvSpPr>
          <p:cNvPr id="434" name="Shape 434"/>
          <p:cNvSpPr txBox="1">
            <a:spLocks noGrp="1"/>
          </p:cNvSpPr>
          <p:nvPr>
            <p:ph idx="1"/>
          </p:nvPr>
        </p:nvSpPr>
        <p:spPr>
          <a:xfrm>
            <a:off x="1797666" y="1690688"/>
            <a:ext cx="8596668" cy="388077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b="0" i="0" u="none" strike="noStrike" cap="none" baseline="0" dirty="0">
                <a:solidFill>
                  <a:schemeClr val="dk1"/>
                </a:solidFill>
                <a:latin typeface="Calibri"/>
                <a:ea typeface="Calibri"/>
                <a:cs typeface="Calibri"/>
                <a:sym typeface="Calibri"/>
              </a:rPr>
              <a:t>Manual Palpation</a:t>
            </a:r>
          </a:p>
          <a:p>
            <a:pPr marL="685800" marR="0" lvl="1" indent="-228600" algn="l" rtl="0">
              <a:lnSpc>
                <a:spcPct val="90000"/>
              </a:lnSpc>
              <a:spcBef>
                <a:spcPts val="500"/>
              </a:spcBef>
              <a:buClr>
                <a:srgbClr val="000000"/>
              </a:buClr>
              <a:buSzPct val="100000"/>
              <a:buFont typeface="Arial"/>
              <a:buChar char="•"/>
            </a:pPr>
            <a:r>
              <a:rPr lang="en-US" sz="2800" b="0" i="0" u="none" strike="noStrike" cap="none" baseline="0" dirty="0">
                <a:solidFill>
                  <a:srgbClr val="000000"/>
                </a:solidFill>
                <a:latin typeface="Calibri"/>
                <a:ea typeface="Calibri"/>
                <a:cs typeface="Calibri"/>
                <a:sym typeface="Calibri"/>
              </a:rPr>
              <a:t>Palpable adhesion medial border of tendon</a:t>
            </a:r>
          </a:p>
          <a:p>
            <a:pPr marL="685800" marR="0" lvl="1" indent="-228600" algn="l" rtl="0">
              <a:lnSpc>
                <a:spcPct val="90000"/>
              </a:lnSpc>
              <a:spcBef>
                <a:spcPts val="500"/>
              </a:spcBef>
              <a:buClr>
                <a:srgbClr val="000000"/>
              </a:buClr>
              <a:buSzPct val="100000"/>
              <a:buFont typeface="Arial"/>
              <a:buChar char="•"/>
            </a:pPr>
            <a:r>
              <a:rPr lang="en-US" sz="2800" b="0" i="0" u="none" strike="noStrike" cap="none" baseline="0" dirty="0">
                <a:solidFill>
                  <a:srgbClr val="000000"/>
                </a:solidFill>
                <a:latin typeface="Calibri"/>
                <a:ea typeface="Calibri"/>
                <a:cs typeface="Calibri"/>
                <a:sym typeface="Calibri"/>
              </a:rPr>
              <a:t>Tender to palpation</a:t>
            </a:r>
          </a:p>
          <a:p>
            <a:pPr marL="228600" marR="0" lvl="0" indent="-50800" algn="l" rtl="0">
              <a:lnSpc>
                <a:spcPct val="90000"/>
              </a:lnSpc>
              <a:spcBef>
                <a:spcPts val="1000"/>
              </a:spcBef>
              <a:buClr>
                <a:schemeClr val="dk1"/>
              </a:buClr>
              <a:buFont typeface="Arial"/>
              <a:buNone/>
            </a:pPr>
            <a:endParaRPr sz="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SzPct val="25000"/>
              <a:buFont typeface="Arial"/>
              <a:buNone/>
            </a:pPr>
            <a:r>
              <a:rPr lang="en-US" b="0" i="0" u="none" strike="noStrike" cap="none" baseline="0" dirty="0">
                <a:solidFill>
                  <a:schemeClr val="dk1"/>
                </a:solidFill>
                <a:latin typeface="Calibri"/>
                <a:ea typeface="Calibri"/>
                <a:cs typeface="Calibri"/>
                <a:sym typeface="Calibri"/>
              </a:rPr>
              <a:t>IASTM Assessment Revealed Restrictions:</a:t>
            </a:r>
          </a:p>
          <a:p>
            <a:pPr marL="685800" marR="0" lvl="1"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Medial gastrocnemius</a:t>
            </a:r>
          </a:p>
          <a:p>
            <a:pPr marL="685800" marR="0" lvl="1"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Longitudinal arch</a:t>
            </a:r>
          </a:p>
          <a:p>
            <a:pPr marL="685800" marR="0" lvl="1"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Fascial interface between Achilles and deep posterior compartment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700332736"/>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Treatment Objectives</a:t>
            </a:r>
          </a:p>
        </p:txBody>
      </p:sp>
      <p:sp>
        <p:nvSpPr>
          <p:cNvPr id="448" name="Shape 448"/>
          <p:cNvSpPr txBox="1">
            <a:spLocks noGrp="1"/>
          </p:cNvSpPr>
          <p:nvPr>
            <p:ph idx="1"/>
          </p:nvPr>
        </p:nvSpPr>
        <p:spPr>
          <a:xfrm>
            <a:off x="1797666" y="1690688"/>
            <a:ext cx="8596668" cy="388077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b="0" i="0" u="none" strike="noStrike" cap="none" baseline="0" dirty="0">
                <a:solidFill>
                  <a:schemeClr val="dk1"/>
                </a:solidFill>
                <a:latin typeface="Calibri"/>
                <a:ea typeface="Calibri"/>
                <a:cs typeface="Calibri"/>
                <a:sym typeface="Calibri"/>
              </a:rPr>
              <a:t>Short Term</a:t>
            </a:r>
          </a:p>
          <a:p>
            <a:pPr marL="628650" lvl="1" indent="-228600">
              <a:lnSpc>
                <a:spcPct val="90000"/>
              </a:lnSpc>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Decrease local pain</a:t>
            </a:r>
          </a:p>
          <a:p>
            <a:pPr marL="628650" lvl="1" indent="-228600">
              <a:lnSpc>
                <a:spcPct val="90000"/>
              </a:lnSpc>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Decrease load on tendon</a:t>
            </a:r>
          </a:p>
          <a:p>
            <a:pPr lvl="3">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Improve DF / </a:t>
            </a:r>
            <a:r>
              <a:rPr lang="en-US" sz="2800" b="0" i="0" u="none" strike="noStrike" cap="none" baseline="0" dirty="0" err="1">
                <a:solidFill>
                  <a:schemeClr val="dk1"/>
                </a:solidFill>
                <a:latin typeface="Calibri"/>
                <a:ea typeface="Calibri"/>
                <a:cs typeface="Calibri"/>
                <a:sym typeface="Calibri"/>
              </a:rPr>
              <a:t>Gastroc</a:t>
            </a:r>
            <a:r>
              <a:rPr lang="en-US" sz="2800" b="0" i="0" u="none" strike="noStrike" cap="none" baseline="0" dirty="0">
                <a:solidFill>
                  <a:schemeClr val="dk1"/>
                </a:solidFill>
                <a:latin typeface="Calibri"/>
                <a:ea typeface="Calibri"/>
                <a:cs typeface="Calibri"/>
                <a:sym typeface="Calibri"/>
              </a:rPr>
              <a:t> length </a:t>
            </a:r>
          </a:p>
          <a:p>
            <a:pPr lvl="3">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Improve MP </a:t>
            </a:r>
            <a:r>
              <a:rPr lang="en-US" sz="2800" b="0" i="0" u="none" strike="noStrike" cap="none" baseline="0" dirty="0" err="1">
                <a:solidFill>
                  <a:schemeClr val="dk1"/>
                </a:solidFill>
                <a:latin typeface="Calibri"/>
                <a:ea typeface="Calibri"/>
                <a:cs typeface="Calibri"/>
                <a:sym typeface="Calibri"/>
              </a:rPr>
              <a:t>ext</a:t>
            </a:r>
            <a:r>
              <a:rPr lang="en-US" sz="2800" b="0" i="0" u="none" strike="noStrike" cap="none" baseline="0" dirty="0">
                <a:solidFill>
                  <a:schemeClr val="dk1"/>
                </a:solidFill>
                <a:latin typeface="Calibri"/>
                <a:ea typeface="Calibri"/>
                <a:cs typeface="Calibri"/>
                <a:sym typeface="Calibri"/>
              </a:rPr>
              <a:t> / PF length </a:t>
            </a:r>
          </a:p>
          <a:p>
            <a:pPr lvl="3">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Decrease restrictions in compartment interface</a:t>
            </a:r>
          </a:p>
          <a:p>
            <a:pPr marL="0" marR="0" lvl="0" indent="0" algn="l" rtl="0">
              <a:lnSpc>
                <a:spcPct val="90000"/>
              </a:lnSpc>
              <a:spcBef>
                <a:spcPts val="1000"/>
              </a:spcBef>
              <a:buClr>
                <a:schemeClr val="dk1"/>
              </a:buClr>
              <a:buSzPct val="25000"/>
              <a:buFont typeface="Arial"/>
              <a:buNone/>
            </a:pPr>
            <a:r>
              <a:rPr lang="en-US" b="0" i="0" u="none" strike="noStrike" cap="none" baseline="0" dirty="0">
                <a:solidFill>
                  <a:schemeClr val="dk1"/>
                </a:solidFill>
                <a:latin typeface="Calibri"/>
                <a:ea typeface="Calibri"/>
                <a:cs typeface="Calibri"/>
                <a:sym typeface="Calibri"/>
              </a:rPr>
              <a:t>Long Term</a:t>
            </a:r>
          </a:p>
          <a:p>
            <a:pPr marL="628650" lvl="1" indent="-228600">
              <a:lnSpc>
                <a:spcPct val="90000"/>
              </a:lnSpc>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Improve capacity of tendon and muscle to manage load  </a:t>
            </a:r>
          </a:p>
          <a:p>
            <a:pPr marL="685800" marR="0" lvl="1" indent="-50800" algn="l" rtl="0">
              <a:lnSpc>
                <a:spcPct val="90000"/>
              </a:lnSpc>
              <a:spcBef>
                <a:spcPts val="500"/>
              </a:spcBef>
              <a:buClr>
                <a:schemeClr val="dk1"/>
              </a:buClr>
              <a:buFont typeface="Arial"/>
              <a:buNone/>
            </a:pPr>
            <a:endParaRPr sz="2800" b="0" i="0" u="none" strike="noStrike" cap="none" baseline="0"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820386306"/>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Initial Visit</a:t>
            </a:r>
          </a:p>
        </p:txBody>
      </p:sp>
      <p:sp>
        <p:nvSpPr>
          <p:cNvPr id="455" name="Shape 455"/>
          <p:cNvSpPr txBox="1">
            <a:spLocks noGrp="1"/>
          </p:cNvSpPr>
          <p:nvPr>
            <p:ph idx="1"/>
          </p:nvPr>
        </p:nvSpPr>
        <p:spPr>
          <a:xfrm>
            <a:off x="1797666" y="1690688"/>
            <a:ext cx="8596668" cy="3158128"/>
          </a:xfrm>
          <a:prstGeom prst="rect">
            <a:avLst/>
          </a:prstGeom>
          <a:noFill/>
          <a:ln>
            <a:noFill/>
          </a:ln>
        </p:spPr>
        <p:txBody>
          <a:bodyPr lIns="91425" tIns="45700" rIns="91425" bIns="45700" anchor="t" anchorCtr="0">
            <a:noAutofit/>
          </a:bodyPr>
          <a:lstStyle/>
          <a:p>
            <a:pPr marR="0" lvl="0" algn="l" rtl="0">
              <a:lnSpc>
                <a:spcPct val="90000"/>
              </a:lnSpc>
              <a:spcBef>
                <a:spcPts val="0"/>
              </a:spcBef>
              <a:buClr>
                <a:schemeClr val="dk1"/>
              </a:buClr>
              <a:buSzPct val="100000"/>
              <a:buFont typeface="Arial" panose="020B0604020202020204" pitchFamily="34" charset="0"/>
              <a:buChar char="•"/>
            </a:pPr>
            <a:r>
              <a:rPr lang="en-US" b="0" i="0" u="none" strike="noStrike" cap="none" baseline="0" dirty="0">
                <a:solidFill>
                  <a:schemeClr val="dk1"/>
                </a:solidFill>
                <a:latin typeface="Calibri"/>
                <a:ea typeface="Calibri"/>
                <a:cs typeface="Calibri"/>
                <a:sym typeface="Calibri"/>
              </a:rPr>
              <a:t>IASTM:</a:t>
            </a:r>
          </a:p>
          <a:p>
            <a:pPr marL="857250" lvl="1" indent="-457200">
              <a:lnSpc>
                <a:spcPct val="90000"/>
              </a:lnSpc>
              <a:spcBef>
                <a:spcPts val="0"/>
              </a:spcBef>
              <a:buClr>
                <a:schemeClr val="dk1"/>
              </a:buClr>
              <a:buSzPct val="100000"/>
              <a:buFont typeface="Arial" panose="020B0604020202020204" pitchFamily="34" charset="0"/>
              <a:buChar char="•"/>
            </a:pPr>
            <a:r>
              <a:rPr lang="en-US" sz="2800" b="0" i="0" u="none" strike="noStrike" cap="none" baseline="0" dirty="0">
                <a:solidFill>
                  <a:schemeClr val="dk1"/>
                </a:solidFill>
                <a:latin typeface="Calibri"/>
                <a:ea typeface="Calibri"/>
                <a:cs typeface="Calibri"/>
                <a:sym typeface="Calibri"/>
              </a:rPr>
              <a:t>Treat restrictions in medial </a:t>
            </a:r>
            <a:r>
              <a:rPr lang="en-US" sz="2800" b="0" i="0" u="none" strike="noStrike" cap="none" baseline="0" dirty="0" err="1">
                <a:solidFill>
                  <a:schemeClr val="dk1"/>
                </a:solidFill>
                <a:latin typeface="Calibri"/>
                <a:ea typeface="Calibri"/>
                <a:cs typeface="Calibri"/>
                <a:sym typeface="Calibri"/>
              </a:rPr>
              <a:t>gastroc</a:t>
            </a:r>
            <a:r>
              <a:rPr lang="en-US" sz="2800" b="0" i="0" u="none" strike="noStrike" cap="none" baseline="0" dirty="0">
                <a:solidFill>
                  <a:schemeClr val="dk1"/>
                </a:solidFill>
                <a:latin typeface="Calibri"/>
                <a:ea typeface="Calibri"/>
                <a:cs typeface="Calibri"/>
                <a:sym typeface="Calibri"/>
              </a:rPr>
              <a:t> and plantar fascia</a:t>
            </a:r>
          </a:p>
          <a:p>
            <a:pPr marL="857250" lvl="1" indent="-457200">
              <a:lnSpc>
                <a:spcPct val="90000"/>
              </a:lnSpc>
              <a:buClr>
                <a:schemeClr val="dk1"/>
              </a:buClr>
              <a:buSzPct val="100000"/>
              <a:buFont typeface="Arial" panose="020B0604020202020204" pitchFamily="34" charset="0"/>
              <a:buChar char="•"/>
            </a:pPr>
            <a:r>
              <a:rPr lang="en-US" sz="2800" b="0" i="0" u="none" strike="noStrike" cap="none" baseline="0" dirty="0">
                <a:solidFill>
                  <a:schemeClr val="dk1"/>
                </a:solidFill>
                <a:latin typeface="Calibri"/>
                <a:ea typeface="Calibri"/>
                <a:cs typeface="Calibri"/>
                <a:sym typeface="Calibri"/>
              </a:rPr>
              <a:t>Brushing </a:t>
            </a:r>
            <a:r>
              <a:rPr lang="en-US" sz="2800" dirty="0">
                <a:solidFill>
                  <a:schemeClr val="dk1"/>
                </a:solidFill>
                <a:latin typeface="Calibri"/>
                <a:ea typeface="Calibri"/>
                <a:cs typeface="Calibri"/>
                <a:sym typeface="Calibri"/>
              </a:rPr>
              <a:t>to desensitize</a:t>
            </a:r>
            <a:r>
              <a:rPr lang="en-US" sz="2800" b="0" i="0" u="none" strike="noStrike" cap="none" baseline="0" dirty="0">
                <a:solidFill>
                  <a:schemeClr val="dk1"/>
                </a:solidFill>
                <a:latin typeface="Calibri"/>
                <a:ea typeface="Calibri"/>
                <a:cs typeface="Calibri"/>
                <a:sym typeface="Calibri"/>
              </a:rPr>
              <a:t> lesion in tendon</a:t>
            </a:r>
          </a:p>
          <a:p>
            <a:pPr marR="0" lvl="0" algn="l" rtl="0">
              <a:lnSpc>
                <a:spcPct val="90000"/>
              </a:lnSpc>
              <a:spcBef>
                <a:spcPts val="1000"/>
              </a:spcBef>
              <a:buClr>
                <a:schemeClr val="dk1"/>
              </a:buClr>
              <a:buSzPct val="100000"/>
              <a:buFont typeface="Arial" panose="020B0604020202020204" pitchFamily="34" charset="0"/>
              <a:buChar char="•"/>
            </a:pPr>
            <a:r>
              <a:rPr lang="en-US" b="0" i="0" u="none" strike="noStrike" cap="none" baseline="0" dirty="0">
                <a:solidFill>
                  <a:schemeClr val="dk1"/>
                </a:solidFill>
                <a:latin typeface="Calibri"/>
                <a:ea typeface="Calibri"/>
                <a:cs typeface="Calibri"/>
                <a:sym typeface="Calibri"/>
              </a:rPr>
              <a:t>Stretching (</a:t>
            </a:r>
            <a:r>
              <a:rPr lang="en-US" b="0" i="0" u="none" strike="noStrike" cap="none" baseline="0" dirty="0" err="1">
                <a:solidFill>
                  <a:schemeClr val="dk1"/>
                </a:solidFill>
                <a:latin typeface="Calibri"/>
                <a:ea typeface="Calibri"/>
                <a:cs typeface="Calibri"/>
                <a:sym typeface="Calibri"/>
              </a:rPr>
              <a:t>gastroc</a:t>
            </a:r>
            <a:r>
              <a:rPr lang="en-US" b="0" i="0" u="none" strike="noStrike" cap="none" baseline="0" dirty="0">
                <a:solidFill>
                  <a:schemeClr val="dk1"/>
                </a:solidFill>
                <a:latin typeface="Calibri"/>
                <a:ea typeface="Calibri"/>
                <a:cs typeface="Calibri"/>
                <a:sym typeface="Calibri"/>
              </a:rPr>
              <a:t>, soleus, PF)</a:t>
            </a:r>
          </a:p>
          <a:p>
            <a:pPr marR="0" lvl="0" algn="l" rtl="0">
              <a:lnSpc>
                <a:spcPct val="90000"/>
              </a:lnSpc>
              <a:spcBef>
                <a:spcPts val="1000"/>
              </a:spcBef>
              <a:buClr>
                <a:schemeClr val="dk1"/>
              </a:buClr>
              <a:buSzPct val="100000"/>
              <a:buFont typeface="Arial" panose="020B0604020202020204" pitchFamily="34" charset="0"/>
              <a:buChar char="•"/>
            </a:pPr>
            <a:r>
              <a:rPr lang="en-US" b="0" i="0" u="none" strike="noStrike" cap="none" baseline="0" dirty="0">
                <a:solidFill>
                  <a:schemeClr val="dk1"/>
                </a:solidFill>
                <a:latin typeface="Calibri"/>
                <a:ea typeface="Calibri"/>
                <a:cs typeface="Calibri"/>
                <a:sym typeface="Calibri"/>
              </a:rPr>
              <a:t>Activity modification</a:t>
            </a:r>
          </a:p>
          <a:p>
            <a:pPr marR="0" lvl="0" algn="l" rtl="0">
              <a:lnSpc>
                <a:spcPct val="90000"/>
              </a:lnSpc>
              <a:spcBef>
                <a:spcPts val="1000"/>
              </a:spcBef>
              <a:buClr>
                <a:schemeClr val="dk1"/>
              </a:buClr>
              <a:buSzPct val="100000"/>
              <a:buFont typeface="Arial" panose="020B0604020202020204" pitchFamily="34" charset="0"/>
              <a:buChar char="•"/>
            </a:pPr>
            <a:r>
              <a:rPr lang="en-US" b="0" i="0" u="none" strike="noStrike" cap="none" baseline="0" dirty="0">
                <a:solidFill>
                  <a:schemeClr val="dk1"/>
                </a:solidFill>
                <a:latin typeface="Calibri"/>
                <a:ea typeface="Calibri"/>
                <a:cs typeface="Calibri"/>
                <a:sym typeface="Calibri"/>
              </a:rPr>
              <a:t>Pt education</a:t>
            </a:r>
          </a:p>
          <a:p>
            <a:pPr marL="0" marR="0" lvl="0" indent="0" algn="l" rtl="0">
              <a:lnSpc>
                <a:spcPct val="90000"/>
              </a:lnSpc>
              <a:spcBef>
                <a:spcPts val="1000"/>
              </a:spcBef>
              <a:buClr>
                <a:schemeClr val="dk1"/>
              </a:buClr>
              <a:buSzPct val="100000"/>
              <a:buNone/>
            </a:pPr>
            <a:endParaRPr lang="en-US"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419113508"/>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Sweep.mov</a:t>
            </a:r>
          </a:p>
        </p:txBody>
      </p:sp>
      <p:pic>
        <p:nvPicPr>
          <p:cNvPr id="4" name="Swe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164"/>
            <a:ext cx="12192000" cy="6868732"/>
          </a:xfrm>
          <a:prstGeom prst="rect">
            <a:avLst/>
          </a:prstGeom>
        </p:spPr>
      </p:pic>
    </p:spTree>
    <p:extLst>
      <p:ext uri="{BB962C8B-B14F-4D97-AF65-F5344CB8AC3E}">
        <p14:creationId xmlns:p14="http://schemas.microsoft.com/office/powerpoint/2010/main" val="2530801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mute="1">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Brush.mov</a:t>
            </a:r>
          </a:p>
        </p:txBody>
      </p:sp>
      <p:pic>
        <p:nvPicPr>
          <p:cNvPr id="3" name="Brus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68732"/>
          </a:xfrm>
          <a:prstGeom prst="rect">
            <a:avLst/>
          </a:prstGeom>
        </p:spPr>
      </p:pic>
    </p:spTree>
    <p:extLst>
      <p:ext uri="{BB962C8B-B14F-4D97-AF65-F5344CB8AC3E}">
        <p14:creationId xmlns:p14="http://schemas.microsoft.com/office/powerpoint/2010/main" val="1583560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2nd Visit</a:t>
            </a:r>
          </a:p>
        </p:txBody>
      </p:sp>
      <p:sp>
        <p:nvSpPr>
          <p:cNvPr id="462" name="Shape 462"/>
          <p:cNvSpPr txBox="1">
            <a:spLocks noGrp="1"/>
          </p:cNvSpPr>
          <p:nvPr>
            <p:ph idx="1"/>
          </p:nvPr>
        </p:nvSpPr>
        <p:spPr>
          <a:xfrm>
            <a:off x="1797666" y="1690688"/>
            <a:ext cx="8596668" cy="3880773"/>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b="0" i="0" u="none" strike="noStrike" cap="none" baseline="0" dirty="0">
                <a:solidFill>
                  <a:schemeClr val="dk1"/>
                </a:solidFill>
                <a:latin typeface="Calibri"/>
                <a:ea typeface="Calibri"/>
                <a:cs typeface="Calibri"/>
                <a:sym typeface="Calibri"/>
              </a:rPr>
              <a:t>Active warm-up</a:t>
            </a:r>
          </a:p>
          <a:p>
            <a:pPr marL="228600" marR="0" lvl="0" indent="-228600" algn="l" rtl="0">
              <a:lnSpc>
                <a:spcPct val="90000"/>
              </a:lnSpc>
              <a:spcBef>
                <a:spcPts val="1000"/>
              </a:spcBef>
              <a:buClr>
                <a:schemeClr val="dk1"/>
              </a:buClr>
              <a:buSzPct val="100000"/>
              <a:buFont typeface="Arial"/>
              <a:buChar char="•"/>
            </a:pPr>
            <a:r>
              <a:rPr lang="en-US" dirty="0">
                <a:solidFill>
                  <a:schemeClr val="dk1"/>
                </a:solidFill>
                <a:latin typeface="Calibri"/>
                <a:ea typeface="Calibri"/>
                <a:cs typeface="Calibri"/>
                <a:sym typeface="Calibri"/>
              </a:rPr>
              <a:t>IASTM</a:t>
            </a:r>
            <a:r>
              <a:rPr lang="en-US" b="0" i="0" u="none" strike="noStrike" cap="none" baseline="0" dirty="0">
                <a:solidFill>
                  <a:schemeClr val="dk1"/>
                </a:solidFill>
                <a:latin typeface="Calibri"/>
                <a:ea typeface="Calibri"/>
                <a:cs typeface="Calibri"/>
                <a:sym typeface="Calibri"/>
              </a:rPr>
              <a:t> treatment:</a:t>
            </a:r>
          </a:p>
          <a:p>
            <a:pPr marL="1143000" marR="0" lvl="2"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Treat restrictions in </a:t>
            </a:r>
            <a:r>
              <a:rPr lang="en-US" sz="2800" b="0" i="0" u="none" strike="noStrike" cap="none" baseline="0" dirty="0" err="1">
                <a:solidFill>
                  <a:schemeClr val="dk1"/>
                </a:solidFill>
                <a:latin typeface="Calibri"/>
                <a:ea typeface="Calibri"/>
                <a:cs typeface="Calibri"/>
                <a:sym typeface="Calibri"/>
              </a:rPr>
              <a:t>gastroc</a:t>
            </a:r>
            <a:r>
              <a:rPr lang="en-US" sz="2800" b="0" i="0" u="none" strike="noStrike" cap="none" baseline="0" dirty="0">
                <a:solidFill>
                  <a:schemeClr val="dk1"/>
                </a:solidFill>
                <a:latin typeface="Calibri"/>
                <a:ea typeface="Calibri"/>
                <a:cs typeface="Calibri"/>
                <a:sym typeface="Calibri"/>
              </a:rPr>
              <a:t> and PF </a:t>
            </a:r>
          </a:p>
          <a:p>
            <a:pPr marL="1143000" marR="0" lvl="2"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Brushing over adhesion </a:t>
            </a:r>
          </a:p>
          <a:p>
            <a:pPr marL="1143000" marR="0" lvl="2" indent="-228600" algn="l" rtl="0">
              <a:lnSpc>
                <a:spcPct val="90000"/>
              </a:lnSpc>
              <a:spcBef>
                <a:spcPts val="5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Treat adhesion in compartment interface</a:t>
            </a:r>
          </a:p>
          <a:p>
            <a:pPr marL="228600" marR="0" lvl="0" indent="-228600" algn="l" rtl="0">
              <a:lnSpc>
                <a:spcPct val="90000"/>
              </a:lnSpc>
              <a:spcBef>
                <a:spcPts val="1000"/>
              </a:spcBef>
              <a:buClr>
                <a:schemeClr val="dk1"/>
              </a:buClr>
              <a:buSzPct val="100000"/>
              <a:buFont typeface="Arial"/>
              <a:buChar char="•"/>
            </a:pPr>
            <a:r>
              <a:rPr lang="en-US" b="0" i="0" u="none" strike="noStrike" cap="none" baseline="0" dirty="0">
                <a:solidFill>
                  <a:schemeClr val="dk1"/>
                </a:solidFill>
                <a:latin typeface="Calibri"/>
                <a:ea typeface="Calibri"/>
                <a:cs typeface="Calibri"/>
                <a:sym typeface="Calibri"/>
              </a:rPr>
              <a:t>High rep / low resistance exercise to </a:t>
            </a:r>
            <a:r>
              <a:rPr lang="en-US" b="0" i="0" u="none" strike="noStrike" cap="none" baseline="0" dirty="0" err="1">
                <a:solidFill>
                  <a:schemeClr val="dk1"/>
                </a:solidFill>
                <a:latin typeface="Calibri"/>
                <a:ea typeface="Calibri"/>
                <a:cs typeface="Calibri"/>
                <a:sym typeface="Calibri"/>
              </a:rPr>
              <a:t>gastroc</a:t>
            </a:r>
            <a:r>
              <a:rPr lang="en-US" b="0" i="0" u="none" strike="noStrike" cap="none" baseline="0" dirty="0">
                <a:solidFill>
                  <a:schemeClr val="dk1"/>
                </a:solidFill>
                <a:latin typeface="Calibri"/>
                <a:ea typeface="Calibri"/>
                <a:cs typeface="Calibri"/>
                <a:sym typeface="Calibri"/>
              </a:rPr>
              <a:t>, toe flexors and PTT</a:t>
            </a:r>
          </a:p>
          <a:p>
            <a:pPr marL="228600" indent="-228600">
              <a:lnSpc>
                <a:spcPct val="90000"/>
              </a:lnSpc>
              <a:buClr>
                <a:schemeClr val="dk1"/>
              </a:buClr>
              <a:buSzPct val="100000"/>
              <a:buFont typeface="Arial"/>
              <a:buChar char="•"/>
            </a:pPr>
            <a:r>
              <a:rPr lang="en-US" dirty="0">
                <a:solidFill>
                  <a:schemeClr val="dk1"/>
                </a:solidFill>
                <a:latin typeface="Calibri"/>
                <a:ea typeface="Calibri"/>
                <a:cs typeface="Calibri"/>
                <a:sym typeface="Calibri"/>
              </a:rPr>
              <a:t>Stretching</a:t>
            </a:r>
          </a:p>
          <a:p>
            <a:pPr marL="228600" indent="-228600">
              <a:lnSpc>
                <a:spcPct val="90000"/>
              </a:lnSpc>
              <a:buClr>
                <a:schemeClr val="dk1"/>
              </a:buClr>
              <a:buSzPct val="100000"/>
              <a:buFont typeface="Arial"/>
              <a:buChar char="•"/>
            </a:pPr>
            <a:r>
              <a:rPr lang="en-US" b="0" i="0" u="none" strike="noStrike" cap="none" baseline="0" dirty="0">
                <a:solidFill>
                  <a:schemeClr val="dk1"/>
                </a:solidFill>
                <a:latin typeface="Calibri"/>
                <a:ea typeface="Calibri"/>
                <a:cs typeface="Calibri"/>
                <a:sym typeface="Calibri"/>
              </a:rPr>
              <a:t>HEP:  </a:t>
            </a:r>
            <a:r>
              <a:rPr lang="en-US" b="0" i="0" u="none" strike="noStrike" cap="none" baseline="0" dirty="0" err="1">
                <a:solidFill>
                  <a:schemeClr val="dk1"/>
                </a:solidFill>
                <a:latin typeface="Calibri"/>
                <a:ea typeface="Calibri"/>
                <a:cs typeface="Calibri"/>
                <a:sym typeface="Calibri"/>
              </a:rPr>
              <a:t>Gastroc</a:t>
            </a:r>
            <a:r>
              <a:rPr lang="en-US" b="0" i="0" u="none" strike="noStrike" cap="none" baseline="0" dirty="0">
                <a:solidFill>
                  <a:schemeClr val="dk1"/>
                </a:solidFill>
                <a:latin typeface="Calibri"/>
                <a:ea typeface="Calibri"/>
                <a:cs typeface="Calibri"/>
                <a:sym typeface="Calibri"/>
              </a:rPr>
              <a:t> and PF stretching</a:t>
            </a:r>
          </a:p>
          <a:p>
            <a:pPr marL="685800" marR="0" lvl="1" indent="-76200" algn="l" rtl="0">
              <a:lnSpc>
                <a:spcPct val="90000"/>
              </a:lnSpc>
              <a:spcBef>
                <a:spcPts val="500"/>
              </a:spcBef>
              <a:buClr>
                <a:schemeClr val="dk1"/>
              </a:buClr>
              <a:buFont typeface="Arial"/>
              <a:buNone/>
            </a:pPr>
            <a:endParaRPr sz="2400" b="0" i="0" u="none" strike="noStrike" cap="none" baseline="0"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749348834"/>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Jstroke.mov</a:t>
            </a:r>
          </a:p>
        </p:txBody>
      </p:sp>
      <p:pic>
        <p:nvPicPr>
          <p:cNvPr id="3" name="J Stro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164"/>
            <a:ext cx="12192000" cy="6868732"/>
          </a:xfrm>
          <a:prstGeom prst="rect">
            <a:avLst/>
          </a:prstGeom>
        </p:spPr>
      </p:pic>
    </p:spTree>
    <p:extLst>
      <p:ext uri="{BB962C8B-B14F-4D97-AF65-F5344CB8AC3E}">
        <p14:creationId xmlns:p14="http://schemas.microsoft.com/office/powerpoint/2010/main" val="1675683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Visits 3 and 4</a:t>
            </a:r>
          </a:p>
        </p:txBody>
      </p:sp>
      <p:sp>
        <p:nvSpPr>
          <p:cNvPr id="469" name="Shape 469"/>
          <p:cNvSpPr txBox="1">
            <a:spLocks noGrp="1"/>
          </p:cNvSpPr>
          <p:nvPr>
            <p:ph idx="1"/>
          </p:nvPr>
        </p:nvSpPr>
        <p:spPr>
          <a:xfrm>
            <a:off x="1797666" y="1690688"/>
            <a:ext cx="8596668" cy="3880773"/>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Continue w/ treatment to </a:t>
            </a:r>
            <a:r>
              <a:rPr lang="en-US" sz="2800" b="0" i="0" u="none" strike="noStrike" cap="none" baseline="0" dirty="0" err="1">
                <a:solidFill>
                  <a:schemeClr val="dk1"/>
                </a:solidFill>
                <a:latin typeface="Calibri"/>
                <a:ea typeface="Calibri"/>
                <a:cs typeface="Calibri"/>
                <a:sym typeface="Calibri"/>
              </a:rPr>
              <a:t>gastroc</a:t>
            </a:r>
            <a:r>
              <a:rPr lang="en-US" sz="2800" b="0" i="0" u="none" strike="noStrike" cap="none" baseline="0" dirty="0">
                <a:solidFill>
                  <a:schemeClr val="dk1"/>
                </a:solidFill>
                <a:latin typeface="Calibri"/>
                <a:ea typeface="Calibri"/>
                <a:cs typeface="Calibri"/>
                <a:sym typeface="Calibri"/>
              </a:rPr>
              <a:t> and compartment interface</a:t>
            </a:r>
          </a:p>
          <a:p>
            <a:pPr marL="228600" marR="0" lvl="0" indent="-228600" algn="l" rtl="0">
              <a:lnSpc>
                <a:spcPct val="90000"/>
              </a:lnSpc>
              <a:spcBef>
                <a:spcPts val="10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Added active motion during </a:t>
            </a:r>
            <a:r>
              <a:rPr lang="en-US" sz="2800" dirty="0">
                <a:solidFill>
                  <a:schemeClr val="dk1"/>
                </a:solidFill>
                <a:latin typeface="Calibri"/>
                <a:ea typeface="Calibri"/>
                <a:cs typeface="Calibri"/>
                <a:sym typeface="Calibri"/>
              </a:rPr>
              <a:t>IASTM</a:t>
            </a:r>
            <a:r>
              <a:rPr lang="en-US" sz="2800" b="0" i="0" u="none" strike="noStrike" cap="none" baseline="0" dirty="0">
                <a:solidFill>
                  <a:schemeClr val="dk1"/>
                </a:solidFill>
                <a:latin typeface="Calibri"/>
                <a:ea typeface="Calibri"/>
                <a:cs typeface="Calibri"/>
                <a:sym typeface="Calibri"/>
              </a:rPr>
              <a:t> treatment</a:t>
            </a:r>
          </a:p>
          <a:p>
            <a:pPr marL="228600" marR="0" lvl="0" indent="-228600" algn="l" rtl="0">
              <a:lnSpc>
                <a:spcPct val="90000"/>
              </a:lnSpc>
              <a:spcBef>
                <a:spcPts val="10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Added strumming to tendon</a:t>
            </a:r>
          </a:p>
          <a:p>
            <a:pPr marL="228600" marR="0" lvl="0" indent="-228600" algn="l" rtl="0">
              <a:lnSpc>
                <a:spcPct val="90000"/>
              </a:lnSpc>
              <a:spcBef>
                <a:spcPts val="1000"/>
              </a:spcBef>
              <a:buClr>
                <a:schemeClr val="dk1"/>
              </a:buClr>
              <a:buSzPct val="100000"/>
              <a:buFont typeface="Arial"/>
              <a:buChar char="•"/>
            </a:pPr>
            <a:r>
              <a:rPr lang="en-US" sz="2800" dirty="0">
                <a:solidFill>
                  <a:schemeClr val="dk1"/>
                </a:solidFill>
                <a:latin typeface="Calibri"/>
                <a:ea typeface="Calibri"/>
                <a:cs typeface="Calibri"/>
                <a:sym typeface="Calibri"/>
              </a:rPr>
              <a:t>HEP:  Added posterior </a:t>
            </a:r>
            <a:r>
              <a:rPr lang="en-US" sz="2800" dirty="0" err="1">
                <a:solidFill>
                  <a:schemeClr val="dk1"/>
                </a:solidFill>
                <a:latin typeface="Calibri"/>
                <a:ea typeface="Calibri"/>
                <a:cs typeface="Calibri"/>
                <a:sym typeface="Calibri"/>
              </a:rPr>
              <a:t>tibialis</a:t>
            </a:r>
            <a:r>
              <a:rPr lang="en-US" sz="2800" dirty="0">
                <a:solidFill>
                  <a:schemeClr val="dk1"/>
                </a:solidFill>
                <a:latin typeface="Calibri"/>
                <a:ea typeface="Calibri"/>
                <a:cs typeface="Calibri"/>
                <a:sym typeface="Calibri"/>
              </a:rPr>
              <a:t> and toe flexor strengthening</a:t>
            </a:r>
            <a:endParaRPr lang="en-US" sz="2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SzPct val="100000"/>
              <a:buNone/>
            </a:pPr>
            <a:endParaRPr lang="en-US" sz="2800" b="0" i="0" u="none" strike="noStrike" cap="none" baseline="0" dirty="0">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Char char="•"/>
            </a:pPr>
            <a:endParaRPr lang="en-US" dirty="0">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Char char="•"/>
            </a:pPr>
            <a:endParaRPr lang="en-US"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734332343"/>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78550" y="457200"/>
            <a:ext cx="6013450" cy="438150"/>
          </a:xfrm>
        </p:spPr>
        <p:txBody>
          <a:bodyPr>
            <a:noAutofit/>
          </a:bodyPr>
          <a:lstStyle/>
          <a:p>
            <a:pPr algn="l"/>
            <a:r>
              <a:rPr lang="en-US" b="1" dirty="0">
                <a:solidFill>
                  <a:schemeClr val="tx1"/>
                </a:solidFill>
                <a:latin typeface="+mn-lt"/>
                <a:ea typeface="Calibri"/>
                <a:sym typeface="Calibri"/>
              </a:rPr>
              <a:t>Acute Tendinitis</a:t>
            </a:r>
            <a:endParaRPr lang="en-US" b="1" dirty="0">
              <a:solidFill>
                <a:schemeClr val="tx1"/>
              </a:solidFill>
              <a:latin typeface="+mn-lt"/>
            </a:endParaRPr>
          </a:p>
        </p:txBody>
      </p:sp>
      <p:sp>
        <p:nvSpPr>
          <p:cNvPr id="3" name="Content Placeholder 2"/>
          <p:cNvSpPr>
            <a:spLocks noGrp="1"/>
          </p:cNvSpPr>
          <p:nvPr>
            <p:ph idx="4294967295"/>
          </p:nvPr>
        </p:nvSpPr>
        <p:spPr>
          <a:xfrm>
            <a:off x="6905625" y="1535113"/>
            <a:ext cx="5286375" cy="2914650"/>
          </a:xfrm>
        </p:spPr>
        <p:txBody>
          <a:bodyPr>
            <a:noAutofit/>
          </a:bodyPr>
          <a:lstStyle/>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rPr>
              <a:t>Trauma</a:t>
            </a:r>
          </a:p>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rPr>
              <a:t>Strain</a:t>
            </a:r>
          </a:p>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rPr>
              <a:t>Laceration</a:t>
            </a:r>
          </a:p>
          <a:p>
            <a:pPr marL="342900" indent="-342900">
              <a:lnSpc>
                <a:spcPct val="100000"/>
              </a:lnSpc>
              <a:spcBef>
                <a:spcPts val="0"/>
              </a:spcBef>
              <a:spcAft>
                <a:spcPts val="1200"/>
              </a:spcAft>
              <a:buFont typeface="Arial" panose="020B0604020202020204" pitchFamily="34" charset="0"/>
              <a:buChar char="•"/>
            </a:pPr>
            <a:r>
              <a:rPr lang="en-US" dirty="0">
                <a:solidFill>
                  <a:schemeClr val="tx1"/>
                </a:solidFill>
              </a:rPr>
              <a:t>Surgery</a:t>
            </a:r>
          </a:p>
          <a:p>
            <a:pPr>
              <a:lnSpc>
                <a:spcPct val="100000"/>
              </a:lnSpc>
              <a:spcBef>
                <a:spcPts val="0"/>
              </a:spcBef>
              <a:spcAft>
                <a:spcPts val="1200"/>
              </a:spcAft>
            </a:pPr>
            <a:endParaRPr lang="en-US" dirty="0">
              <a:solidFill>
                <a:schemeClr val="tx1"/>
              </a:solidFill>
            </a:endParaRPr>
          </a:p>
          <a:p>
            <a:pPr marL="0" indent="0">
              <a:lnSpc>
                <a:spcPct val="100000"/>
              </a:lnSpc>
              <a:spcBef>
                <a:spcPts val="0"/>
              </a:spcBef>
              <a:spcAft>
                <a:spcPts val="1200"/>
              </a:spcAft>
              <a:buNone/>
            </a:pPr>
            <a:r>
              <a:rPr lang="en-US" b="1" dirty="0">
                <a:solidFill>
                  <a:schemeClr val="tx1"/>
                </a:solidFill>
              </a:rPr>
              <a:t>Goal: </a:t>
            </a:r>
            <a:r>
              <a:rPr lang="en-US" dirty="0">
                <a:solidFill>
                  <a:schemeClr val="tx1"/>
                </a:solidFill>
              </a:rPr>
              <a:t>Control, then extinguish the fire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813" r="37500"/>
          <a:stretch/>
        </p:blipFill>
        <p:spPr>
          <a:xfrm>
            <a:off x="0" y="0"/>
            <a:ext cx="5353078"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140494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AROM.mov</a:t>
            </a:r>
          </a:p>
        </p:txBody>
      </p:sp>
      <p:pic>
        <p:nvPicPr>
          <p:cNvPr id="3" name="AR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164"/>
            <a:ext cx="12192000" cy="6868732"/>
          </a:xfrm>
          <a:prstGeom prst="rect">
            <a:avLst/>
          </a:prstGeom>
        </p:spPr>
      </p:pic>
    </p:spTree>
    <p:extLst>
      <p:ext uri="{BB962C8B-B14F-4D97-AF65-F5344CB8AC3E}">
        <p14:creationId xmlns:p14="http://schemas.microsoft.com/office/powerpoint/2010/main" val="452108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Strum.mov</a:t>
            </a:r>
          </a:p>
        </p:txBody>
      </p:sp>
      <p:pic>
        <p:nvPicPr>
          <p:cNvPr id="3" name="Str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68732"/>
          </a:xfrm>
          <a:prstGeom prst="rect">
            <a:avLst/>
          </a:prstGeom>
        </p:spPr>
      </p:pic>
    </p:spTree>
    <p:extLst>
      <p:ext uri="{BB962C8B-B14F-4D97-AF65-F5344CB8AC3E}">
        <p14:creationId xmlns:p14="http://schemas.microsoft.com/office/powerpoint/2010/main" val="3078169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Visits 5 and 6</a:t>
            </a:r>
          </a:p>
        </p:txBody>
      </p:sp>
      <p:sp>
        <p:nvSpPr>
          <p:cNvPr id="476" name="Shape 476"/>
          <p:cNvSpPr txBox="1">
            <a:spLocks noGrp="1"/>
          </p:cNvSpPr>
          <p:nvPr>
            <p:ph idx="1"/>
          </p:nvPr>
        </p:nvSpPr>
        <p:spPr>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Continue w/ previous treatment</a:t>
            </a:r>
          </a:p>
          <a:p>
            <a:pPr marL="228600" marR="0" lvl="0" indent="-228600" algn="l" rtl="0">
              <a:lnSpc>
                <a:spcPct val="90000"/>
              </a:lnSpc>
              <a:spcBef>
                <a:spcPts val="10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Added 3D strokes</a:t>
            </a:r>
          </a:p>
          <a:p>
            <a:pPr marL="228600" marR="0" lvl="0" indent="-228600" algn="l" rtl="0">
              <a:lnSpc>
                <a:spcPct val="90000"/>
              </a:lnSpc>
              <a:spcBef>
                <a:spcPts val="10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Added load to muscle / tendon during treatment </a:t>
            </a:r>
          </a:p>
          <a:p>
            <a:pPr marL="228600" marR="0" lvl="0" indent="-228600" algn="l" rtl="0">
              <a:lnSpc>
                <a:spcPct val="90000"/>
              </a:lnSpc>
              <a:spcBef>
                <a:spcPts val="10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Added eccentrics on Shuttle sled</a:t>
            </a:r>
          </a:p>
          <a:p>
            <a:pPr marL="228600" marR="0" lvl="0" indent="-228600" algn="l" rtl="0">
              <a:lnSpc>
                <a:spcPct val="90000"/>
              </a:lnSpc>
              <a:spcBef>
                <a:spcPts val="1000"/>
              </a:spcBef>
              <a:buClr>
                <a:schemeClr val="dk1"/>
              </a:buClr>
              <a:buSzPct val="100000"/>
              <a:buFont typeface="Arial"/>
              <a:buChar char="•"/>
            </a:pPr>
            <a:endParaRPr lang="en-US" dirty="0">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Char char="•"/>
            </a:pPr>
            <a:endParaRPr lang="en-US" sz="2800" b="0" i="0" u="none" strike="noStrike" cap="none" baseline="0" dirty="0">
              <a:solidFill>
                <a:schemeClr val="dk1"/>
              </a:solidFill>
              <a:latin typeface="Calibri"/>
              <a:ea typeface="Calibri"/>
              <a:cs typeface="Calibri"/>
              <a:sym typeface="Calibri"/>
            </a:endParaRPr>
          </a:p>
          <a:p>
            <a:pPr marL="228600" marR="0" lvl="0" indent="-50800" algn="l" rtl="0">
              <a:lnSpc>
                <a:spcPct val="90000"/>
              </a:lnSpc>
              <a:spcBef>
                <a:spcPts val="1000"/>
              </a:spcBef>
              <a:buClr>
                <a:schemeClr val="dk1"/>
              </a:buClr>
              <a:buFont typeface="Arial"/>
              <a:buNone/>
            </a:pPr>
            <a:endParaRPr sz="2800" b="0" i="0" u="none" strike="noStrike" cap="none" baseline="0"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206666725"/>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Spiral.mov</a:t>
            </a:r>
          </a:p>
        </p:txBody>
      </p:sp>
      <p:pic>
        <p:nvPicPr>
          <p:cNvPr id="3" name="Spir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68732"/>
          </a:xfrm>
          <a:prstGeom prst="rect">
            <a:avLst/>
          </a:prstGeom>
        </p:spPr>
      </p:pic>
    </p:spTree>
    <p:extLst>
      <p:ext uri="{BB962C8B-B14F-4D97-AF65-F5344CB8AC3E}">
        <p14:creationId xmlns:p14="http://schemas.microsoft.com/office/powerpoint/2010/main" val="2721020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load.mov</a:t>
            </a:r>
          </a:p>
        </p:txBody>
      </p:sp>
      <p:pic>
        <p:nvPicPr>
          <p:cNvPr id="3" name="Partial loa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68732"/>
          </a:xfrm>
          <a:prstGeom prst="rect">
            <a:avLst/>
          </a:prstGeom>
        </p:spPr>
      </p:pic>
    </p:spTree>
    <p:extLst>
      <p:ext uri="{BB962C8B-B14F-4D97-AF65-F5344CB8AC3E}">
        <p14:creationId xmlns:p14="http://schemas.microsoft.com/office/powerpoint/2010/main" val="1033546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Visits 7 and 8</a:t>
            </a:r>
          </a:p>
        </p:txBody>
      </p:sp>
      <p:sp>
        <p:nvSpPr>
          <p:cNvPr id="483" name="Shape 483"/>
          <p:cNvSpPr txBox="1">
            <a:spLocks noGrp="1"/>
          </p:cNvSpPr>
          <p:nvPr>
            <p:ph idx="1"/>
          </p:nvPr>
        </p:nvSpPr>
        <p:spPr>
          <a:prstGeom prst="rect">
            <a:avLst/>
          </a:prstGeom>
          <a:noFill/>
          <a:ln>
            <a:noFill/>
          </a:ln>
        </p:spPr>
        <p:txBody>
          <a:bodyPr lIns="91425" tIns="45700" rIns="91425" bIns="45700" anchor="t" anchorCtr="0">
            <a:noAutofit/>
          </a:bodyPr>
          <a:lstStyle/>
          <a:p>
            <a:pPr marL="182880" marR="0" lvl="0" indent="0" algn="l" rtl="0">
              <a:lnSpc>
                <a:spcPct val="150000"/>
              </a:lnSpc>
              <a:spcBef>
                <a:spcPts val="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Continue w/ previous treatment</a:t>
            </a:r>
          </a:p>
          <a:p>
            <a:pPr marL="182880" marR="0" lvl="0" indent="0" algn="l" rtl="0">
              <a:lnSpc>
                <a:spcPct val="150000"/>
              </a:lnSpc>
              <a:spcBef>
                <a:spcPts val="0"/>
              </a:spcBef>
              <a:buClr>
                <a:schemeClr val="dk1"/>
              </a:buClr>
              <a:buSzPct val="100000"/>
              <a:buFont typeface="Arial"/>
              <a:buChar char="•"/>
            </a:pPr>
            <a:r>
              <a:rPr lang="en-US" dirty="0">
                <a:solidFill>
                  <a:schemeClr val="dk1"/>
                </a:solidFill>
                <a:latin typeface="Calibri"/>
                <a:ea typeface="Calibri"/>
                <a:cs typeface="Calibri"/>
                <a:sym typeface="Calibri"/>
              </a:rPr>
              <a:t>Treated tendon w/ motion</a:t>
            </a:r>
            <a:endParaRPr lang="en-US" sz="2800" b="0" i="0" u="none" strike="noStrike" cap="none" baseline="0" dirty="0">
              <a:solidFill>
                <a:schemeClr val="dk1"/>
              </a:solidFill>
              <a:latin typeface="Calibri"/>
              <a:ea typeface="Calibri"/>
              <a:cs typeface="Calibri"/>
              <a:sym typeface="Calibri"/>
            </a:endParaRPr>
          </a:p>
          <a:p>
            <a:pPr marL="182880" marR="0" lvl="0" indent="0" algn="l" rtl="0">
              <a:lnSpc>
                <a:spcPct val="150000"/>
              </a:lnSpc>
              <a:spcBef>
                <a:spcPts val="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Progressed eccentrics to full weight-bearing</a:t>
            </a:r>
          </a:p>
          <a:p>
            <a:pPr marL="182880" marR="0" lvl="0" indent="0" algn="l" rtl="0">
              <a:lnSpc>
                <a:spcPct val="150000"/>
              </a:lnSpc>
              <a:spcBef>
                <a:spcPts val="0"/>
              </a:spcBef>
              <a:buClr>
                <a:schemeClr val="dk1"/>
              </a:buClr>
              <a:buSzPct val="100000"/>
              <a:buFont typeface="Arial"/>
              <a:buChar char="•"/>
            </a:pPr>
            <a:r>
              <a:rPr lang="en-US" sz="2800" dirty="0">
                <a:solidFill>
                  <a:schemeClr val="dk1"/>
                </a:solidFill>
                <a:latin typeface="Calibri"/>
                <a:ea typeface="Calibri"/>
                <a:cs typeface="Calibri"/>
                <a:sym typeface="Calibri"/>
              </a:rPr>
              <a:t>Added eccentrics to HEP</a:t>
            </a:r>
            <a:endParaRPr lang="en-US" sz="2800" b="0" i="0" u="none" strike="noStrike" cap="none" baseline="0"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53463484"/>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latin typeface="Calibri"/>
                <a:ea typeface="Calibri"/>
                <a:cs typeface="Calibri"/>
                <a:sym typeface="Calibri"/>
              </a:rPr>
              <a:t>Visits 9 </a:t>
            </a:r>
          </a:p>
        </p:txBody>
      </p:sp>
      <p:sp>
        <p:nvSpPr>
          <p:cNvPr id="490" name="Shape 490"/>
          <p:cNvSpPr txBox="1">
            <a:spLocks noGrp="1"/>
          </p:cNvSpPr>
          <p:nvPr>
            <p:ph idx="1"/>
          </p:nvPr>
        </p:nvSpPr>
        <p:spPr>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sz="2800" i="0" u="none" strike="noStrike" cap="none" baseline="0" dirty="0">
                <a:solidFill>
                  <a:schemeClr val="dk1"/>
                </a:solidFill>
                <a:latin typeface="Calibri"/>
                <a:ea typeface="Calibri"/>
                <a:cs typeface="Calibri"/>
                <a:sym typeface="Calibri"/>
              </a:rPr>
              <a:t>Continue</a:t>
            </a:r>
            <a:r>
              <a:rPr lang="en-US" sz="2800" b="0" i="0" u="none" strike="noStrike" cap="none" baseline="0" dirty="0">
                <a:solidFill>
                  <a:schemeClr val="dk1"/>
                </a:solidFill>
                <a:latin typeface="Calibri"/>
                <a:ea typeface="Calibri"/>
                <a:cs typeface="Calibri"/>
                <a:sym typeface="Calibri"/>
              </a:rPr>
              <a:t> w/ previous treatment</a:t>
            </a:r>
          </a:p>
          <a:p>
            <a:pPr marL="228600" marR="0" lvl="0" indent="-228600" algn="l" rtl="0">
              <a:lnSpc>
                <a:spcPct val="90000"/>
              </a:lnSpc>
              <a:spcBef>
                <a:spcPts val="1000"/>
              </a:spcBef>
              <a:buClr>
                <a:schemeClr val="dk1"/>
              </a:buClr>
              <a:buSzPct val="100000"/>
              <a:buFont typeface="Arial"/>
              <a:buChar char="•"/>
            </a:pPr>
            <a:r>
              <a:rPr lang="en-US" sz="2800" b="0" i="0" u="none" strike="noStrike" cap="none" baseline="0" dirty="0">
                <a:solidFill>
                  <a:schemeClr val="dk1"/>
                </a:solidFill>
                <a:latin typeface="Calibri"/>
                <a:ea typeface="Calibri"/>
                <a:cs typeface="Calibri"/>
                <a:sym typeface="Calibri"/>
              </a:rPr>
              <a:t>Added IASTM in static weight-bearing</a:t>
            </a:r>
          </a:p>
          <a:p>
            <a:pPr marL="228600" marR="0" lvl="0" indent="-228600" algn="l" rtl="0">
              <a:lnSpc>
                <a:spcPct val="90000"/>
              </a:lnSpc>
              <a:spcBef>
                <a:spcPts val="1000"/>
              </a:spcBef>
              <a:buClr>
                <a:schemeClr val="dk1"/>
              </a:buClr>
              <a:buSzPct val="100000"/>
              <a:buFont typeface="Arial"/>
              <a:buChar char="•"/>
            </a:pPr>
            <a:endParaRPr lang="en-US" dirty="0">
              <a:solidFill>
                <a:schemeClr val="dk1"/>
              </a:solidFill>
              <a:latin typeface="Calibri"/>
              <a:ea typeface="Calibri"/>
              <a:cs typeface="Calibri"/>
              <a:sym typeface="Calibri"/>
            </a:endParaRPr>
          </a:p>
          <a:p>
            <a:pPr marL="228600" marR="0" lvl="0" indent="-50800" algn="l" rtl="0">
              <a:lnSpc>
                <a:spcPct val="90000"/>
              </a:lnSpc>
              <a:spcBef>
                <a:spcPts val="1000"/>
              </a:spcBef>
              <a:buClr>
                <a:schemeClr val="dk1"/>
              </a:buClr>
              <a:buFont typeface="Arial"/>
              <a:buNone/>
            </a:pPr>
            <a:endParaRPr sz="2800" b="0" i="0" u="none" strike="noStrike" cap="none" baseline="0"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655246618"/>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Wt</a:t>
            </a:r>
            <a:r>
              <a:rPr lang="en-US" dirty="0"/>
              <a:t> bearing.mov</a:t>
            </a:r>
          </a:p>
        </p:txBody>
      </p:sp>
      <p:pic>
        <p:nvPicPr>
          <p:cNvPr id="3" name="Wt Bear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68732"/>
          </a:xfrm>
          <a:prstGeom prst="rect">
            <a:avLst/>
          </a:prstGeom>
        </p:spPr>
      </p:pic>
    </p:spTree>
    <p:extLst>
      <p:ext uri="{BB962C8B-B14F-4D97-AF65-F5344CB8AC3E}">
        <p14:creationId xmlns:p14="http://schemas.microsoft.com/office/powerpoint/2010/main" val="1364723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latin typeface="+mn-lt"/>
              </a:rPr>
              <a:t>Visit 10 to 13</a:t>
            </a:r>
          </a:p>
        </p:txBody>
      </p:sp>
      <p:sp>
        <p:nvSpPr>
          <p:cNvPr id="5" name="Content Placeholder 4"/>
          <p:cNvSpPr>
            <a:spLocks noGrp="1"/>
          </p:cNvSpPr>
          <p:nvPr>
            <p:ph idx="1"/>
          </p:nvPr>
        </p:nvSpPr>
        <p:spPr/>
        <p:txBody>
          <a:bodyPr/>
          <a:lstStyle/>
          <a:p>
            <a:r>
              <a:rPr lang="en-US" sz="2800" dirty="0">
                <a:latin typeface="Calibri" panose="020F0502020204030204" pitchFamily="34" charset="0"/>
              </a:rPr>
              <a:t>Added IASTM during eccentrics</a:t>
            </a:r>
          </a:p>
          <a:p>
            <a:r>
              <a:rPr lang="en-US" dirty="0"/>
              <a:t>Continued to treat </a:t>
            </a:r>
            <a:r>
              <a:rPr lang="en-US" dirty="0" err="1"/>
              <a:t>gastroc</a:t>
            </a:r>
            <a:r>
              <a:rPr lang="en-US" dirty="0"/>
              <a:t> and plantar fascia</a:t>
            </a:r>
          </a:p>
          <a:p>
            <a:r>
              <a:rPr lang="en-US" dirty="0"/>
              <a:t>Continue w/ eccentric strengthening, posterior tibialis and toe flexor strengthening</a:t>
            </a:r>
          </a:p>
          <a:p>
            <a:pPr marL="0" indent="0">
              <a:buNone/>
            </a:pPr>
            <a:endParaRPr lang="en-US" sz="2800" dirty="0">
              <a:latin typeface="Calibri" panose="020F0502020204030204" pitchFamily="34" charset="0"/>
            </a:endParaRPr>
          </a:p>
          <a:p>
            <a:endParaRPr lang="en-US" dirty="0"/>
          </a:p>
          <a:p>
            <a:endParaRPr lang="en-US" dirty="0"/>
          </a:p>
          <a:p>
            <a:endParaRPr lang="en-US" dirty="0"/>
          </a:p>
          <a:p>
            <a:endParaRPr lang="en-US" dirty="0"/>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027751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Eccentric.mov</a:t>
            </a:r>
          </a:p>
        </p:txBody>
      </p:sp>
      <p:pic>
        <p:nvPicPr>
          <p:cNvPr id="3" name="Eccentr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68732"/>
          </a:xfrm>
          <a:prstGeom prst="rect">
            <a:avLst/>
          </a:prstGeom>
        </p:spPr>
      </p:pic>
    </p:spTree>
    <p:extLst>
      <p:ext uri="{BB962C8B-B14F-4D97-AF65-F5344CB8AC3E}">
        <p14:creationId xmlns:p14="http://schemas.microsoft.com/office/powerpoint/2010/main" val="2608681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5994400" cy="438150"/>
          </a:xfrm>
        </p:spPr>
        <p:txBody>
          <a:bodyPr>
            <a:noAutofit/>
          </a:bodyPr>
          <a:lstStyle/>
          <a:p>
            <a:pPr algn="l"/>
            <a:r>
              <a:rPr lang="en-US" b="1" dirty="0">
                <a:solidFill>
                  <a:schemeClr val="tx1"/>
                </a:solidFill>
                <a:latin typeface="+mn-lt"/>
                <a:ea typeface="Calibri"/>
                <a:sym typeface="Calibri"/>
              </a:rPr>
              <a:t>Chronic Tendinosis:</a:t>
            </a:r>
            <a:endParaRPr lang="en-US" b="1" dirty="0">
              <a:solidFill>
                <a:schemeClr val="tx1"/>
              </a:solidFill>
              <a:latin typeface="+mn-lt"/>
            </a:endParaRPr>
          </a:p>
        </p:txBody>
      </p:sp>
      <p:sp>
        <p:nvSpPr>
          <p:cNvPr id="3" name="Content Placeholder 2"/>
          <p:cNvSpPr>
            <a:spLocks noGrp="1"/>
          </p:cNvSpPr>
          <p:nvPr>
            <p:ph idx="4294967295"/>
          </p:nvPr>
        </p:nvSpPr>
        <p:spPr>
          <a:xfrm>
            <a:off x="0" y="1490663"/>
            <a:ext cx="6476214" cy="4993264"/>
          </a:xfrm>
        </p:spPr>
        <p:txBody>
          <a:bodyPr>
            <a:normAutofit/>
          </a:bodyPr>
          <a:lstStyle/>
          <a:p>
            <a:pPr marL="228600" lvl="1">
              <a:lnSpc>
                <a:spcPct val="100000"/>
              </a:lnSpc>
              <a:spcBef>
                <a:spcPts val="0"/>
              </a:spcBef>
              <a:spcAft>
                <a:spcPts val="1200"/>
              </a:spcAft>
            </a:pPr>
            <a:r>
              <a:rPr lang="en-US" sz="2800" dirty="0">
                <a:solidFill>
                  <a:schemeClr val="tx1"/>
                </a:solidFill>
                <a:ea typeface="Calibri"/>
                <a:cs typeface="Calibri"/>
                <a:sym typeface="Calibri"/>
              </a:rPr>
              <a:t>Overuse injuries resulting from multiple </a:t>
            </a:r>
            <a:r>
              <a:rPr lang="en-US" sz="2800" dirty="0" err="1">
                <a:solidFill>
                  <a:schemeClr val="tx1"/>
                </a:solidFill>
                <a:ea typeface="Calibri"/>
                <a:cs typeface="Calibri"/>
                <a:sym typeface="Calibri"/>
              </a:rPr>
              <a:t>microtraumative</a:t>
            </a:r>
            <a:r>
              <a:rPr lang="en-US" sz="2800" dirty="0">
                <a:solidFill>
                  <a:schemeClr val="tx1"/>
                </a:solidFill>
                <a:ea typeface="Calibri"/>
                <a:cs typeface="Calibri"/>
                <a:sym typeface="Calibri"/>
              </a:rPr>
              <a:t> events</a:t>
            </a:r>
          </a:p>
          <a:p>
            <a:pPr marL="228600" lvl="1">
              <a:lnSpc>
                <a:spcPct val="100000"/>
              </a:lnSpc>
              <a:spcBef>
                <a:spcPts val="0"/>
              </a:spcBef>
              <a:spcAft>
                <a:spcPts val="1200"/>
              </a:spcAft>
            </a:pPr>
            <a:r>
              <a:rPr lang="en-US" sz="2800" dirty="0">
                <a:solidFill>
                  <a:schemeClr val="tx1"/>
                </a:solidFill>
                <a:ea typeface="Calibri"/>
                <a:cs typeface="Calibri"/>
                <a:sym typeface="Calibri"/>
              </a:rPr>
              <a:t>Disruption of the internal structure of the tendon and degeneration of the cell’s matrix</a:t>
            </a:r>
          </a:p>
          <a:p>
            <a:pPr marL="228600" lvl="1">
              <a:lnSpc>
                <a:spcPct val="100000"/>
              </a:lnSpc>
              <a:spcBef>
                <a:spcPts val="0"/>
              </a:spcBef>
              <a:spcAft>
                <a:spcPts val="1200"/>
              </a:spcAft>
            </a:pPr>
            <a:r>
              <a:rPr lang="en-US" sz="2800" dirty="0">
                <a:solidFill>
                  <a:schemeClr val="tx1"/>
                </a:solidFill>
              </a:rPr>
              <a:t>Absence of inflammatory cells</a:t>
            </a:r>
          </a:p>
          <a:p>
            <a:pPr marL="228600" lvl="1">
              <a:lnSpc>
                <a:spcPct val="100000"/>
              </a:lnSpc>
              <a:spcBef>
                <a:spcPts val="0"/>
              </a:spcBef>
              <a:spcAft>
                <a:spcPts val="1200"/>
              </a:spcAft>
            </a:pPr>
            <a:r>
              <a:rPr lang="en-US" sz="2800" dirty="0">
                <a:solidFill>
                  <a:schemeClr val="tx1"/>
                </a:solidFill>
              </a:rPr>
              <a:t>Can occur within 5 days of insult</a:t>
            </a:r>
          </a:p>
          <a:p>
            <a:pPr marL="228600" lvl="1">
              <a:lnSpc>
                <a:spcPct val="100000"/>
              </a:lnSpc>
              <a:spcBef>
                <a:spcPts val="0"/>
              </a:spcBef>
              <a:spcAft>
                <a:spcPts val="1200"/>
              </a:spcAft>
            </a:pPr>
            <a:endParaRPr lang="en-US" sz="2800" dirty="0">
              <a:solidFill>
                <a:schemeClr val="tx1"/>
              </a:solidFill>
            </a:endParaRPr>
          </a:p>
          <a:p>
            <a:pPr marL="0" lvl="1" indent="0">
              <a:lnSpc>
                <a:spcPct val="100000"/>
              </a:lnSpc>
              <a:spcBef>
                <a:spcPts val="0"/>
              </a:spcBef>
              <a:spcAft>
                <a:spcPts val="1200"/>
              </a:spcAft>
              <a:buNone/>
            </a:pPr>
            <a:r>
              <a:rPr lang="en-US" sz="2800" b="1" dirty="0">
                <a:solidFill>
                  <a:schemeClr val="tx1"/>
                </a:solidFill>
              </a:rPr>
              <a:t>   Goal</a:t>
            </a:r>
            <a:r>
              <a:rPr lang="en-US" sz="2800" dirty="0">
                <a:solidFill>
                  <a:schemeClr val="tx1"/>
                </a:solidFill>
              </a:rPr>
              <a:t>:  Stimulate new growth</a:t>
            </a:r>
          </a:p>
        </p:txBody>
      </p:sp>
      <p:pic>
        <p:nvPicPr>
          <p:cNvPr id="4" name="Content Placeholder 6"/>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rot="16200000">
            <a:off x="5898113" y="578100"/>
            <a:ext cx="6871990" cy="57157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9196" y="6326023"/>
            <a:ext cx="1427018" cy="545966"/>
          </a:xfrm>
          <a:prstGeom prst="rect">
            <a:avLst/>
          </a:prstGeom>
        </p:spPr>
      </p:pic>
    </p:spTree>
    <p:extLst>
      <p:ext uri="{BB962C8B-B14F-4D97-AF65-F5344CB8AC3E}">
        <p14:creationId xmlns:p14="http://schemas.microsoft.com/office/powerpoint/2010/main" val="24932585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Visit 14 - Reassessment</a:t>
            </a:r>
          </a:p>
        </p:txBody>
      </p:sp>
      <p:sp>
        <p:nvSpPr>
          <p:cNvPr id="3" name="Content Placeholder 2"/>
          <p:cNvSpPr>
            <a:spLocks noGrp="1"/>
          </p:cNvSpPr>
          <p:nvPr>
            <p:ph idx="1"/>
          </p:nvPr>
        </p:nvSpPr>
        <p:spPr>
          <a:xfrm>
            <a:off x="677334" y="1756935"/>
            <a:ext cx="8596668" cy="3880773"/>
          </a:xfrm>
        </p:spPr>
        <p:txBody>
          <a:bodyPr>
            <a:normAutofit/>
          </a:bodyPr>
          <a:lstStyle/>
          <a:p>
            <a:r>
              <a:rPr lang="en-US" sz="2800" dirty="0"/>
              <a:t>Pain &lt; 1/10</a:t>
            </a:r>
          </a:p>
          <a:p>
            <a:r>
              <a:rPr lang="en-US" sz="2800" dirty="0"/>
              <a:t>LEFS = 77/80</a:t>
            </a:r>
          </a:p>
          <a:p>
            <a:r>
              <a:rPr lang="en-US" sz="2800" dirty="0"/>
              <a:t>Full passive dorsiflexion and MP extension</a:t>
            </a:r>
          </a:p>
          <a:p>
            <a:r>
              <a:rPr lang="en-US" sz="2800" dirty="0" err="1"/>
              <a:t>Plantarflexion</a:t>
            </a:r>
            <a:r>
              <a:rPr lang="en-US" sz="2800" dirty="0"/>
              <a:t>, post </a:t>
            </a:r>
            <a:r>
              <a:rPr lang="en-US" sz="2800" dirty="0" err="1"/>
              <a:t>tib</a:t>
            </a:r>
            <a:r>
              <a:rPr lang="en-US" sz="2800" dirty="0"/>
              <a:t>, toe flexor strength 5/5, </a:t>
            </a:r>
            <a:r>
              <a:rPr lang="en-US" sz="2800" dirty="0" err="1"/>
              <a:t>painfree</a:t>
            </a:r>
            <a:endParaRPr lang="en-US" sz="2800" dirty="0"/>
          </a:p>
          <a:p>
            <a:r>
              <a:rPr lang="en-US" sz="2800" dirty="0"/>
              <a:t>Able to exercise on TM x 30’ w/o pain</a:t>
            </a:r>
          </a:p>
          <a:p>
            <a:r>
              <a:rPr lang="en-US" sz="2800" dirty="0"/>
              <a:t>Able to run 12 minutes with minimal pain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784095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Six Month Follow-up</a:t>
            </a:r>
          </a:p>
        </p:txBody>
      </p:sp>
      <p:sp>
        <p:nvSpPr>
          <p:cNvPr id="3" name="Content Placeholder 2"/>
          <p:cNvSpPr>
            <a:spLocks noGrp="1"/>
          </p:cNvSpPr>
          <p:nvPr>
            <p:ph idx="1"/>
          </p:nvPr>
        </p:nvSpPr>
        <p:spPr/>
        <p:txBody>
          <a:bodyPr>
            <a:normAutofit/>
          </a:bodyPr>
          <a:lstStyle/>
          <a:p>
            <a:r>
              <a:rPr lang="en-US" sz="2800" dirty="0"/>
              <a:t>Pain &lt; 1/10 w/ ADL’s</a:t>
            </a:r>
          </a:p>
          <a:p>
            <a:r>
              <a:rPr lang="en-US" sz="2800" dirty="0"/>
              <a:t>LEFS 75/80</a:t>
            </a:r>
          </a:p>
          <a:p>
            <a:r>
              <a:rPr lang="en-US" sz="2800" dirty="0"/>
              <a:t>Running tolerance limited by conditioning, not pain</a:t>
            </a:r>
          </a:p>
          <a:p>
            <a:r>
              <a:rPr lang="en-US" sz="2800" dirty="0"/>
              <a:t>Mild increase in symptoms w/ running on incline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6504106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Discussion</a:t>
            </a:r>
          </a:p>
        </p:txBody>
      </p:sp>
      <p:sp>
        <p:nvSpPr>
          <p:cNvPr id="3" name="Content Placeholder 2"/>
          <p:cNvSpPr>
            <a:spLocks noGrp="1"/>
          </p:cNvSpPr>
          <p:nvPr>
            <p:ph idx="1"/>
          </p:nvPr>
        </p:nvSpPr>
        <p:spPr>
          <a:xfrm>
            <a:off x="646330" y="1548714"/>
            <a:ext cx="11545670" cy="5309285"/>
          </a:xfrm>
        </p:spPr>
        <p:txBody>
          <a:bodyPr>
            <a:normAutofit/>
          </a:bodyPr>
          <a:lstStyle/>
          <a:p>
            <a:r>
              <a:rPr lang="en-US" dirty="0"/>
              <a:t>Eccentrics have been shown to be effective, but compliance can be poor (pain, frequency, length of protocol), and does not change tendon structure</a:t>
            </a:r>
          </a:p>
          <a:p>
            <a:r>
              <a:rPr lang="en-US" dirty="0"/>
              <a:t>This case demonstrated successful outcome in 7 weeks</a:t>
            </a:r>
          </a:p>
          <a:p>
            <a:r>
              <a:rPr lang="en-US" dirty="0"/>
              <a:t>IASTM was used to identify restrictions in kinetic chain responsible for abnormal load on tendon</a:t>
            </a:r>
          </a:p>
          <a:p>
            <a:r>
              <a:rPr lang="en-US" dirty="0"/>
              <a:t>Progressively adding load through IASTM and exercise</a:t>
            </a:r>
          </a:p>
          <a:p>
            <a:pPr marL="0" indent="0">
              <a:buNone/>
            </a:pPr>
            <a:endParaRPr lang="en-US" sz="800" dirty="0"/>
          </a:p>
          <a:p>
            <a:pPr lvl="2">
              <a:spcBef>
                <a:spcPts val="0"/>
              </a:spcBef>
              <a:buFont typeface="Wingdings" panose="05000000000000000000" pitchFamily="2" charset="2"/>
              <a:buChar char="§"/>
            </a:pPr>
            <a:r>
              <a:rPr lang="en-US" sz="2800" dirty="0"/>
              <a:t>Static Unloaded</a:t>
            </a:r>
          </a:p>
          <a:p>
            <a:pPr lvl="2">
              <a:spcBef>
                <a:spcPts val="0"/>
              </a:spcBef>
              <a:buFont typeface="Wingdings" panose="05000000000000000000" pitchFamily="2" charset="2"/>
              <a:buChar char="§"/>
            </a:pPr>
            <a:r>
              <a:rPr lang="en-US" sz="2800" dirty="0"/>
              <a:t>Static Loaded (Stretch or Isometric)</a:t>
            </a:r>
          </a:p>
          <a:p>
            <a:pPr lvl="2">
              <a:spcBef>
                <a:spcPts val="0"/>
              </a:spcBef>
              <a:buFont typeface="Wingdings" panose="05000000000000000000" pitchFamily="2" charset="2"/>
              <a:buChar char="§"/>
            </a:pPr>
            <a:r>
              <a:rPr lang="en-US" sz="2800" dirty="0"/>
              <a:t>Dynamic Unloaded</a:t>
            </a:r>
          </a:p>
          <a:p>
            <a:pPr lvl="2">
              <a:spcBef>
                <a:spcPts val="0"/>
              </a:spcBef>
              <a:buFont typeface="Wingdings" panose="05000000000000000000" pitchFamily="2" charset="2"/>
              <a:buChar char="§"/>
            </a:pPr>
            <a:r>
              <a:rPr lang="en-US" sz="2800" dirty="0"/>
              <a:t>Dynamic Partially Loaded (PWB)</a:t>
            </a:r>
          </a:p>
          <a:p>
            <a:pPr lvl="2">
              <a:spcBef>
                <a:spcPts val="0"/>
              </a:spcBef>
              <a:buFont typeface="Wingdings" panose="05000000000000000000" pitchFamily="2" charset="2"/>
              <a:buChar char="§"/>
            </a:pPr>
            <a:r>
              <a:rPr lang="en-US" sz="2800" dirty="0"/>
              <a:t>Dynamic Fully Loaded</a:t>
            </a:r>
          </a:p>
          <a:p>
            <a:pPr marL="457200" lvl="1" indent="0">
              <a:buNone/>
            </a:pPr>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2210653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Conclusion</a:t>
            </a:r>
          </a:p>
        </p:txBody>
      </p:sp>
      <p:sp>
        <p:nvSpPr>
          <p:cNvPr id="3" name="Content Placeholder 2"/>
          <p:cNvSpPr>
            <a:spLocks noGrp="1"/>
          </p:cNvSpPr>
          <p:nvPr>
            <p:ph idx="1"/>
          </p:nvPr>
        </p:nvSpPr>
        <p:spPr>
          <a:xfrm>
            <a:off x="621695" y="1690688"/>
            <a:ext cx="10948609" cy="4592446"/>
          </a:xfrm>
        </p:spPr>
        <p:txBody>
          <a:bodyPr>
            <a:noAutofit/>
          </a:bodyPr>
          <a:lstStyle/>
          <a:p>
            <a:r>
              <a:rPr lang="en-US" sz="2800" dirty="0"/>
              <a:t>IASTM can be used to identify restrictions in kinetic chain</a:t>
            </a:r>
          </a:p>
          <a:p>
            <a:pPr marL="0" indent="0">
              <a:buNone/>
            </a:pPr>
            <a:endParaRPr lang="en-US" sz="800" dirty="0"/>
          </a:p>
          <a:p>
            <a:r>
              <a:rPr lang="en-US" sz="2800" dirty="0"/>
              <a:t>IASTM has been shown to address the pathophysiology of tendinosis</a:t>
            </a:r>
          </a:p>
          <a:p>
            <a:pPr marL="0" indent="0">
              <a:buNone/>
            </a:pPr>
            <a:endParaRPr lang="en-US" sz="800" dirty="0"/>
          </a:p>
          <a:p>
            <a:r>
              <a:rPr lang="en-US" sz="2800" dirty="0"/>
              <a:t>IASTM has been shown to improve the material and mechanical properties of pathologic tendons</a:t>
            </a:r>
          </a:p>
          <a:p>
            <a:pPr marL="0" indent="0">
              <a:buNone/>
            </a:pPr>
            <a:endParaRPr lang="en-US" sz="800" dirty="0"/>
          </a:p>
          <a:p>
            <a:r>
              <a:rPr lang="en-US" sz="2800" dirty="0"/>
              <a:t>IASTM has been shown to improve tendon structure</a:t>
            </a:r>
          </a:p>
          <a:p>
            <a:pPr marL="0" indent="0">
              <a:buNone/>
            </a:pPr>
            <a:endParaRPr lang="en-US" sz="800" dirty="0"/>
          </a:p>
          <a:p>
            <a:r>
              <a:rPr lang="en-US" sz="2800" dirty="0"/>
              <a:t>Moderate evidence supports the use of IASTM combined with exercise for the treatment of tendinopathy</a:t>
            </a:r>
          </a:p>
          <a:p>
            <a:pPr marL="0" indent="0">
              <a:buNone/>
            </a:pP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349353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Tendon Physiology</a:t>
            </a:r>
          </a:p>
        </p:txBody>
      </p:sp>
      <p:sp>
        <p:nvSpPr>
          <p:cNvPr id="3" name="Content Placeholder 2"/>
          <p:cNvSpPr>
            <a:spLocks noGrp="1"/>
          </p:cNvSpPr>
          <p:nvPr>
            <p:ph idx="1"/>
          </p:nvPr>
        </p:nvSpPr>
        <p:spPr/>
        <p:txBody>
          <a:bodyPr/>
          <a:lstStyle/>
          <a:p>
            <a:r>
              <a:rPr lang="en-US" dirty="0"/>
              <a:t>Cells</a:t>
            </a:r>
          </a:p>
          <a:p>
            <a:pPr lvl="1"/>
            <a:r>
              <a:rPr lang="en-US" dirty="0"/>
              <a:t>Fibroblasts (tenocytes)</a:t>
            </a:r>
          </a:p>
          <a:p>
            <a:pPr lvl="1"/>
            <a:r>
              <a:rPr lang="en-US" dirty="0"/>
              <a:t>Macrophages</a:t>
            </a:r>
          </a:p>
          <a:p>
            <a:pPr lvl="1"/>
            <a:r>
              <a:rPr lang="en-US" dirty="0"/>
              <a:t>Undifferentiated mesenchyme cells</a:t>
            </a:r>
          </a:p>
          <a:p>
            <a:r>
              <a:rPr lang="en-US" dirty="0"/>
              <a:t>Extracellular matrix</a:t>
            </a:r>
          </a:p>
          <a:p>
            <a:pPr lvl="1"/>
            <a:r>
              <a:rPr lang="en-US" dirty="0"/>
              <a:t>Fibers (Collagen &amp; Elastin)</a:t>
            </a:r>
          </a:p>
          <a:p>
            <a:pPr lvl="1"/>
            <a:r>
              <a:rPr lang="en-US" dirty="0"/>
              <a:t>Ground substance</a:t>
            </a:r>
          </a:p>
          <a:p>
            <a:pPr lvl="2"/>
            <a:r>
              <a:rPr lang="en-US" sz="2400" dirty="0" err="1"/>
              <a:t>Glycosaminoglycans</a:t>
            </a:r>
            <a:r>
              <a:rPr lang="en-US" sz="2400" dirty="0"/>
              <a:t> (hyaluronic acid)</a:t>
            </a:r>
          </a:p>
          <a:p>
            <a:pPr lvl="2"/>
            <a:r>
              <a:rPr lang="en-US" sz="2400" dirty="0"/>
              <a:t>Water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212395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9788" y="457200"/>
            <a:ext cx="7966282" cy="983974"/>
          </a:xfrm>
        </p:spPr>
        <p:txBody>
          <a:bodyPr>
            <a:normAutofit/>
          </a:bodyPr>
          <a:lstStyle/>
          <a:p>
            <a:r>
              <a:rPr lang="en-US" sz="4000" b="1" dirty="0">
                <a:latin typeface="+mn-lt"/>
              </a:rPr>
              <a:t>Tendon Structure</a:t>
            </a:r>
          </a:p>
        </p:txBody>
      </p:sp>
      <p:sp>
        <p:nvSpPr>
          <p:cNvPr id="9" name="Text Placeholder 8"/>
          <p:cNvSpPr>
            <a:spLocks noGrp="1"/>
          </p:cNvSpPr>
          <p:nvPr>
            <p:ph type="body" sz="half" idx="2"/>
          </p:nvPr>
        </p:nvSpPr>
        <p:spPr>
          <a:xfrm>
            <a:off x="-1" y="2057400"/>
            <a:ext cx="5565913" cy="3811588"/>
          </a:xfrm>
        </p:spPr>
        <p:txBody>
          <a:bodyPr>
            <a:normAutofit/>
          </a:bodyPr>
          <a:lstStyle/>
          <a:p>
            <a:pPr marL="342900" indent="-342900" fontAlgn="base">
              <a:buFont typeface="Arial" panose="020B0604020202020204" pitchFamily="34" charset="0"/>
              <a:buChar char="•"/>
            </a:pPr>
            <a:r>
              <a:rPr lang="en-US" sz="2800" dirty="0"/>
              <a:t>Normal tendon contains bundles of ​type 1 collagen, closely packed with ​a few tenocytes between them. ​</a:t>
            </a:r>
          </a:p>
          <a:p>
            <a:pPr marL="342900" indent="-342900" fontAlgn="base">
              <a:buFont typeface="Arial" panose="020B0604020202020204" pitchFamily="34" charset="0"/>
              <a:buChar char="•"/>
            </a:pPr>
            <a:r>
              <a:rPr lang="en-US" sz="2800" dirty="0"/>
              <a:t>These are embedded in a matrix of  proteoglycans, </a:t>
            </a:r>
            <a:r>
              <a:rPr lang="en-US" sz="2800" dirty="0" err="1"/>
              <a:t>glycosamino-glycans</a:t>
            </a:r>
            <a:r>
              <a:rPr lang="en-US" sz="2800" dirty="0"/>
              <a:t>, and water. ​</a:t>
            </a:r>
          </a:p>
          <a:p>
            <a:pPr marL="342900" indent="-342900" fontAlgn="base">
              <a:buFont typeface="Arial" panose="020B0604020202020204" pitchFamily="34" charset="0"/>
              <a:buChar char="•"/>
            </a:pPr>
            <a:r>
              <a:rPr lang="en-US" sz="2800" dirty="0"/>
              <a:t>The loose epitenon wrapping is the source of vascularity.</a:t>
            </a:r>
          </a:p>
          <a:p>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514" y="1192695"/>
            <a:ext cx="6647112" cy="50041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190" y="5929110"/>
            <a:ext cx="1115568" cy="755904"/>
          </a:xfrm>
          <a:prstGeom prst="rect">
            <a:avLst/>
          </a:prstGeom>
        </p:spPr>
      </p:pic>
    </p:spTree>
    <p:extLst>
      <p:ext uri="{BB962C8B-B14F-4D97-AF65-F5344CB8AC3E}">
        <p14:creationId xmlns:p14="http://schemas.microsoft.com/office/powerpoint/2010/main" val="17317457"/>
      </p:ext>
    </p:extLst>
  </p:cSld>
  <p:clrMapOvr>
    <a:masterClrMapping/>
  </p:clrMapOvr>
</p:sld>
</file>

<file path=ppt/theme/theme1.xml><?xml version="1.0" encoding="utf-8"?>
<a:theme xmlns:a="http://schemas.openxmlformats.org/drawingml/2006/main" name="GT PPT for M1 Training 2010 - master slides">
  <a:themeElements>
    <a:clrScheme name="GT PPT for M1 Training 2010 - master slid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T PPT for M1 Training 2010 - master 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T PPT for M1 Training 2010 - master slid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 PPT for M1 Training 2010 - master slid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 PPT for M1 Training 2010 - master slid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 PPT for M1 Training 2010 - master slid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 PPT for M1 Training 2010 - master slid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 PPT for M1 Training 2010 - master slid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 PPT for M1 Training 2010 - master slid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 PPT for M1 Training 2010 - master slid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 PPT for M1 Training 2010 - master slid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 PPT for M1 Training 2010 - master slid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 PPT for M1 Training 2010 - master slid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 PPT for M1 Training 2010 - master slid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2877</TotalTime>
  <Words>5506</Words>
  <Application>Microsoft Macintosh PowerPoint</Application>
  <PresentationFormat>Widescreen</PresentationFormat>
  <Paragraphs>623</Paragraphs>
  <Slides>73</Slides>
  <Notes>46</Notes>
  <HiddenSlides>0</HiddenSlides>
  <MMClips>9</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73</vt:i4>
      </vt:variant>
    </vt:vector>
  </HeadingPairs>
  <TitlesOfParts>
    <vt:vector size="83" baseType="lpstr">
      <vt:lpstr>Arial</vt:lpstr>
      <vt:lpstr>Calibri</vt:lpstr>
      <vt:lpstr>Calibri Light</vt:lpstr>
      <vt:lpstr>Cambria</vt:lpstr>
      <vt:lpstr>Lucida Sans Unicode</vt:lpstr>
      <vt:lpstr>Tahoma</vt:lpstr>
      <vt:lpstr>Times New Roman</vt:lpstr>
      <vt:lpstr>Wingdings</vt:lpstr>
      <vt:lpstr>GT PPT for M1 Training 2010 - master slides</vt:lpstr>
      <vt:lpstr>Office Theme</vt:lpstr>
      <vt:lpstr> Emerging Evidence for the Role of Instrument-Assisted Soft Tissue Mobilization in the Treatment of Tendinopathy</vt:lpstr>
      <vt:lpstr>Conflict Disclosure</vt:lpstr>
      <vt:lpstr>Learning Outcomes</vt:lpstr>
      <vt:lpstr>Topics for Discussion</vt:lpstr>
      <vt:lpstr>Tendinopathy – Any Disease of a Tendon</vt:lpstr>
      <vt:lpstr>Acute Tendinitis</vt:lpstr>
      <vt:lpstr>Chronic Tendinosis:</vt:lpstr>
      <vt:lpstr>Tendon Physiology</vt:lpstr>
      <vt:lpstr>Tendon Structure</vt:lpstr>
      <vt:lpstr>Histopathology of Tendinosis</vt:lpstr>
      <vt:lpstr>PowerPoint Presentation</vt:lpstr>
      <vt:lpstr>Clinical Findings of Tendinosis</vt:lpstr>
      <vt:lpstr>Mechanical Loading Effects on Tendons</vt:lpstr>
      <vt:lpstr>Mechanical Loading Effects on Tendons</vt:lpstr>
      <vt:lpstr>Tendinosis Treatment Concepts</vt:lpstr>
      <vt:lpstr>Schematic of Tendon Rehabilitation,            Improving Tendon Capacity with Progressive Loads</vt:lpstr>
      <vt:lpstr>Instrument-assisted soft-tissue mobilization (IASTM)</vt:lpstr>
      <vt:lpstr>History of IASTM</vt:lpstr>
      <vt:lpstr>IASTM vs Gua sha</vt:lpstr>
      <vt:lpstr>The Effects of Trauma  on Connective Tissue</vt:lpstr>
      <vt:lpstr>Effects of Soft Tissue Mobilization</vt:lpstr>
      <vt:lpstr>Physiological Effects of Mechanotherapy</vt:lpstr>
      <vt:lpstr>Mechanotransduction Physiological process where cells sense and respond to external mechanical loads</vt:lpstr>
      <vt:lpstr>“OPTIMAL THERAPEUTIC LOAD”</vt:lpstr>
      <vt:lpstr>Physiological Effects of IASTM:   Instrument-Assisted Soft Tissue Mechanotherapy</vt:lpstr>
      <vt:lpstr>PowerPoint Presentation</vt:lpstr>
      <vt:lpstr>Fiber Alignment and Function</vt:lpstr>
      <vt:lpstr>IASTM and Ligament Healing</vt:lpstr>
      <vt:lpstr>PowerPoint Presentation</vt:lpstr>
      <vt:lpstr>Vascular Response to IASTM</vt:lpstr>
      <vt:lpstr>Increased Circulating Stem Cells</vt:lpstr>
      <vt:lpstr>Neurophysiological Effects: Altered neural activity</vt:lpstr>
      <vt:lpstr>Neurophysiological Effects: Increased Pain Pressure Threshold</vt:lpstr>
      <vt:lpstr>Summary of Physiologic Effects of IASTM</vt:lpstr>
      <vt:lpstr>IASTM and ROM</vt:lpstr>
      <vt:lpstr>IASTM and ROM</vt:lpstr>
      <vt:lpstr>IASTM and ROM</vt:lpstr>
      <vt:lpstr>Systematic Reviews</vt:lpstr>
      <vt:lpstr>Systematic Reviews</vt:lpstr>
      <vt:lpstr>PowerPoint Presentation</vt:lpstr>
      <vt:lpstr>PowerPoint Presentation</vt:lpstr>
      <vt:lpstr>PowerPoint Presentation</vt:lpstr>
      <vt:lpstr>IASTM and Tendons</vt:lpstr>
      <vt:lpstr>IASTM and Tendons</vt:lpstr>
      <vt:lpstr>The Effects of the Graston Technique®  on Cases of Chronic Tendinopathy Measured by Diagnostic Ultrasound by  Kelsey K Labodi Master of Science Thesis North Dakota State University  </vt:lpstr>
      <vt:lpstr>IASTM Tendinosis Progression</vt:lpstr>
      <vt:lpstr>CASE STUDY</vt:lpstr>
      <vt:lpstr>Demographics</vt:lpstr>
      <vt:lpstr>History and Symptoms</vt:lpstr>
      <vt:lpstr>Clinical Presentation</vt:lpstr>
      <vt:lpstr>Clinical Presentation - Impairments</vt:lpstr>
      <vt:lpstr>Clinical Presentation - Palpation</vt:lpstr>
      <vt:lpstr>Treatment Objectives</vt:lpstr>
      <vt:lpstr>Initial Visit</vt:lpstr>
      <vt:lpstr>Sweep.mov</vt:lpstr>
      <vt:lpstr>Brush.mov</vt:lpstr>
      <vt:lpstr>2nd Visit</vt:lpstr>
      <vt:lpstr>Jstroke.mov</vt:lpstr>
      <vt:lpstr>Visits 3 and 4</vt:lpstr>
      <vt:lpstr>AROM.mov</vt:lpstr>
      <vt:lpstr>Strum.mov</vt:lpstr>
      <vt:lpstr>Visits 5 and 6</vt:lpstr>
      <vt:lpstr>Spiral.mov</vt:lpstr>
      <vt:lpstr>Partial load.mov</vt:lpstr>
      <vt:lpstr>Visits 7 and 8</vt:lpstr>
      <vt:lpstr>Visits 9 </vt:lpstr>
      <vt:lpstr>Wt bearing.mov</vt:lpstr>
      <vt:lpstr>Visit 10 to 13</vt:lpstr>
      <vt:lpstr>Eccentric.mov</vt:lpstr>
      <vt:lpstr>Visit 14 - Reassessment</vt:lpstr>
      <vt:lpstr>Six Month Follow-up</vt:lpstr>
      <vt:lpstr>Discussion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Ploski</dc:creator>
  <cp:lastModifiedBy>Sara Stiltner</cp:lastModifiedBy>
  <cp:revision>114</cp:revision>
  <dcterms:created xsi:type="dcterms:W3CDTF">2017-10-22T19:31:07Z</dcterms:created>
  <dcterms:modified xsi:type="dcterms:W3CDTF">2019-03-09T01:50:17Z</dcterms:modified>
</cp:coreProperties>
</file>