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90" r:id="rId5"/>
    <p:sldId id="275" r:id="rId6"/>
    <p:sldId id="278" r:id="rId7"/>
    <p:sldId id="276" r:id="rId8"/>
    <p:sldId id="277" r:id="rId9"/>
    <p:sldId id="279" r:id="rId10"/>
    <p:sldId id="280" r:id="rId11"/>
    <p:sldId id="281" r:id="rId12"/>
    <p:sldId id="282" r:id="rId13"/>
    <p:sldId id="283" r:id="rId14"/>
    <p:sldId id="284" r:id="rId15"/>
    <p:sldId id="286" r:id="rId16"/>
    <p:sldId id="289" r:id="rId17"/>
    <p:sldId id="285" r:id="rId18"/>
    <p:sldId id="288" r:id="rId19"/>
    <p:sldId id="273" r:id="rId20"/>
    <p:sldId id="27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256"/>
    <a:srgbClr val="FFFFFF"/>
    <a:srgbClr val="99CBEB"/>
    <a:srgbClr val="5A93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86391"/>
  </p:normalViewPr>
  <p:slideViewPr>
    <p:cSldViewPr snapToGrid="0" snapToObjects="1">
      <p:cViewPr varScale="1">
        <p:scale>
          <a:sx n="75" d="100"/>
          <a:sy n="75" d="100"/>
        </p:scale>
        <p:origin x="208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5356"/>
    </p:cViewPr>
  </p:sorterViewPr>
  <p:notesViewPr>
    <p:cSldViewPr snapToGrid="0" snapToObjects="1">
      <p:cViewPr varScale="1">
        <p:scale>
          <a:sx n="53" d="100"/>
          <a:sy n="53" d="100"/>
        </p:scale>
        <p:origin x="2648" y="5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4C0F9B-1473-4757-85A1-74F5D4FFF275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39A4DE-CA8F-4750-B28E-D1B2B97505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9123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9A48D-2F5C-1E42-9907-4BBB37D1DB2A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D4E0F9-9E2D-BC4D-954B-97B3259EF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050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4E0F9-9E2D-BC4D-954B-97B3259EF21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39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031529"/>
            <a:ext cx="9144000" cy="526617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6545" y="2298124"/>
            <a:ext cx="5815687" cy="123907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</p:spTree>
    <p:extLst>
      <p:ext uri="{BB962C8B-B14F-4D97-AF65-F5344CB8AC3E}">
        <p14:creationId xmlns:p14="http://schemas.microsoft.com/office/powerpoint/2010/main" val="2008739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</p:spTree>
    <p:extLst>
      <p:ext uri="{BB962C8B-B14F-4D97-AF65-F5344CB8AC3E}">
        <p14:creationId xmlns:p14="http://schemas.microsoft.com/office/powerpoint/2010/main" val="2859753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4709" y="0"/>
            <a:ext cx="7564582" cy="75645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40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1051401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88012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sz="3200"/>
            </a:lvl1pPr>
            <a:lvl2pPr>
              <a:defRPr sz="2800">
                <a:latin typeface="Crimson Text Roman" charset="0"/>
                <a:ea typeface="Crimson Text Roman" charset="0"/>
                <a:cs typeface="Crimson Text Roman" charset="0"/>
              </a:defRPr>
            </a:lvl2pPr>
            <a:lvl3pPr>
              <a:defRPr sz="2400">
                <a:latin typeface="Crimson Text Roman" charset="0"/>
                <a:ea typeface="Crimson Text Roman" charset="0"/>
                <a:cs typeface="Crimson Text Roman" charset="0"/>
              </a:defRPr>
            </a:lvl3pPr>
            <a:lvl4pPr>
              <a:defRPr sz="2000">
                <a:latin typeface="Crimson Text Roman" charset="0"/>
                <a:ea typeface="Crimson Text Roman" charset="0"/>
                <a:cs typeface="Crimson Text Roman" charset="0"/>
              </a:defRPr>
            </a:lvl4pPr>
            <a:lvl5pPr>
              <a:defRPr sz="2000">
                <a:latin typeface="Crimson Text Roman" charset="0"/>
                <a:ea typeface="Crimson Text Roman" charset="0"/>
                <a:cs typeface="Crimson Text Roman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Crimson Text Roman" charset="0"/>
                <a:ea typeface="Crimson Text Roman" charset="0"/>
                <a:cs typeface="Crimson Text Roman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</p:spTree>
    <p:extLst>
      <p:ext uri="{BB962C8B-B14F-4D97-AF65-F5344CB8AC3E}">
        <p14:creationId xmlns:p14="http://schemas.microsoft.com/office/powerpoint/2010/main" val="17360853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97043" y="-13855"/>
            <a:ext cx="7008812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</p:spTree>
    <p:extLst>
      <p:ext uri="{BB962C8B-B14F-4D97-AF65-F5344CB8AC3E}">
        <p14:creationId xmlns:p14="http://schemas.microsoft.com/office/powerpoint/2010/main" val="5258127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5250873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3654" y="449263"/>
            <a:ext cx="5320146" cy="160020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33654" y="2049463"/>
            <a:ext cx="5320145" cy="3811588"/>
          </a:xfrm>
        </p:spPr>
        <p:txBody>
          <a:bodyPr/>
          <a:lstStyle>
            <a:lvl1pPr marL="0" indent="0">
              <a:buNone/>
              <a:defRPr sz="1600">
                <a:latin typeface="Crimson Text Roman" charset="0"/>
                <a:ea typeface="Crimson Text Roman" charset="0"/>
                <a:cs typeface="Crimson Text Roman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ing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6545" y="2298124"/>
            <a:ext cx="5815687" cy="1239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76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ing Slide 2">
    <p:bg>
      <p:bgPr>
        <a:solidFill>
          <a:srgbClr val="0022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1070" y="2479964"/>
            <a:ext cx="6089860" cy="12974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Pr>
        <a:solidFill>
          <a:srgbClr val="0022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031529"/>
            <a:ext cx="9144000" cy="52661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7882" y="1967346"/>
            <a:ext cx="6089860" cy="12974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Intr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8546" y="235314"/>
            <a:ext cx="7271420" cy="80289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</p:spTree>
    <p:extLst>
      <p:ext uri="{BB962C8B-B14F-4D97-AF65-F5344CB8AC3E}">
        <p14:creationId xmlns:p14="http://schemas.microsoft.com/office/powerpoint/2010/main" val="1679699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r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8546" y="235314"/>
            <a:ext cx="7271420" cy="802899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40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1051401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r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53497"/>
            <a:ext cx="10515600" cy="1225595"/>
          </a:xfrm>
        </p:spPr>
        <p:txBody>
          <a:bodyPr anchor="b"/>
          <a:lstStyle>
            <a:lvl1pPr algn="r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3240133"/>
            <a:ext cx="10515600" cy="1879699"/>
          </a:xfrm>
        </p:spPr>
        <p:txBody>
          <a:bodyPr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7096" y="2378208"/>
            <a:ext cx="4765120" cy="526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416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r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7096" y="2378208"/>
            <a:ext cx="4765120" cy="526157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40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1051401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</p:spTree>
    <p:extLst>
      <p:ext uri="{BB962C8B-B14F-4D97-AF65-F5344CB8AC3E}">
        <p14:creationId xmlns:p14="http://schemas.microsoft.com/office/powerpoint/2010/main" val="2045343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256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</p:spTree>
    <p:extLst>
      <p:ext uri="{BB962C8B-B14F-4D97-AF65-F5344CB8AC3E}">
        <p14:creationId xmlns:p14="http://schemas.microsoft.com/office/powerpoint/2010/main" val="1417998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55" r:id="rId2"/>
    <p:sldLayoutId id="2147483660" r:id="rId3"/>
    <p:sldLayoutId id="2147483661" r:id="rId4"/>
    <p:sldLayoutId id="2147483649" r:id="rId5"/>
    <p:sldLayoutId id="2147483663" r:id="rId6"/>
    <p:sldLayoutId id="2147483651" r:id="rId7"/>
    <p:sldLayoutId id="2147483664" r:id="rId8"/>
    <p:sldLayoutId id="2147483650" r:id="rId9"/>
    <p:sldLayoutId id="2147483652" r:id="rId10"/>
    <p:sldLayoutId id="2147483653" r:id="rId11"/>
    <p:sldLayoutId id="2147483654" r:id="rId12"/>
    <p:sldLayoutId id="2147483656" r:id="rId13"/>
    <p:sldLayoutId id="2147483657" r:id="rId14"/>
    <p:sldLayoutId id="2147483659" r:id="rId15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rgbClr val="002256"/>
          </a:solidFill>
          <a:latin typeface="Ciao Bella" charset="0"/>
          <a:ea typeface="Ciao Bella" charset="0"/>
          <a:cs typeface="Ciao Bella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Courier New" charset="0"/>
        <a:buChar char="o"/>
        <a:defRPr sz="2800" b="0" i="0" kern="1200">
          <a:solidFill>
            <a:schemeClr val="tx1"/>
          </a:solidFill>
          <a:latin typeface="Montserrat Light" charset="0"/>
          <a:ea typeface="Montserrat Light" charset="0"/>
          <a:cs typeface="Montserrat Light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charset="0"/>
        <a:buChar char="o"/>
        <a:defRPr sz="2400" b="0" i="0" kern="1200">
          <a:solidFill>
            <a:schemeClr val="tx1"/>
          </a:solidFill>
          <a:latin typeface="Crimson Text Roman" charset="0"/>
          <a:ea typeface="Crimson Text Roman" charset="0"/>
          <a:cs typeface="Crimson Text Roman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charset="0"/>
        <a:buChar char="o"/>
        <a:defRPr sz="2000" b="0" i="0" kern="1200">
          <a:solidFill>
            <a:schemeClr val="tx1"/>
          </a:solidFill>
          <a:latin typeface="Crimson Text Roman" charset="0"/>
          <a:ea typeface="Crimson Text Roman" charset="0"/>
          <a:cs typeface="Crimson Text Roman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charset="0"/>
        <a:buChar char="o"/>
        <a:defRPr sz="1800" b="0" i="0" kern="1200">
          <a:solidFill>
            <a:schemeClr val="tx1"/>
          </a:solidFill>
          <a:latin typeface="Crimson Text Roman" charset="0"/>
          <a:ea typeface="Crimson Text Roman" charset="0"/>
          <a:cs typeface="Crimson Text Roman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charset="0"/>
        <a:buChar char="o"/>
        <a:defRPr sz="1800" b="0" i="0" kern="1200">
          <a:solidFill>
            <a:schemeClr val="tx1"/>
          </a:solidFill>
          <a:latin typeface="Crimson Text Roman" charset="0"/>
          <a:ea typeface="Crimson Text Roman" charset="0"/>
          <a:cs typeface="Crimson Text Roman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1B17E-86FD-E113-D8E7-05989A8FA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8535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7200" dirty="0">
                <a:latin typeface="Ciao Bella" panose="00000500000000000000" pitchFamily="50" charset="0"/>
                <a:ea typeface="Montserrat" charset="0"/>
                <a:cs typeface="Montserrat" charset="0"/>
              </a:rPr>
              <a:t>Agree to Disagree is a Cop Out</a:t>
            </a:r>
            <a:endParaRPr lang="en-US" sz="6600" dirty="0">
              <a:latin typeface="Ciao Bella" panose="00000500000000000000" pitchFamily="50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C9A234-46EC-B83B-8FA4-F58BE12D7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9D0E91-AF1F-B1F9-729E-F3000D9F0FA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rcRect/>
          <a:stretch/>
        </p:blipFill>
        <p:spPr>
          <a:xfrm>
            <a:off x="3818466" y="0"/>
            <a:ext cx="4555067" cy="3289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0334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48" name="Oval 47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0</a:t>
            </a:r>
          </a:p>
        </p:txBody>
      </p:sp>
      <p:sp>
        <p:nvSpPr>
          <p:cNvPr id="6" name="Oval 5"/>
          <p:cNvSpPr/>
          <p:nvPr/>
        </p:nvSpPr>
        <p:spPr>
          <a:xfrm>
            <a:off x="987457" y="1302487"/>
            <a:ext cx="4061637" cy="40616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1</a:t>
            </a:r>
          </a:p>
        </p:txBody>
      </p:sp>
      <p:sp>
        <p:nvSpPr>
          <p:cNvPr id="46" name="Oval 45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2</a:t>
            </a:r>
          </a:p>
        </p:txBody>
      </p:sp>
      <p:sp>
        <p:nvSpPr>
          <p:cNvPr id="45" name="Oval 44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3</a:t>
            </a:r>
          </a:p>
        </p:txBody>
      </p:sp>
      <p:sp>
        <p:nvSpPr>
          <p:cNvPr id="44" name="Oval 43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4</a:t>
            </a:r>
          </a:p>
        </p:txBody>
      </p:sp>
      <p:sp>
        <p:nvSpPr>
          <p:cNvPr id="43" name="Oval 42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5</a:t>
            </a:r>
          </a:p>
        </p:txBody>
      </p:sp>
      <p:sp>
        <p:nvSpPr>
          <p:cNvPr id="40" name="Oval 39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6</a:t>
            </a:r>
          </a:p>
        </p:txBody>
      </p:sp>
      <p:sp>
        <p:nvSpPr>
          <p:cNvPr id="37" name="Oval 36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7</a:t>
            </a:r>
          </a:p>
        </p:txBody>
      </p:sp>
      <p:sp>
        <p:nvSpPr>
          <p:cNvPr id="38" name="Oval 37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8</a:t>
            </a:r>
          </a:p>
        </p:txBody>
      </p:sp>
      <p:sp>
        <p:nvSpPr>
          <p:cNvPr id="39" name="Oval 38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9</a:t>
            </a:r>
          </a:p>
        </p:txBody>
      </p:sp>
      <p:sp>
        <p:nvSpPr>
          <p:cNvPr id="26" name="Oval 25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10</a:t>
            </a:r>
          </a:p>
        </p:txBody>
      </p:sp>
      <p:sp>
        <p:nvSpPr>
          <p:cNvPr id="36" name="Oval 35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11</a:t>
            </a:r>
          </a:p>
        </p:txBody>
      </p:sp>
      <p:sp>
        <p:nvSpPr>
          <p:cNvPr id="35" name="Oval 34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12</a:t>
            </a:r>
          </a:p>
        </p:txBody>
      </p:sp>
      <p:sp>
        <p:nvSpPr>
          <p:cNvPr id="34" name="Oval 33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13</a:t>
            </a:r>
          </a:p>
        </p:txBody>
      </p:sp>
      <p:sp>
        <p:nvSpPr>
          <p:cNvPr id="33" name="Oval 32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14</a:t>
            </a:r>
          </a:p>
        </p:txBody>
      </p:sp>
      <p:sp>
        <p:nvSpPr>
          <p:cNvPr id="32" name="Oval 31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15</a:t>
            </a:r>
          </a:p>
        </p:txBody>
      </p:sp>
      <p:sp>
        <p:nvSpPr>
          <p:cNvPr id="31" name="Oval 30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16</a:t>
            </a:r>
          </a:p>
        </p:txBody>
      </p:sp>
      <p:sp>
        <p:nvSpPr>
          <p:cNvPr id="30" name="Oval 29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17</a:t>
            </a:r>
          </a:p>
        </p:txBody>
      </p:sp>
      <p:sp>
        <p:nvSpPr>
          <p:cNvPr id="29" name="Oval 28"/>
          <p:cNvSpPr/>
          <p:nvPr/>
        </p:nvSpPr>
        <p:spPr>
          <a:xfrm>
            <a:off x="2185416" y="2560320"/>
            <a:ext cx="1669314" cy="1564757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18</a:t>
            </a:r>
          </a:p>
        </p:txBody>
      </p:sp>
      <p:sp>
        <p:nvSpPr>
          <p:cNvPr id="28" name="Oval 27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19</a:t>
            </a:r>
          </a:p>
        </p:txBody>
      </p:sp>
      <p:sp>
        <p:nvSpPr>
          <p:cNvPr id="27" name="Oval 26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20</a:t>
            </a:r>
          </a:p>
        </p:txBody>
      </p:sp>
      <p:sp>
        <p:nvSpPr>
          <p:cNvPr id="41" name="Oval 40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21</a:t>
            </a:r>
          </a:p>
        </p:txBody>
      </p:sp>
      <p:sp>
        <p:nvSpPr>
          <p:cNvPr id="24" name="Oval 23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22</a:t>
            </a:r>
          </a:p>
        </p:txBody>
      </p:sp>
      <p:sp>
        <p:nvSpPr>
          <p:cNvPr id="25" name="Oval 24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23</a:t>
            </a:r>
          </a:p>
        </p:txBody>
      </p:sp>
      <p:sp>
        <p:nvSpPr>
          <p:cNvPr id="42" name="Oval 41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24</a:t>
            </a:r>
          </a:p>
        </p:txBody>
      </p:sp>
      <p:sp>
        <p:nvSpPr>
          <p:cNvPr id="21" name="Oval 20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25</a:t>
            </a:r>
          </a:p>
        </p:txBody>
      </p:sp>
      <p:sp>
        <p:nvSpPr>
          <p:cNvPr id="23" name="Oval 22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26</a:t>
            </a:r>
          </a:p>
        </p:txBody>
      </p:sp>
      <p:sp>
        <p:nvSpPr>
          <p:cNvPr id="22" name="Oval 21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27</a:t>
            </a:r>
          </a:p>
        </p:txBody>
      </p:sp>
      <p:sp>
        <p:nvSpPr>
          <p:cNvPr id="20" name="Oval 19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28</a:t>
            </a:r>
          </a:p>
        </p:txBody>
      </p:sp>
      <p:sp>
        <p:nvSpPr>
          <p:cNvPr id="19" name="Oval 18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29</a:t>
            </a:r>
          </a:p>
        </p:txBody>
      </p:sp>
      <p:sp>
        <p:nvSpPr>
          <p:cNvPr id="11" name="Oval 10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127324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3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0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0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0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0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6" grpId="0" animBg="1"/>
      <p:bldP spid="45" grpId="0" animBg="1"/>
      <p:bldP spid="44" grpId="0" animBg="1"/>
      <p:bldP spid="43" grpId="0" animBg="1"/>
      <p:bldP spid="40" grpId="0" animBg="1"/>
      <p:bldP spid="37" grpId="0" animBg="1"/>
      <p:bldP spid="38" grpId="0" animBg="1"/>
      <p:bldP spid="39" grpId="0" animBg="1"/>
      <p:bldP spid="26" grpId="0" animBg="1"/>
      <p:bldP spid="36" grpId="0" animBg="1"/>
      <p:bldP spid="35" grpId="0" animBg="1"/>
      <p:bldP spid="34" grpId="0" animBg="1"/>
      <p:bldP spid="33" grpId="0" animBg="1"/>
      <p:bldP spid="32" grpId="0" animBg="1"/>
      <p:bldP spid="31" grpId="0" animBg="1"/>
      <p:bldP spid="30" grpId="0" animBg="1"/>
      <p:bldP spid="29" grpId="0" animBg="1"/>
      <p:bldP spid="28" grpId="0" animBg="1"/>
      <p:bldP spid="27" grpId="0" animBg="1"/>
      <p:bldP spid="41" grpId="0" animBg="1"/>
      <p:bldP spid="24" grpId="0" animBg="1"/>
      <p:bldP spid="25" grpId="0" animBg="1"/>
      <p:bldP spid="42" grpId="0" animBg="1"/>
      <p:bldP spid="21" grpId="0" animBg="1"/>
      <p:bldP spid="23" grpId="0" animBg="1"/>
      <p:bldP spid="22" grpId="0" animBg="1"/>
      <p:bldP spid="20" grpId="0" animBg="1"/>
      <p:bldP spid="19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48" name="Oval 47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0</a:t>
            </a:r>
          </a:p>
        </p:txBody>
      </p:sp>
      <p:sp>
        <p:nvSpPr>
          <p:cNvPr id="6" name="Oval 5"/>
          <p:cNvSpPr/>
          <p:nvPr/>
        </p:nvSpPr>
        <p:spPr>
          <a:xfrm>
            <a:off x="987457" y="1302487"/>
            <a:ext cx="4061637" cy="40616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1</a:t>
            </a:r>
          </a:p>
        </p:txBody>
      </p:sp>
      <p:sp>
        <p:nvSpPr>
          <p:cNvPr id="46" name="Oval 45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2</a:t>
            </a:r>
          </a:p>
        </p:txBody>
      </p:sp>
      <p:sp>
        <p:nvSpPr>
          <p:cNvPr id="45" name="Oval 44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3</a:t>
            </a:r>
          </a:p>
        </p:txBody>
      </p:sp>
      <p:sp>
        <p:nvSpPr>
          <p:cNvPr id="44" name="Oval 43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4</a:t>
            </a:r>
          </a:p>
        </p:txBody>
      </p:sp>
      <p:sp>
        <p:nvSpPr>
          <p:cNvPr id="43" name="Oval 42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5</a:t>
            </a:r>
          </a:p>
        </p:txBody>
      </p:sp>
      <p:sp>
        <p:nvSpPr>
          <p:cNvPr id="40" name="Oval 39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6</a:t>
            </a:r>
          </a:p>
        </p:txBody>
      </p:sp>
      <p:sp>
        <p:nvSpPr>
          <p:cNvPr id="37" name="Oval 36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7</a:t>
            </a:r>
          </a:p>
        </p:txBody>
      </p:sp>
      <p:sp>
        <p:nvSpPr>
          <p:cNvPr id="38" name="Oval 37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8</a:t>
            </a:r>
          </a:p>
        </p:txBody>
      </p:sp>
      <p:sp>
        <p:nvSpPr>
          <p:cNvPr id="39" name="Oval 38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9</a:t>
            </a:r>
          </a:p>
        </p:txBody>
      </p:sp>
      <p:sp>
        <p:nvSpPr>
          <p:cNvPr id="26" name="Oval 25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10</a:t>
            </a:r>
          </a:p>
        </p:txBody>
      </p:sp>
      <p:sp>
        <p:nvSpPr>
          <p:cNvPr id="36" name="Oval 35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11</a:t>
            </a:r>
          </a:p>
        </p:txBody>
      </p:sp>
      <p:sp>
        <p:nvSpPr>
          <p:cNvPr id="35" name="Oval 34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12</a:t>
            </a:r>
          </a:p>
        </p:txBody>
      </p:sp>
      <p:sp>
        <p:nvSpPr>
          <p:cNvPr id="34" name="Oval 33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13</a:t>
            </a:r>
          </a:p>
        </p:txBody>
      </p:sp>
      <p:sp>
        <p:nvSpPr>
          <p:cNvPr id="33" name="Oval 32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14</a:t>
            </a:r>
          </a:p>
        </p:txBody>
      </p:sp>
      <p:sp>
        <p:nvSpPr>
          <p:cNvPr id="32" name="Oval 31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15</a:t>
            </a:r>
          </a:p>
        </p:txBody>
      </p:sp>
      <p:sp>
        <p:nvSpPr>
          <p:cNvPr id="31" name="Oval 30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16</a:t>
            </a:r>
          </a:p>
        </p:txBody>
      </p:sp>
      <p:sp>
        <p:nvSpPr>
          <p:cNvPr id="30" name="Oval 29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17</a:t>
            </a:r>
          </a:p>
        </p:txBody>
      </p:sp>
      <p:sp>
        <p:nvSpPr>
          <p:cNvPr id="29" name="Oval 28"/>
          <p:cNvSpPr/>
          <p:nvPr/>
        </p:nvSpPr>
        <p:spPr>
          <a:xfrm>
            <a:off x="2185416" y="2560320"/>
            <a:ext cx="1669314" cy="1564757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18</a:t>
            </a:r>
          </a:p>
        </p:txBody>
      </p:sp>
      <p:sp>
        <p:nvSpPr>
          <p:cNvPr id="28" name="Oval 27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19</a:t>
            </a:r>
          </a:p>
        </p:txBody>
      </p:sp>
      <p:sp>
        <p:nvSpPr>
          <p:cNvPr id="27" name="Oval 26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20</a:t>
            </a:r>
          </a:p>
        </p:txBody>
      </p:sp>
      <p:sp>
        <p:nvSpPr>
          <p:cNvPr id="41" name="Oval 40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21</a:t>
            </a:r>
          </a:p>
        </p:txBody>
      </p:sp>
      <p:sp>
        <p:nvSpPr>
          <p:cNvPr id="24" name="Oval 23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22</a:t>
            </a:r>
          </a:p>
        </p:txBody>
      </p:sp>
      <p:sp>
        <p:nvSpPr>
          <p:cNvPr id="25" name="Oval 24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23</a:t>
            </a:r>
          </a:p>
        </p:txBody>
      </p:sp>
      <p:sp>
        <p:nvSpPr>
          <p:cNvPr id="42" name="Oval 41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24</a:t>
            </a:r>
          </a:p>
        </p:txBody>
      </p:sp>
      <p:sp>
        <p:nvSpPr>
          <p:cNvPr id="21" name="Oval 20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25</a:t>
            </a:r>
          </a:p>
        </p:txBody>
      </p:sp>
      <p:sp>
        <p:nvSpPr>
          <p:cNvPr id="23" name="Oval 22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26</a:t>
            </a:r>
          </a:p>
        </p:txBody>
      </p:sp>
      <p:sp>
        <p:nvSpPr>
          <p:cNvPr id="22" name="Oval 21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27</a:t>
            </a:r>
          </a:p>
        </p:txBody>
      </p:sp>
      <p:sp>
        <p:nvSpPr>
          <p:cNvPr id="20" name="Oval 19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28</a:t>
            </a:r>
          </a:p>
        </p:txBody>
      </p:sp>
      <p:sp>
        <p:nvSpPr>
          <p:cNvPr id="19" name="Oval 18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29</a:t>
            </a:r>
          </a:p>
        </p:txBody>
      </p:sp>
      <p:sp>
        <p:nvSpPr>
          <p:cNvPr id="11" name="Oval 10"/>
          <p:cNvSpPr/>
          <p:nvPr/>
        </p:nvSpPr>
        <p:spPr>
          <a:xfrm>
            <a:off x="2185416" y="2560320"/>
            <a:ext cx="1669314" cy="1584251"/>
          </a:xfrm>
          <a:prstGeom prst="ellipse">
            <a:avLst/>
          </a:prstGeom>
          <a:solidFill>
            <a:srgbClr val="99CB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2155813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3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0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0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0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0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6" grpId="0" animBg="1"/>
      <p:bldP spid="45" grpId="0" animBg="1"/>
      <p:bldP spid="44" grpId="0" animBg="1"/>
      <p:bldP spid="43" grpId="0" animBg="1"/>
      <p:bldP spid="40" grpId="0" animBg="1"/>
      <p:bldP spid="37" grpId="0" animBg="1"/>
      <p:bldP spid="38" grpId="0" animBg="1"/>
      <p:bldP spid="39" grpId="0" animBg="1"/>
      <p:bldP spid="26" grpId="0" animBg="1"/>
      <p:bldP spid="36" grpId="0" animBg="1"/>
      <p:bldP spid="35" grpId="0" animBg="1"/>
      <p:bldP spid="34" grpId="0" animBg="1"/>
      <p:bldP spid="33" grpId="0" animBg="1"/>
      <p:bldP spid="32" grpId="0" animBg="1"/>
      <p:bldP spid="31" grpId="0" animBg="1"/>
      <p:bldP spid="30" grpId="0" animBg="1"/>
      <p:bldP spid="29" grpId="0" animBg="1"/>
      <p:bldP spid="28" grpId="0" animBg="1"/>
      <p:bldP spid="27" grpId="0" animBg="1"/>
      <p:bldP spid="41" grpId="0" animBg="1"/>
      <p:bldP spid="24" grpId="0" animBg="1"/>
      <p:bldP spid="25" grpId="0" animBg="1"/>
      <p:bldP spid="42" grpId="0" animBg="1"/>
      <p:bldP spid="21" grpId="0" animBg="1"/>
      <p:bldP spid="23" grpId="0" animBg="1"/>
      <p:bldP spid="22" grpId="0" animBg="1"/>
      <p:bldP spid="20" grpId="0" animBg="1"/>
      <p:bldP spid="1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Discuss the following Questions: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739204" y="1754315"/>
            <a:ext cx="8541956" cy="3684588"/>
          </a:xfrm>
        </p:spPr>
        <p:txBody>
          <a:bodyPr/>
          <a:lstStyle/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US" dirty="0">
                <a:latin typeface="+mj-lt"/>
              </a:rPr>
              <a:t>Was your mind changed or swayed by the end of your disagreement?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US" dirty="0">
                <a:latin typeface="+mj-lt"/>
              </a:rPr>
              <a:t>If you didn’t change your mind, what did you learn something new?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US" dirty="0">
                <a:latin typeface="+mj-lt"/>
              </a:rPr>
              <a:t>What would it have taken to change your mind?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5523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Have you ever had your mind changed?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1884045"/>
            <a:ext cx="4762500" cy="355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2335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7702" y="345316"/>
            <a:ext cx="2760744" cy="6134986"/>
          </a:xfrm>
          <a:prstGeom prst="rect">
            <a:avLst/>
          </a:prstGeom>
        </p:spPr>
      </p:pic>
      <p:cxnSp>
        <p:nvCxnSpPr>
          <p:cNvPr id="13" name="Straight Connector 12"/>
          <p:cNvCxnSpPr>
            <a:stCxn id="7" idx="3"/>
          </p:cNvCxnSpPr>
          <p:nvPr/>
        </p:nvCxnSpPr>
        <p:spPr>
          <a:xfrm>
            <a:off x="1597848" y="607958"/>
            <a:ext cx="1944216" cy="2674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15" idx="3"/>
          </p:cNvCxnSpPr>
          <p:nvPr/>
        </p:nvCxnSpPr>
        <p:spPr>
          <a:xfrm flipV="1">
            <a:off x="2305840" y="787264"/>
            <a:ext cx="1384141" cy="68471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000" y="786178"/>
            <a:ext cx="2124840" cy="1371600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9" name="Straight Connector 18"/>
          <p:cNvCxnSpPr>
            <a:endCxn id="10242" idx="1"/>
          </p:cNvCxnSpPr>
          <p:nvPr/>
        </p:nvCxnSpPr>
        <p:spPr>
          <a:xfrm flipV="1">
            <a:off x="3904217" y="787264"/>
            <a:ext cx="1236707" cy="7862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44" name="Picture 4" descr="Image result for triborough bridge manhattan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87" y="2363385"/>
            <a:ext cx="2163932" cy="13716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Straight Connector 23"/>
          <p:cNvCxnSpPr/>
          <p:nvPr/>
        </p:nvCxnSpPr>
        <p:spPr>
          <a:xfrm flipV="1">
            <a:off x="2235619" y="1042259"/>
            <a:ext cx="1870334" cy="201687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endCxn id="10246" idx="1"/>
          </p:cNvCxnSpPr>
          <p:nvPr/>
        </p:nvCxnSpPr>
        <p:spPr>
          <a:xfrm flipV="1">
            <a:off x="4105953" y="1905489"/>
            <a:ext cx="1925601" cy="92262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4055" y="4873203"/>
            <a:ext cx="2051952" cy="1362456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32" name="Straight Connector 31"/>
          <p:cNvCxnSpPr>
            <a:endCxn id="30" idx="1"/>
          </p:cNvCxnSpPr>
          <p:nvPr/>
        </p:nvCxnSpPr>
        <p:spPr>
          <a:xfrm>
            <a:off x="4452730" y="5054087"/>
            <a:ext cx="571325" cy="50034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26" y="3952774"/>
            <a:ext cx="1951650" cy="1097280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39" name="Straight Connector 38"/>
          <p:cNvCxnSpPr>
            <a:stCxn id="37" idx="3"/>
          </p:cNvCxnSpPr>
          <p:nvPr/>
        </p:nvCxnSpPr>
        <p:spPr>
          <a:xfrm>
            <a:off x="2021376" y="4501414"/>
            <a:ext cx="2084577" cy="105668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0" name="Picture 10" descr="Image result for brooklyn bridge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654" y="5336089"/>
            <a:ext cx="2531477" cy="13716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88" y="150758"/>
            <a:ext cx="1508760" cy="914400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41" name="Straight Connector 40"/>
          <p:cNvCxnSpPr>
            <a:stCxn id="10250" idx="3"/>
          </p:cNvCxnSpPr>
          <p:nvPr/>
        </p:nvCxnSpPr>
        <p:spPr>
          <a:xfrm flipV="1">
            <a:off x="2640131" y="5798218"/>
            <a:ext cx="1368343" cy="22367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2" name="Picture 2" descr="Image result for manhattan 3rd ave bridge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0924" y="101464"/>
            <a:ext cx="1828800" cy="13716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1" name="TextBox 10240"/>
          <p:cNvSpPr txBox="1"/>
          <p:nvPr/>
        </p:nvSpPr>
        <p:spPr>
          <a:xfrm>
            <a:off x="5024055" y="2737438"/>
            <a:ext cx="6971741" cy="1569660"/>
          </a:xfrm>
          <a:prstGeom prst="rect">
            <a:avLst/>
          </a:prstGeom>
          <a:solidFill>
            <a:srgbClr val="FFFFFF">
              <a:alpha val="58039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+mj-lt"/>
              </a:rPr>
              <a:t>The “truth”, which is large, can be reached by many different bridges with completely different designs and ideas</a:t>
            </a:r>
            <a:r>
              <a:rPr lang="en-US" sz="2400" dirty="0">
                <a:latin typeface="+mj-lt"/>
              </a:rPr>
              <a:t>.</a:t>
            </a:r>
          </a:p>
        </p:txBody>
      </p:sp>
      <p:pic>
        <p:nvPicPr>
          <p:cNvPr id="10246" name="Picture 6" descr="Related image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31554" y="1219689"/>
            <a:ext cx="3197595" cy="13716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85151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4 Steps to Disagreeing Productively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739204" y="1754315"/>
            <a:ext cx="10514012" cy="3684588"/>
          </a:xfrm>
        </p:spPr>
        <p:txBody>
          <a:bodyPr>
            <a:normAutofit/>
          </a:bodyPr>
          <a:lstStyle/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+mj-lt"/>
              </a:rPr>
              <a:t>Don’t assume bad intent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+mj-lt"/>
              </a:rPr>
              <a:t>Ask questions.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+mj-lt"/>
              </a:rPr>
              <a:t>Stay calm.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+mj-lt"/>
              </a:rPr>
              <a:t>Make the argument if you can with the intention of finding </a:t>
            </a:r>
            <a:r>
              <a:rPr lang="en-US">
                <a:latin typeface="+mj-lt"/>
              </a:rPr>
              <a:t>common ground.</a:t>
            </a:r>
            <a:endParaRPr lang="en-US" dirty="0">
              <a:latin typeface="+mj-lt"/>
            </a:endParaRP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33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612013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Don’t you agree?</a:t>
            </a:r>
          </a:p>
        </p:txBody>
      </p:sp>
      <p:sp>
        <p:nvSpPr>
          <p:cNvPr id="6" name="AutoShape 2" descr="High Five Parks And Rec 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6" descr="High Five Parks And Rec GI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320" name="Picture 8" descr="High Five Parks And Rec 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2281745"/>
            <a:ext cx="5238017" cy="2939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22686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524000" y="4031529"/>
            <a:ext cx="9144000" cy="1921215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256"/>
                </a:solidFill>
                <a:latin typeface="+mn-lt"/>
                <a:ea typeface="Montserrat" charset="0"/>
                <a:cs typeface="Montserrat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291859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355156" y="2212467"/>
            <a:ext cx="7947596" cy="3684588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dirty="0">
                <a:latin typeface="+mj-lt"/>
              </a:rPr>
              <a:t>“Intelligent disagreement is the lifeblood of any thriving society.” </a:t>
            </a:r>
            <a:r>
              <a:rPr lang="en-US" dirty="0">
                <a:latin typeface="+mj-lt"/>
              </a:rPr>
              <a:t> 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  <a:p>
            <a:pPr marL="0" indent="0">
              <a:buNone/>
            </a:pPr>
            <a:r>
              <a:rPr lang="en-US" dirty="0">
                <a:latin typeface="+mj-lt"/>
              </a:rPr>
              <a:t>-</a:t>
            </a:r>
            <a:r>
              <a:rPr lang="en-US" sz="2400" dirty="0">
                <a:latin typeface="+mj-lt"/>
              </a:rPr>
              <a:t>Bret Stephens, </a:t>
            </a:r>
            <a:r>
              <a:rPr lang="en-US" sz="2400" i="1" dirty="0">
                <a:latin typeface="+mj-lt"/>
              </a:rPr>
              <a:t>The Dying Art of Disagreement</a:t>
            </a:r>
          </a:p>
        </p:txBody>
      </p:sp>
    </p:spTree>
    <p:extLst>
      <p:ext uri="{BB962C8B-B14F-4D97-AF65-F5344CB8AC3E}">
        <p14:creationId xmlns:p14="http://schemas.microsoft.com/office/powerpoint/2010/main" val="2386034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8366" y="1222707"/>
            <a:ext cx="7539442" cy="3684588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dirty="0">
                <a:latin typeface="+mj-lt"/>
              </a:rPr>
              <a:t>What are some examples of topics we disagree on?</a:t>
            </a:r>
            <a:endParaRPr lang="en-US" dirty="0">
              <a:latin typeface="+mj-lt"/>
            </a:endParaRPr>
          </a:p>
          <a:p>
            <a:pPr marL="0" indent="0" algn="ctr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                                        </a:t>
            </a:r>
          </a:p>
        </p:txBody>
      </p:sp>
      <p:pic>
        <p:nvPicPr>
          <p:cNvPr id="1028" name="Picture 4" descr="Disagree 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697" y="2848673"/>
            <a:ext cx="5864239" cy="2433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9709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Changing our Habits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739204" y="1754315"/>
            <a:ext cx="10514012" cy="368458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+mj-lt"/>
              </a:rPr>
              <a:t>Don’t assume bad intent.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pic>
        <p:nvPicPr>
          <p:cNvPr id="2054" name="Picture 6" descr="how can you live with yourself will ferrell 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6625" y="2852929"/>
            <a:ext cx="4942782" cy="278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145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01460" y="2166747"/>
            <a:ext cx="7691564" cy="36845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>
                <a:latin typeface="+mj-lt"/>
              </a:rPr>
              <a:t>Identify some stereotypes or attitudes we might assume go hand and hand with your opponent's side of the argument.</a:t>
            </a:r>
          </a:p>
        </p:txBody>
      </p:sp>
    </p:spTree>
    <p:extLst>
      <p:ext uri="{BB962C8B-B14F-4D97-AF65-F5344CB8AC3E}">
        <p14:creationId xmlns:p14="http://schemas.microsoft.com/office/powerpoint/2010/main" val="730732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739204" y="1169099"/>
            <a:ext cx="10514012" cy="368458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+mj-lt"/>
              </a:rPr>
              <a:t>2.  Ask Questions.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pic>
        <p:nvPicPr>
          <p:cNvPr id="1026" name="Picture 2" descr="Excuse Me Reaction GIF by The Tonight Show Starring Jimmy Fallon">
            <a:extLst>
              <a:ext uri="{FF2B5EF4-FFF2-40B4-BE49-F238E27FC236}">
                <a16:creationId xmlns:a16="http://schemas.microsoft.com/office/drawing/2014/main" id="{DF197509-E204-AC31-69DB-650F904F9E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703" y="2000522"/>
            <a:ext cx="4572000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811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01460" y="1480947"/>
            <a:ext cx="7783004" cy="3684588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>
                <a:latin typeface="+mj-lt"/>
              </a:rPr>
              <a:t>Why are they for/against it? </a:t>
            </a:r>
          </a:p>
          <a:p>
            <a:pPr>
              <a:lnSpc>
                <a:spcPct val="100000"/>
              </a:lnSpc>
            </a:pPr>
            <a:r>
              <a:rPr lang="en-US" dirty="0">
                <a:latin typeface="+mj-lt"/>
              </a:rPr>
              <a:t>What is their previous experience with the topic? </a:t>
            </a:r>
          </a:p>
          <a:p>
            <a:pPr>
              <a:lnSpc>
                <a:spcPct val="100000"/>
              </a:lnSpc>
            </a:pPr>
            <a:r>
              <a:rPr lang="en-US" dirty="0">
                <a:latin typeface="+mj-lt"/>
              </a:rPr>
              <a:t>Ask them what they mean when they say____.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Questions to Consider</a:t>
            </a:r>
          </a:p>
        </p:txBody>
      </p:sp>
    </p:spTree>
    <p:extLst>
      <p:ext uri="{BB962C8B-B14F-4D97-AF65-F5344CB8AC3E}">
        <p14:creationId xmlns:p14="http://schemas.microsoft.com/office/powerpoint/2010/main" val="2794300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739204" y="1169099"/>
            <a:ext cx="10514012" cy="368458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+mn-lt"/>
              </a:rPr>
              <a:t>3.  Stay calm.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pic>
        <p:nvPicPr>
          <p:cNvPr id="4098" name="Picture 2" descr="Image result for this is fine do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7413" y="1946563"/>
            <a:ext cx="5094168" cy="351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28600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739204" y="1169099"/>
            <a:ext cx="10514012" cy="368458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+mj-lt"/>
              </a:rPr>
              <a:t>4.  Make the argument if you can with the intention of finding common ground.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pic>
        <p:nvPicPr>
          <p:cNvPr id="7176" name="Picture 8" descr="https://i.kym-cdn.com/photos/images/original/001/430/367/00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2384" y="2201767"/>
            <a:ext cx="4682240" cy="297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558048"/>
      </p:ext>
    </p:extLst>
  </p:cSld>
  <p:clrMapOvr>
    <a:masterClrMapping/>
  </p:clrMapOvr>
</p:sld>
</file>

<file path=ppt/theme/theme1.xml><?xml version="1.0" encoding="utf-8"?>
<a:theme xmlns:a="http://schemas.openxmlformats.org/drawingml/2006/main" name="Alpha Xi Delta Master Theme">
  <a:themeElements>
    <a:clrScheme name="Alpha Xi Delta Colors">
      <a:dk1>
        <a:srgbClr val="000000"/>
      </a:dk1>
      <a:lt1>
        <a:srgbClr val="FFFFFF"/>
      </a:lt1>
      <a:dk2>
        <a:srgbClr val="002256"/>
      </a:dk2>
      <a:lt2>
        <a:srgbClr val="FBFBFB"/>
      </a:lt2>
      <a:accent1>
        <a:srgbClr val="002256"/>
      </a:accent1>
      <a:accent2>
        <a:srgbClr val="99CAEA"/>
      </a:accent2>
      <a:accent3>
        <a:srgbClr val="5993D0"/>
      </a:accent3>
      <a:accent4>
        <a:srgbClr val="99CAEA"/>
      </a:accent4>
      <a:accent5>
        <a:srgbClr val="EE6985"/>
      </a:accent5>
      <a:accent6>
        <a:srgbClr val="FFCD02"/>
      </a:accent6>
      <a:hlink>
        <a:srgbClr val="5993D0"/>
      </a:hlink>
      <a:folHlink>
        <a:srgbClr val="EE6985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A5D62D82805D4F9644FB8BE546FE1A" ma:contentTypeVersion="10" ma:contentTypeDescription="Create a new document." ma:contentTypeScope="" ma:versionID="7b9566eee881790320078ee108f49be3">
  <xsd:schema xmlns:xsd="http://www.w3.org/2001/XMLSchema" xmlns:xs="http://www.w3.org/2001/XMLSchema" xmlns:p="http://schemas.microsoft.com/office/2006/metadata/properties" xmlns:ns2="f29540b3-069f-4c5b-add4-95013248471c" xmlns:ns3="692020ef-1233-4b9c-b19a-508e04eb46b5" targetNamespace="http://schemas.microsoft.com/office/2006/metadata/properties" ma:root="true" ma:fieldsID="6104285e572f6e7ec58fd9442dee8bac" ns2:_="" ns3:_="">
    <xsd:import namespace="f29540b3-069f-4c5b-add4-95013248471c"/>
    <xsd:import namespace="692020ef-1233-4b9c-b19a-508e04eb46b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9540b3-069f-4c5b-add4-9501324847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2020ef-1233-4b9c-b19a-508e04eb46b5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F3D04A7-E57A-440E-85A0-D988681F4C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9540b3-069f-4c5b-add4-95013248471c"/>
    <ds:schemaRef ds:uri="692020ef-1233-4b9c-b19a-508e04eb46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2A11ACF-CC15-47B8-AC48-A135B336AF1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C1EEA22-75B2-4B47-AF11-1694718449B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360</Words>
  <Application>Microsoft Office PowerPoint</Application>
  <PresentationFormat>Widescreen</PresentationFormat>
  <Paragraphs>110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Alpha Xi Delta Master Theme</vt:lpstr>
      <vt:lpstr>Agree to Disagree is a Cop Out</vt:lpstr>
      <vt:lpstr>PowerPoint Presentation</vt:lpstr>
      <vt:lpstr>PowerPoint Presentation</vt:lpstr>
      <vt:lpstr>Changing our Habits</vt:lpstr>
      <vt:lpstr>PowerPoint Presentation</vt:lpstr>
      <vt:lpstr>PowerPoint Presentation</vt:lpstr>
      <vt:lpstr>Questions to Consider</vt:lpstr>
      <vt:lpstr>PowerPoint Presentation</vt:lpstr>
      <vt:lpstr>PowerPoint Presentation</vt:lpstr>
      <vt:lpstr>PowerPoint Presentation</vt:lpstr>
      <vt:lpstr>PowerPoint Presentation</vt:lpstr>
      <vt:lpstr>Discuss the following Questions:</vt:lpstr>
      <vt:lpstr>Have you ever had your mind changed?</vt:lpstr>
      <vt:lpstr>PowerPoint Presentation</vt:lpstr>
      <vt:lpstr>4 Steps to Disagreeing Productively</vt:lpstr>
      <vt:lpstr>Don’t you agree?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Agree to Disagree is a Cop Out</dc:title>
  <dc:creator/>
  <cp:lastModifiedBy/>
  <cp:revision>2</cp:revision>
  <dcterms:created xsi:type="dcterms:W3CDTF">2020-01-22T18:58:44Z</dcterms:created>
  <dcterms:modified xsi:type="dcterms:W3CDTF">2024-08-29T13:56:01Z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0x0101002CA5D62D82805D4F9644FB8BE546FE1A</vt:lpwstr>
  </property>
</Properties>
</file>