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1" r:id="rId4"/>
  </p:sldMasterIdLst>
  <p:notesMasterIdLst>
    <p:notesMasterId r:id="rId72"/>
  </p:notesMasterIdLst>
  <p:handoutMasterIdLst>
    <p:handoutMasterId r:id="rId73"/>
  </p:handoutMasterIdLst>
  <p:sldIdLst>
    <p:sldId id="332" r:id="rId5"/>
    <p:sldId id="333" r:id="rId6"/>
    <p:sldId id="334" r:id="rId7"/>
    <p:sldId id="261" r:id="rId8"/>
    <p:sldId id="335" r:id="rId9"/>
    <p:sldId id="263" r:id="rId10"/>
    <p:sldId id="264" r:id="rId11"/>
    <p:sldId id="265" r:id="rId12"/>
    <p:sldId id="336" r:id="rId13"/>
    <p:sldId id="337" r:id="rId14"/>
    <p:sldId id="338" r:id="rId15"/>
    <p:sldId id="269" r:id="rId16"/>
    <p:sldId id="375" r:id="rId17"/>
    <p:sldId id="371" r:id="rId18"/>
    <p:sldId id="270" r:id="rId19"/>
    <p:sldId id="339" r:id="rId20"/>
    <p:sldId id="340" r:id="rId21"/>
    <p:sldId id="370" r:id="rId22"/>
    <p:sldId id="273" r:id="rId23"/>
    <p:sldId id="372" r:id="rId24"/>
    <p:sldId id="341" r:id="rId25"/>
    <p:sldId id="342" r:id="rId26"/>
    <p:sldId id="343" r:id="rId27"/>
    <p:sldId id="344" r:id="rId28"/>
    <p:sldId id="345" r:id="rId29"/>
    <p:sldId id="346" r:id="rId30"/>
    <p:sldId id="347" r:id="rId31"/>
    <p:sldId id="348" r:id="rId32"/>
    <p:sldId id="349" r:id="rId33"/>
    <p:sldId id="350" r:id="rId34"/>
    <p:sldId id="285" r:id="rId35"/>
    <p:sldId id="351" r:id="rId36"/>
    <p:sldId id="352" r:id="rId37"/>
    <p:sldId id="353" r:id="rId38"/>
    <p:sldId id="289" r:id="rId39"/>
    <p:sldId id="290" r:id="rId40"/>
    <p:sldId id="354" r:id="rId41"/>
    <p:sldId id="356" r:id="rId42"/>
    <p:sldId id="294" r:id="rId43"/>
    <p:sldId id="357" r:id="rId44"/>
    <p:sldId id="358" r:id="rId45"/>
    <p:sldId id="360" r:id="rId46"/>
    <p:sldId id="361" r:id="rId47"/>
    <p:sldId id="362" r:id="rId48"/>
    <p:sldId id="363" r:id="rId49"/>
    <p:sldId id="303" r:id="rId50"/>
    <p:sldId id="364" r:id="rId51"/>
    <p:sldId id="365" r:id="rId52"/>
    <p:sldId id="366" r:id="rId53"/>
    <p:sldId id="367" r:id="rId54"/>
    <p:sldId id="368" r:id="rId55"/>
    <p:sldId id="369" r:id="rId56"/>
    <p:sldId id="310" r:id="rId57"/>
    <p:sldId id="311" r:id="rId58"/>
    <p:sldId id="312" r:id="rId59"/>
    <p:sldId id="313" r:id="rId60"/>
    <p:sldId id="314" r:id="rId61"/>
    <p:sldId id="315" r:id="rId62"/>
    <p:sldId id="316" r:id="rId63"/>
    <p:sldId id="317" r:id="rId64"/>
    <p:sldId id="318" r:id="rId65"/>
    <p:sldId id="324" r:id="rId66"/>
    <p:sldId id="325" r:id="rId67"/>
    <p:sldId id="326" r:id="rId68"/>
    <p:sldId id="374" r:id="rId69"/>
    <p:sldId id="327" r:id="rId70"/>
    <p:sldId id="328" r:id="rId71"/>
  </p:sldIdLst>
  <p:sldSz cx="9144000" cy="6858000" type="screen4x3"/>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84" userDrawn="1">
          <p15:clr>
            <a:srgbClr val="A4A3A4"/>
          </p15:clr>
        </p15:guide>
        <p15:guide id="2" orient="horz" pos="288" userDrawn="1">
          <p15:clr>
            <a:srgbClr val="A4A3A4"/>
          </p15:clr>
        </p15:guide>
        <p15:guide id="3" orient="horz" pos="4109" userDrawn="1">
          <p15:clr>
            <a:srgbClr val="A4A3A4"/>
          </p15:clr>
        </p15:guide>
        <p15:guide id="4" orient="horz" pos="4008" userDrawn="1">
          <p15:clr>
            <a:srgbClr val="A4A3A4"/>
          </p15:clr>
        </p15:guide>
        <p15:guide id="5" orient="horz" pos="4224" userDrawn="1">
          <p15:clr>
            <a:srgbClr val="A4A3A4"/>
          </p15:clr>
        </p15:guide>
        <p15:guide id="6" orient="horz" pos="799" userDrawn="1">
          <p15:clr>
            <a:srgbClr val="A4A3A4"/>
          </p15:clr>
        </p15:guide>
        <p15:guide id="7" orient="horz" pos="3813" userDrawn="1">
          <p15:clr>
            <a:srgbClr val="A4A3A4"/>
          </p15:clr>
        </p15:guide>
        <p15:guide id="8" orient="horz" pos="1680" userDrawn="1">
          <p15:clr>
            <a:srgbClr val="A4A3A4"/>
          </p15:clr>
        </p15:guide>
        <p15:guide id="9" orient="horz" pos="2156" userDrawn="1">
          <p15:clr>
            <a:srgbClr val="A4A3A4"/>
          </p15:clr>
        </p15:guide>
        <p15:guide id="10" orient="horz" pos="4319" userDrawn="1">
          <p15:clr>
            <a:srgbClr val="A4A3A4"/>
          </p15:clr>
        </p15:guide>
        <p15:guide id="11" orient="horz" pos="3720" userDrawn="1">
          <p15:clr>
            <a:srgbClr val="A4A3A4"/>
          </p15:clr>
        </p15:guide>
        <p15:guide id="12" orient="horz" pos="2456" userDrawn="1">
          <p15:clr>
            <a:srgbClr val="A4A3A4"/>
          </p15:clr>
        </p15:guide>
        <p15:guide id="13" orient="horz" pos="3504" userDrawn="1">
          <p15:clr>
            <a:srgbClr val="A4A3A4"/>
          </p15:clr>
        </p15:guide>
        <p15:guide id="14" orient="horz" userDrawn="1">
          <p15:clr>
            <a:srgbClr val="A4A3A4"/>
          </p15:clr>
        </p15:guide>
        <p15:guide id="15" pos="289" userDrawn="1">
          <p15:clr>
            <a:srgbClr val="A4A3A4"/>
          </p15:clr>
        </p15:guide>
        <p15:guide id="16" pos="5760" userDrawn="1">
          <p15:clr>
            <a:srgbClr val="A4A3A4"/>
          </p15:clr>
        </p15:guide>
        <p15:guide id="17" pos="5280" userDrawn="1">
          <p15:clr>
            <a:srgbClr val="A4A3A4"/>
          </p15:clr>
        </p15:guide>
        <p15:guide id="18" pos="480" userDrawn="1">
          <p15:clr>
            <a:srgbClr val="A4A3A4"/>
          </p15:clr>
        </p15:guide>
        <p15:guide id="19" pos="1931" userDrawn="1">
          <p15:clr>
            <a:srgbClr val="A4A3A4"/>
          </p15:clr>
        </p15:guide>
        <p15:guide id="20" pos="5166" userDrawn="1">
          <p15:clr>
            <a:srgbClr val="A4A3A4"/>
          </p15:clr>
        </p15:guide>
        <p15:guide id="21" pos="2760" userDrawn="1">
          <p15:clr>
            <a:srgbClr val="A4A3A4"/>
          </p15:clr>
        </p15:guide>
        <p15:guide id="23" userDrawn="1">
          <p15:clr>
            <a:srgbClr val="A4A3A4"/>
          </p15:clr>
        </p15:guide>
        <p15:guide id="24" pos="5759"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guide id="3" orient="horz" pos="2924">
          <p15:clr>
            <a:srgbClr val="A4A3A4"/>
          </p15:clr>
        </p15:guide>
        <p15:guide id="4" pos="220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 Alexinas" initials="JA" lastIdx="8" clrIdx="0">
    <p:extLst>
      <p:ext uri="{19B8F6BF-5375-455C-9EA6-DF929625EA0E}">
        <p15:presenceInfo xmlns:p15="http://schemas.microsoft.com/office/powerpoint/2012/main" userId="Jenn Alexina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C63F"/>
    <a:srgbClr val="5E9732"/>
    <a:srgbClr val="13B5EA"/>
    <a:srgbClr val="0069AA"/>
    <a:srgbClr val="FFFFFF"/>
    <a:srgbClr val="0CA0DB"/>
    <a:srgbClr val="FF4E00"/>
    <a:srgbClr val="9CD020"/>
    <a:srgbClr val="CCEDF0"/>
    <a:srgbClr val="A1DD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287" autoAdjust="0"/>
    <p:restoredTop sz="84802" autoAdjust="0"/>
  </p:normalViewPr>
  <p:slideViewPr>
    <p:cSldViewPr snapToGrid="0" snapToObjects="1" showGuides="1">
      <p:cViewPr varScale="1">
        <p:scale>
          <a:sx n="51" d="100"/>
          <a:sy n="51" d="100"/>
        </p:scale>
        <p:origin x="1280" y="48"/>
      </p:cViewPr>
      <p:guideLst>
        <p:guide orient="horz" pos="984"/>
        <p:guide orient="horz" pos="288"/>
        <p:guide orient="horz" pos="4109"/>
        <p:guide orient="horz" pos="4008"/>
        <p:guide orient="horz" pos="4224"/>
        <p:guide orient="horz" pos="799"/>
        <p:guide orient="horz" pos="3813"/>
        <p:guide orient="horz" pos="1680"/>
        <p:guide orient="horz" pos="2156"/>
        <p:guide orient="horz" pos="4319"/>
        <p:guide orient="horz" pos="3720"/>
        <p:guide orient="horz" pos="2456"/>
        <p:guide orient="horz" pos="3504"/>
        <p:guide orient="horz"/>
        <p:guide pos="289"/>
        <p:guide pos="5760"/>
        <p:guide pos="5280"/>
        <p:guide pos="480"/>
        <p:guide pos="1931"/>
        <p:guide pos="5166"/>
        <p:guide pos="2760"/>
        <p:guide/>
        <p:guide pos="5759"/>
      </p:guideLst>
    </p:cSldViewPr>
  </p:slideViewPr>
  <p:notesTextViewPr>
    <p:cViewPr>
      <p:scale>
        <a:sx n="3" d="2"/>
        <a:sy n="3" d="2"/>
      </p:scale>
      <p:origin x="0" y="0"/>
    </p:cViewPr>
  </p:notesTextViewPr>
  <p:sorterViewPr>
    <p:cViewPr>
      <p:scale>
        <a:sx n="60" d="100"/>
        <a:sy n="60" d="100"/>
      </p:scale>
      <p:origin x="0" y="-3784"/>
    </p:cViewPr>
  </p:sorterViewPr>
  <p:notesViewPr>
    <p:cSldViewPr snapToGrid="0" snapToObjects="1" showGuides="1">
      <p:cViewPr varScale="1">
        <p:scale>
          <a:sx n="70" d="100"/>
          <a:sy n="70" d="100"/>
        </p:scale>
        <p:origin x="2270" y="62"/>
      </p:cViewPr>
      <p:guideLst>
        <p:guide orient="horz" pos="2880"/>
        <p:guide pos="2160"/>
        <p:guide orient="horz" pos="2924"/>
        <p:guide pos="220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en-US" dirty="0"/>
          </a:p>
        </p:txBody>
      </p:sp>
      <p:sp>
        <p:nvSpPr>
          <p:cNvPr id="3" name="Date Placeholder 2"/>
          <p:cNvSpPr>
            <a:spLocks noGrp="1"/>
          </p:cNvSpPr>
          <p:nvPr>
            <p:ph type="dt" sz="quarter" idx="1"/>
          </p:nvPr>
        </p:nvSpPr>
        <p:spPr>
          <a:xfrm>
            <a:off x="3956550" y="0"/>
            <a:ext cx="3026833" cy="464185"/>
          </a:xfrm>
          <a:prstGeom prst="rect">
            <a:avLst/>
          </a:prstGeom>
        </p:spPr>
        <p:txBody>
          <a:bodyPr vert="horz" lIns="92958" tIns="46479" rIns="92958" bIns="46479" rtlCol="0"/>
          <a:lstStyle>
            <a:lvl1pPr algn="r">
              <a:defRPr sz="1200"/>
            </a:lvl1pPr>
          </a:lstStyle>
          <a:p>
            <a:fld id="{B660FEDE-C6AF-49C5-A501-0BE5547808DC}" type="datetimeFigureOut">
              <a:rPr lang="en-US" smtClean="0"/>
              <a:t>6/30/2022</a:t>
            </a:fld>
            <a:endParaRPr lang="en-US" dirty="0"/>
          </a:p>
        </p:txBody>
      </p:sp>
      <p:sp>
        <p:nvSpPr>
          <p:cNvPr id="4" name="Footer Placeholder 3"/>
          <p:cNvSpPr>
            <a:spLocks noGrp="1"/>
          </p:cNvSpPr>
          <p:nvPr>
            <p:ph type="ftr" sz="quarter" idx="2"/>
          </p:nvPr>
        </p:nvSpPr>
        <p:spPr>
          <a:xfrm>
            <a:off x="0" y="8817904"/>
            <a:ext cx="3026833" cy="464185"/>
          </a:xfrm>
          <a:prstGeom prst="rect">
            <a:avLst/>
          </a:prstGeom>
        </p:spPr>
        <p:txBody>
          <a:bodyPr vert="horz" lIns="92958" tIns="46479" rIns="92958" bIns="4647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56550" y="8817904"/>
            <a:ext cx="3026833" cy="464185"/>
          </a:xfrm>
          <a:prstGeom prst="rect">
            <a:avLst/>
          </a:prstGeom>
        </p:spPr>
        <p:txBody>
          <a:bodyPr vert="horz" lIns="92958" tIns="46479" rIns="92958" bIns="46479" rtlCol="0" anchor="b"/>
          <a:lstStyle>
            <a:lvl1pPr algn="r">
              <a:defRPr sz="1200"/>
            </a:lvl1pPr>
          </a:lstStyle>
          <a:p>
            <a:fld id="{DE1F2056-16E2-4B81-B969-71043C9BADE7}" type="slidenum">
              <a:rPr lang="en-US" smtClean="0"/>
              <a:t>‹#›</a:t>
            </a:fld>
            <a:endParaRPr lang="en-US" dirty="0"/>
          </a:p>
        </p:txBody>
      </p:sp>
    </p:spTree>
    <p:extLst>
      <p:ext uri="{BB962C8B-B14F-4D97-AF65-F5344CB8AC3E}">
        <p14:creationId xmlns:p14="http://schemas.microsoft.com/office/powerpoint/2010/main" val="38504102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58" tIns="46479" rIns="92958" bIns="46479" rtlCol="0"/>
          <a:lstStyle>
            <a:lvl1pPr algn="l">
              <a:defRPr sz="1200"/>
            </a:lvl1pPr>
          </a:lstStyle>
          <a:p>
            <a:endParaRPr lang="en-US" dirty="0"/>
          </a:p>
        </p:txBody>
      </p:sp>
      <p:sp>
        <p:nvSpPr>
          <p:cNvPr id="3" name="Date Placeholder 2"/>
          <p:cNvSpPr>
            <a:spLocks noGrp="1"/>
          </p:cNvSpPr>
          <p:nvPr>
            <p:ph type="dt" idx="1"/>
          </p:nvPr>
        </p:nvSpPr>
        <p:spPr>
          <a:xfrm>
            <a:off x="3956550" y="0"/>
            <a:ext cx="3026833" cy="464185"/>
          </a:xfrm>
          <a:prstGeom prst="rect">
            <a:avLst/>
          </a:prstGeom>
        </p:spPr>
        <p:txBody>
          <a:bodyPr vert="horz" lIns="92958" tIns="46479" rIns="92958" bIns="46479" rtlCol="0"/>
          <a:lstStyle>
            <a:lvl1pPr algn="r">
              <a:defRPr sz="1200"/>
            </a:lvl1pPr>
          </a:lstStyle>
          <a:p>
            <a:fld id="{77784C45-7CAE-4766-A8F4-0BF330D12C79}" type="datetimeFigureOut">
              <a:rPr lang="en-US" smtClean="0"/>
              <a:t>6/30/2022</a:t>
            </a:fld>
            <a:endParaRPr lang="en-US" dirty="0"/>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2958" tIns="46479" rIns="92958" bIns="46479" rtlCol="0" anchor="ctr"/>
          <a:lstStyle/>
          <a:p>
            <a:endParaRPr lang="en-US" dirty="0"/>
          </a:p>
        </p:txBody>
      </p:sp>
      <p:sp>
        <p:nvSpPr>
          <p:cNvPr id="5" name="Notes Placeholder 4"/>
          <p:cNvSpPr>
            <a:spLocks noGrp="1"/>
          </p:cNvSpPr>
          <p:nvPr>
            <p:ph type="body" sz="quarter" idx="3"/>
          </p:nvPr>
        </p:nvSpPr>
        <p:spPr>
          <a:xfrm>
            <a:off x="698500" y="4409758"/>
            <a:ext cx="5588000" cy="4177665"/>
          </a:xfrm>
          <a:prstGeom prst="rect">
            <a:avLst/>
          </a:prstGeom>
        </p:spPr>
        <p:txBody>
          <a:bodyPr vert="horz" lIns="92958" tIns="46479" rIns="92958" bIns="4647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17904"/>
            <a:ext cx="3026833" cy="464185"/>
          </a:xfrm>
          <a:prstGeom prst="rect">
            <a:avLst/>
          </a:prstGeom>
        </p:spPr>
        <p:txBody>
          <a:bodyPr vert="horz" lIns="92958" tIns="46479" rIns="92958" bIns="4647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56550" y="8817904"/>
            <a:ext cx="3026833" cy="464185"/>
          </a:xfrm>
          <a:prstGeom prst="rect">
            <a:avLst/>
          </a:prstGeom>
        </p:spPr>
        <p:txBody>
          <a:bodyPr vert="horz" lIns="92958" tIns="46479" rIns="92958" bIns="46479" rtlCol="0" anchor="b"/>
          <a:lstStyle>
            <a:lvl1pPr algn="r">
              <a:defRPr sz="1200"/>
            </a:lvl1pPr>
          </a:lstStyle>
          <a:p>
            <a:fld id="{E9D92F61-B29F-4722-BDE4-FDE4DC6AC8E8}" type="slidenum">
              <a:rPr lang="en-US" smtClean="0"/>
              <a:t>‹#›</a:t>
            </a:fld>
            <a:endParaRPr lang="en-US" dirty="0"/>
          </a:p>
        </p:txBody>
      </p:sp>
    </p:spTree>
    <p:extLst>
      <p:ext uri="{BB962C8B-B14F-4D97-AF65-F5344CB8AC3E}">
        <p14:creationId xmlns:p14="http://schemas.microsoft.com/office/powerpoint/2010/main" val="1863414158"/>
      </p:ext>
    </p:extLst>
  </p:cSld>
  <p:clrMap bg1="lt1" tx1="dk1" bg2="lt2" tx2="dk2" accent1="accent1" accent2="accent2" accent3="accent3" accent4="accent4" accent5="accent5" accent6="accent6" hlink="hlink" folHlink="folHlink"/>
  <p:notesStyle>
    <a:lvl1pPr marL="171450" indent="-171450" algn="l" defTabSz="914400" rtl="0" eaLnBrk="1" latinLnBrk="0" hangingPunct="1">
      <a:buFont typeface="Arial" panose="020B0604020202020204" pitchFamily="34" charset="0"/>
      <a:buChar char="•"/>
      <a:defRPr sz="1000" kern="1200">
        <a:solidFill>
          <a:schemeClr val="tx1"/>
        </a:solidFill>
        <a:latin typeface="+mn-lt"/>
        <a:ea typeface="+mn-ea"/>
        <a:cs typeface="+mn-cs"/>
      </a:defRPr>
    </a:lvl1pPr>
    <a:lvl2pPr marL="628650" indent="-171450" algn="l" defTabSz="914400" rtl="0" eaLnBrk="1" latinLnBrk="0" hangingPunct="1">
      <a:buFont typeface="Arial" panose="020B0604020202020204" pitchFamily="34" charset="0"/>
      <a:buChar char="•"/>
      <a:defRPr sz="1000" kern="1200">
        <a:solidFill>
          <a:schemeClr val="tx1"/>
        </a:solidFill>
        <a:latin typeface="+mn-lt"/>
        <a:ea typeface="+mn-ea"/>
        <a:cs typeface="+mn-cs"/>
      </a:defRPr>
    </a:lvl2pPr>
    <a:lvl3pPr marL="1085850" indent="-171450" algn="l" defTabSz="914400" rtl="0" eaLnBrk="1" latinLnBrk="0" hangingPunct="1">
      <a:buFont typeface="Arial" panose="020B0604020202020204" pitchFamily="34" charset="0"/>
      <a:buChar char="•"/>
      <a:defRPr sz="1000" kern="1200">
        <a:solidFill>
          <a:schemeClr val="tx1"/>
        </a:solidFill>
        <a:latin typeface="+mn-lt"/>
        <a:ea typeface="+mn-ea"/>
        <a:cs typeface="+mn-cs"/>
      </a:defRPr>
    </a:lvl3pPr>
    <a:lvl4pPr marL="1543050" indent="-171450" algn="l" defTabSz="914400" rtl="0" eaLnBrk="1" latinLnBrk="0" hangingPunct="1">
      <a:buFont typeface="Arial" panose="020B0604020202020204" pitchFamily="34" charset="0"/>
      <a:buChar char="•"/>
      <a:defRPr sz="1000" kern="1200">
        <a:solidFill>
          <a:schemeClr val="tx1"/>
        </a:solidFill>
        <a:latin typeface="+mn-lt"/>
        <a:ea typeface="+mn-ea"/>
        <a:cs typeface="+mn-cs"/>
      </a:defRPr>
    </a:lvl4pPr>
    <a:lvl5pPr marL="2000250" indent="-171450" algn="l" defTabSz="914400" rtl="0" eaLnBrk="1" latinLnBrk="0" hangingPunct="1">
      <a:buFont typeface="Arial" panose="020B0604020202020204" pitchFamily="34" charset="0"/>
      <a:buChar char="•"/>
      <a:defRPr sz="10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A4D208-3F0B-4A5A-9F99-29B019D9795F}" type="slidenum">
              <a:rPr lang="en-US" smtClean="0"/>
              <a:t>15</a:t>
            </a:fld>
            <a:endParaRPr lang="en-US"/>
          </a:p>
        </p:txBody>
      </p:sp>
    </p:spTree>
    <p:extLst>
      <p:ext uri="{BB962C8B-B14F-4D97-AF65-F5344CB8AC3E}">
        <p14:creationId xmlns:p14="http://schemas.microsoft.com/office/powerpoint/2010/main" val="271571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4A4D208-3F0B-4A5A-9F99-29B019D9795F}" type="slidenum">
              <a:rPr lang="en-US" smtClean="0"/>
              <a:t>43</a:t>
            </a:fld>
            <a:endParaRPr lang="en-US"/>
          </a:p>
        </p:txBody>
      </p:sp>
    </p:spTree>
    <p:extLst>
      <p:ext uri="{BB962C8B-B14F-4D97-AF65-F5344CB8AC3E}">
        <p14:creationId xmlns:p14="http://schemas.microsoft.com/office/powerpoint/2010/main" val="26152477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22.png"/><Relationship Id="rId4" Type="http://schemas.openxmlformats.org/officeDocument/2006/relationships/image" Target="../media/image2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3.png"/><Relationship Id="rId1" Type="http://schemas.openxmlformats.org/officeDocument/2006/relationships/slideMaster" Target="../slideMasters/slideMaster1.xml"/><Relationship Id="rId5" Type="http://schemas.openxmlformats.org/officeDocument/2006/relationships/image" Target="../media/image22.png"/><Relationship Id="rId4" Type="http://schemas.openxmlformats.org/officeDocument/2006/relationships/image" Target="../media/image21.png"/></Relationships>
</file>

<file path=ppt/slideLayouts/_rels/slideLayout2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4.png"/><Relationship Id="rId1" Type="http://schemas.openxmlformats.org/officeDocument/2006/relationships/slideMaster" Target="../slideMasters/slideMaster1.xml"/><Relationship Id="rId5" Type="http://schemas.openxmlformats.org/officeDocument/2006/relationships/image" Target="../media/image22.png"/><Relationship Id="rId4" Type="http://schemas.openxmlformats.org/officeDocument/2006/relationships/image" Target="../media/image21.png"/></Relationships>
</file>

<file path=ppt/slideLayouts/_rels/slideLayout2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4.png"/><Relationship Id="rId1" Type="http://schemas.openxmlformats.org/officeDocument/2006/relationships/slideMaster" Target="../slideMasters/slideMaster1.xml"/><Relationship Id="rId5" Type="http://schemas.openxmlformats.org/officeDocument/2006/relationships/image" Target="../media/image22.png"/><Relationship Id="rId4" Type="http://schemas.openxmlformats.org/officeDocument/2006/relationships/image" Target="../media/image21.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28.jpe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29.jpe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0.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3.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image">
    <p:spTree>
      <p:nvGrpSpPr>
        <p:cNvPr id="1" name=""/>
        <p:cNvGrpSpPr/>
        <p:nvPr/>
      </p:nvGrpSpPr>
      <p:grpSpPr>
        <a:xfrm>
          <a:off x="0" y="0"/>
          <a:ext cx="0" cy="0"/>
          <a:chOff x="0" y="0"/>
          <a:chExt cx="0" cy="0"/>
        </a:xfrm>
      </p:grpSpPr>
      <p:sp>
        <p:nvSpPr>
          <p:cNvPr id="12" name="Rectangle 11"/>
          <p:cNvSpPr/>
          <p:nvPr userDrawn="1"/>
        </p:nvSpPr>
        <p:spPr>
          <a:xfrm>
            <a:off x="383893" y="-4304"/>
            <a:ext cx="4017354" cy="5200986"/>
          </a:xfrm>
          <a:prstGeom prst="rect">
            <a:avLst/>
          </a:prstGeom>
          <a:gradFill flip="none" rotWithShape="1">
            <a:gsLst>
              <a:gs pos="0">
                <a:schemeClr val="bg1"/>
              </a:gs>
              <a:gs pos="100000">
                <a:schemeClr val="bg1">
                  <a:alpha val="0"/>
                </a:schemeClr>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6" name="Rectangle 15"/>
          <p:cNvSpPr/>
          <p:nvPr userDrawn="1"/>
        </p:nvSpPr>
        <p:spPr>
          <a:xfrm>
            <a:off x="3007" y="6413565"/>
            <a:ext cx="1364085" cy="232694"/>
          </a:xfrm>
          <a:prstGeom prst="rect">
            <a:avLst/>
          </a:prstGeom>
          <a:solidFill>
            <a:srgbClr val="13B5E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bg1"/>
              </a:solidFill>
            </a:endParaRPr>
          </a:p>
        </p:txBody>
      </p:sp>
      <p:sp>
        <p:nvSpPr>
          <p:cNvPr id="18" name="Rectangle 17"/>
          <p:cNvSpPr/>
          <p:nvPr userDrawn="1"/>
        </p:nvSpPr>
        <p:spPr>
          <a:xfrm flipH="1">
            <a:off x="1000160" y="6413565"/>
            <a:ext cx="2968395" cy="232694"/>
          </a:xfrm>
          <a:prstGeom prst="rect">
            <a:avLst/>
          </a:prstGeom>
          <a:solidFill>
            <a:srgbClr val="0069A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bg1"/>
              </a:solidFill>
            </a:endParaRPr>
          </a:p>
        </p:txBody>
      </p:sp>
      <p:sp>
        <p:nvSpPr>
          <p:cNvPr id="21" name="Rectangle 20"/>
          <p:cNvSpPr/>
          <p:nvPr userDrawn="1"/>
        </p:nvSpPr>
        <p:spPr>
          <a:xfrm>
            <a:off x="4398544" y="6413565"/>
            <a:ext cx="4756484" cy="232694"/>
          </a:xfrm>
          <a:prstGeom prst="rect">
            <a:avLst/>
          </a:prstGeom>
          <a:solidFill>
            <a:srgbClr val="5E973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accent6"/>
              </a:solidFill>
            </a:endParaRPr>
          </a:p>
        </p:txBody>
      </p:sp>
      <p:sp>
        <p:nvSpPr>
          <p:cNvPr id="17" name="Rectangle 16"/>
          <p:cNvSpPr/>
          <p:nvPr userDrawn="1"/>
        </p:nvSpPr>
        <p:spPr>
          <a:xfrm>
            <a:off x="3216793" y="6413565"/>
            <a:ext cx="1830908" cy="233218"/>
          </a:xfrm>
          <a:prstGeom prst="rect">
            <a:avLst/>
          </a:prstGeom>
          <a:solidFill>
            <a:srgbClr val="8DC6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bg1"/>
              </a:solidFill>
            </a:endParaRPr>
          </a:p>
        </p:txBody>
      </p:sp>
      <p:sp>
        <p:nvSpPr>
          <p:cNvPr id="2" name="Title 1"/>
          <p:cNvSpPr>
            <a:spLocks noGrp="1"/>
          </p:cNvSpPr>
          <p:nvPr>
            <p:ph type="ctrTitle"/>
          </p:nvPr>
        </p:nvSpPr>
        <p:spPr>
          <a:xfrm>
            <a:off x="388393" y="5265595"/>
            <a:ext cx="7940684" cy="640269"/>
          </a:xfrm>
          <a:prstGeom prst="rect">
            <a:avLst/>
          </a:prstGeom>
        </p:spPr>
        <p:txBody>
          <a:bodyPr/>
          <a:lstStyle>
            <a:lvl1pPr marL="0" indent="0" algn="l">
              <a:defRPr sz="3200">
                <a:solidFill>
                  <a:srgbClr val="0069AA"/>
                </a:solidFill>
              </a:defRPr>
            </a:lvl1pPr>
          </a:lstStyle>
          <a:p>
            <a:r>
              <a:rPr lang="en-US"/>
              <a:t>Click to edit Master title style</a:t>
            </a:r>
            <a:endParaRPr lang="en-US" dirty="0"/>
          </a:p>
        </p:txBody>
      </p:sp>
      <p:sp>
        <p:nvSpPr>
          <p:cNvPr id="30" name="Subtitle 2"/>
          <p:cNvSpPr>
            <a:spLocks noGrp="1"/>
          </p:cNvSpPr>
          <p:nvPr>
            <p:ph type="subTitle" idx="1"/>
          </p:nvPr>
        </p:nvSpPr>
        <p:spPr>
          <a:xfrm>
            <a:off x="392330" y="5877118"/>
            <a:ext cx="7936746" cy="356737"/>
          </a:xfrm>
          <a:prstGeom prst="rect">
            <a:avLst/>
          </a:prstGeom>
        </p:spPr>
        <p:txBody>
          <a:bodyPr anchor="b">
            <a:normAutofit/>
          </a:bodyPr>
          <a:lstStyle>
            <a:lvl1pPr marL="0" indent="0" algn="l">
              <a:spcAft>
                <a:spcPts val="0"/>
              </a:spcAft>
              <a:buNone/>
              <a:defRPr sz="1600" b="0">
                <a:solidFill>
                  <a:srgbClr val="13B5EA"/>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a:ext>
            </a:extLst>
          </a:blip>
          <a:stretch/>
        </p:blipFill>
        <p:spPr>
          <a:xfrm>
            <a:off x="938214" y="1716501"/>
            <a:ext cx="8204662" cy="2647604"/>
          </a:xfrm>
          <a:prstGeom prst="rect">
            <a:avLst/>
          </a:prstGeom>
        </p:spPr>
      </p:pic>
      <p:sp>
        <p:nvSpPr>
          <p:cNvPr id="23" name="Rectangle 22"/>
          <p:cNvSpPr/>
          <p:nvPr userDrawn="1"/>
        </p:nvSpPr>
        <p:spPr>
          <a:xfrm>
            <a:off x="866275" y="1620253"/>
            <a:ext cx="5783179" cy="2879410"/>
          </a:xfrm>
          <a:prstGeom prst="rect">
            <a:avLst/>
          </a:prstGeom>
          <a:gradFill flip="none" rotWithShape="1">
            <a:gsLst>
              <a:gs pos="0">
                <a:schemeClr val="bg1"/>
              </a:gs>
              <a:gs pos="100000">
                <a:schemeClr val="bg1">
                  <a:alpha val="0"/>
                </a:schemeClr>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5" name="Picture 14" descr="Logo&#10;&#10;Description automatically generated">
            <a:extLst>
              <a:ext uri="{FF2B5EF4-FFF2-40B4-BE49-F238E27FC236}">
                <a16:creationId xmlns:a16="http://schemas.microsoft.com/office/drawing/2014/main" id="{A11348E7-E339-446B-9471-65B065F5ADE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2330" y="424915"/>
            <a:ext cx="2490811" cy="765827"/>
          </a:xfrm>
          <a:prstGeom prst="rect">
            <a:avLst/>
          </a:prstGeom>
        </p:spPr>
      </p:pic>
    </p:spTree>
    <p:extLst>
      <p:ext uri="{BB962C8B-B14F-4D97-AF65-F5344CB8AC3E}">
        <p14:creationId xmlns:p14="http://schemas.microsoft.com/office/powerpoint/2010/main" val="28942730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
    <p:spTree>
      <p:nvGrpSpPr>
        <p:cNvPr id="1" name=""/>
        <p:cNvGrpSpPr/>
        <p:nvPr/>
      </p:nvGrpSpPr>
      <p:grpSpPr>
        <a:xfrm>
          <a:off x="0" y="0"/>
          <a:ext cx="0" cy="0"/>
          <a:chOff x="0" y="0"/>
          <a:chExt cx="0" cy="0"/>
        </a:xfrm>
      </p:grpSpPr>
      <p:pic>
        <p:nvPicPr>
          <p:cNvPr id="7" name="Picture 6" descr="A person writing on a piece of paper&#10;&#10;Description automatically generated with low confidence">
            <a:extLst>
              <a:ext uri="{FF2B5EF4-FFF2-40B4-BE49-F238E27FC236}">
                <a16:creationId xmlns:a16="http://schemas.microsoft.com/office/drawing/2014/main" id="{0003931E-E52A-CBC3-1DA7-B2011E0F3C94}"/>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30731" r="1024"/>
          <a:stretch/>
        </p:blipFill>
        <p:spPr>
          <a:xfrm flipH="1">
            <a:off x="-216506" y="0"/>
            <a:ext cx="9360506" cy="6858000"/>
          </a:xfrm>
          <a:prstGeom prst="rect">
            <a:avLst/>
          </a:prstGeom>
        </p:spPr>
      </p:pic>
      <p:sp>
        <p:nvSpPr>
          <p:cNvPr id="2" name="Rectangle 1">
            <a:extLst>
              <a:ext uri="{FF2B5EF4-FFF2-40B4-BE49-F238E27FC236}">
                <a16:creationId xmlns:a16="http://schemas.microsoft.com/office/drawing/2014/main" id="{F893CBDA-5AE6-19D3-56D3-8B574E0C3B33}"/>
              </a:ext>
            </a:extLst>
          </p:cNvPr>
          <p:cNvSpPr/>
          <p:nvPr userDrawn="1"/>
        </p:nvSpPr>
        <p:spPr>
          <a:xfrm>
            <a:off x="4901609" y="0"/>
            <a:ext cx="3242930" cy="6858000"/>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endParaRPr>
          </a:p>
        </p:txBody>
      </p:sp>
      <p:sp>
        <p:nvSpPr>
          <p:cNvPr id="3" name="Rectangle 2">
            <a:extLst>
              <a:ext uri="{FF2B5EF4-FFF2-40B4-BE49-F238E27FC236}">
                <a16:creationId xmlns:a16="http://schemas.microsoft.com/office/drawing/2014/main" id="{14774ADC-AA42-CACB-8C2C-02E7F8366476}"/>
              </a:ext>
            </a:extLst>
          </p:cNvPr>
          <p:cNvSpPr/>
          <p:nvPr userDrawn="1"/>
        </p:nvSpPr>
        <p:spPr>
          <a:xfrm>
            <a:off x="3530009" y="535021"/>
            <a:ext cx="1371600" cy="1371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endParaRPr>
          </a:p>
        </p:txBody>
      </p:sp>
      <p:sp>
        <p:nvSpPr>
          <p:cNvPr id="12" name="Title Placeholder 2"/>
          <p:cNvSpPr>
            <a:spLocks noGrp="1"/>
          </p:cNvSpPr>
          <p:nvPr>
            <p:ph type="title"/>
          </p:nvPr>
        </p:nvSpPr>
        <p:spPr>
          <a:xfrm>
            <a:off x="5039825" y="535021"/>
            <a:ext cx="2966491" cy="918477"/>
          </a:xfrm>
          <a:prstGeom prst="rect">
            <a:avLst/>
          </a:prstGeom>
        </p:spPr>
        <p:txBody>
          <a:bodyPr vert="horz" lIns="91440" tIns="45720" rIns="91440" bIns="45720" rtlCol="0" anchor="t">
            <a:noAutofit/>
          </a:bodyPr>
          <a:lstStyle>
            <a:lvl1pPr>
              <a:defRPr sz="3200">
                <a:solidFill>
                  <a:schemeClr val="bg1"/>
                </a:solidFill>
              </a:defRPr>
            </a:lvl1pPr>
          </a:lstStyle>
          <a:p>
            <a:r>
              <a:rPr lang="en-US" dirty="0"/>
              <a:t>Click to edit Master title style</a:t>
            </a:r>
          </a:p>
        </p:txBody>
      </p:sp>
      <p:sp>
        <p:nvSpPr>
          <p:cNvPr id="4" name="Content Placeholder 3"/>
          <p:cNvSpPr>
            <a:spLocks noGrp="1"/>
          </p:cNvSpPr>
          <p:nvPr>
            <p:ph sz="quarter" idx="10"/>
          </p:nvPr>
        </p:nvSpPr>
        <p:spPr>
          <a:xfrm>
            <a:off x="5039834" y="1810223"/>
            <a:ext cx="2966228" cy="4498975"/>
          </a:xfrm>
        </p:spPr>
        <p:txBody>
          <a:bodyPr/>
          <a:lstStyle>
            <a:lvl1pPr>
              <a:defRPr sz="2000">
                <a:solidFill>
                  <a:schemeClr val="bg1"/>
                </a:solidFill>
              </a:defRPr>
            </a:lvl1pPr>
            <a:lvl2pPr>
              <a:defRPr sz="2000">
                <a:solidFill>
                  <a:schemeClr val="bg1"/>
                </a:solidFill>
              </a:defRPr>
            </a:lvl2pPr>
            <a:lvl3pPr>
              <a:defRPr sz="2000">
                <a:solidFill>
                  <a:schemeClr val="bg1"/>
                </a:solidFill>
              </a:defRPr>
            </a:lvl3pPr>
            <a:lvl4pPr marL="347472" indent="-171450">
              <a:buFont typeface="Arial" panose="020B0604020202020204" pitchFamily="34" charset="0"/>
              <a:buChar char="–"/>
              <a:defRPr sz="2000">
                <a:solidFill>
                  <a:schemeClr val="bg1"/>
                </a:solidFill>
              </a:defRPr>
            </a:lvl4pPr>
            <a:lvl5pPr>
              <a:defRPr sz="2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Icon&#10;&#10;Description automatically generated">
            <a:extLst>
              <a:ext uri="{FF2B5EF4-FFF2-40B4-BE49-F238E27FC236}">
                <a16:creationId xmlns:a16="http://schemas.microsoft.com/office/drawing/2014/main" id="{F66BED0E-8ACA-CA0C-41EA-15DB294132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10922" y="674733"/>
            <a:ext cx="1009774" cy="960884"/>
          </a:xfrm>
          <a:prstGeom prst="rect">
            <a:avLst/>
          </a:prstGeom>
        </p:spPr>
      </p:pic>
      <p:sp>
        <p:nvSpPr>
          <p:cNvPr id="21" name="Rectangle 20">
            <a:extLst>
              <a:ext uri="{FF2B5EF4-FFF2-40B4-BE49-F238E27FC236}">
                <a16:creationId xmlns:a16="http://schemas.microsoft.com/office/drawing/2014/main" id="{875540B6-E2C6-9CD4-E75D-5262812CD067}"/>
              </a:ext>
            </a:extLst>
          </p:cNvPr>
          <p:cNvSpPr/>
          <p:nvPr userDrawn="1"/>
        </p:nvSpPr>
        <p:spPr>
          <a:xfrm>
            <a:off x="4901609" y="6626966"/>
            <a:ext cx="989134" cy="231034"/>
          </a:xfrm>
          <a:prstGeom prst="rect">
            <a:avLst/>
          </a:prstGeom>
          <a:solidFill>
            <a:srgbClr val="13B5E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bg1"/>
              </a:solidFill>
            </a:endParaRPr>
          </a:p>
        </p:txBody>
      </p:sp>
      <p:sp>
        <p:nvSpPr>
          <p:cNvPr id="22" name="Rectangle 21">
            <a:extLst>
              <a:ext uri="{FF2B5EF4-FFF2-40B4-BE49-F238E27FC236}">
                <a16:creationId xmlns:a16="http://schemas.microsoft.com/office/drawing/2014/main" id="{B151AD8D-75CF-39D6-2787-53B06B44DDE6}"/>
              </a:ext>
            </a:extLst>
          </p:cNvPr>
          <p:cNvSpPr/>
          <p:nvPr userDrawn="1"/>
        </p:nvSpPr>
        <p:spPr>
          <a:xfrm>
            <a:off x="5890743" y="6626446"/>
            <a:ext cx="1327640" cy="231554"/>
          </a:xfrm>
          <a:prstGeom prst="rect">
            <a:avLst/>
          </a:prstGeom>
          <a:solidFill>
            <a:srgbClr val="8DC6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bg1"/>
              </a:solidFill>
            </a:endParaRPr>
          </a:p>
        </p:txBody>
      </p:sp>
      <p:sp>
        <p:nvSpPr>
          <p:cNvPr id="24" name="Rectangle 23">
            <a:extLst>
              <a:ext uri="{FF2B5EF4-FFF2-40B4-BE49-F238E27FC236}">
                <a16:creationId xmlns:a16="http://schemas.microsoft.com/office/drawing/2014/main" id="{B5390D33-F2CD-41C1-83CB-4F2E6CD0D936}"/>
              </a:ext>
            </a:extLst>
          </p:cNvPr>
          <p:cNvSpPr/>
          <p:nvPr userDrawn="1"/>
        </p:nvSpPr>
        <p:spPr>
          <a:xfrm>
            <a:off x="7009961" y="6626966"/>
            <a:ext cx="1134578" cy="231034"/>
          </a:xfrm>
          <a:prstGeom prst="rect">
            <a:avLst/>
          </a:prstGeom>
          <a:solidFill>
            <a:srgbClr val="5E973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accent6"/>
              </a:solidFill>
            </a:endParaRPr>
          </a:p>
        </p:txBody>
      </p:sp>
      <p:sp>
        <p:nvSpPr>
          <p:cNvPr id="13" name="TextBox 12">
            <a:extLst>
              <a:ext uri="{FF2B5EF4-FFF2-40B4-BE49-F238E27FC236}">
                <a16:creationId xmlns:a16="http://schemas.microsoft.com/office/drawing/2014/main" id="{04508197-59F1-F518-E47C-47CD2CBC71CA}"/>
              </a:ext>
            </a:extLst>
          </p:cNvPr>
          <p:cNvSpPr txBox="1"/>
          <p:nvPr userDrawn="1"/>
        </p:nvSpPr>
        <p:spPr>
          <a:xfrm>
            <a:off x="8636040" y="6508116"/>
            <a:ext cx="793270" cy="261610"/>
          </a:xfrm>
          <a:prstGeom prst="rect">
            <a:avLst/>
          </a:prstGeom>
          <a:ln>
            <a:noFill/>
          </a:ln>
        </p:spPr>
        <p:txBody>
          <a:bodyPr wrap="square" rtlCol="0">
            <a:spAutoFit/>
          </a:bodyPr>
          <a:lstStyle/>
          <a:p>
            <a:fld id="{B9E417D9-CE50-4A08-A2C2-A98FE8F0B889}" type="slidenum">
              <a:rPr lang="en-US" sz="1050" smtClean="0">
                <a:solidFill>
                  <a:schemeClr val="bg1"/>
                </a:solidFill>
              </a:rPr>
              <a:t>‹#›</a:t>
            </a:fld>
            <a:endParaRPr lang="en-US" dirty="0" err="1">
              <a:solidFill>
                <a:schemeClr val="bg1"/>
              </a:solidFill>
            </a:endParaRPr>
          </a:p>
        </p:txBody>
      </p:sp>
    </p:spTree>
    <p:extLst>
      <p:ext uri="{BB962C8B-B14F-4D97-AF65-F5344CB8AC3E}">
        <p14:creationId xmlns:p14="http://schemas.microsoft.com/office/powerpoint/2010/main" val="2882469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
    <p:spTree>
      <p:nvGrpSpPr>
        <p:cNvPr id="1" name=""/>
        <p:cNvGrpSpPr/>
        <p:nvPr/>
      </p:nvGrpSpPr>
      <p:grpSpPr>
        <a:xfrm>
          <a:off x="0" y="0"/>
          <a:ext cx="0" cy="0"/>
          <a:chOff x="0" y="0"/>
          <a:chExt cx="0" cy="0"/>
        </a:xfrm>
      </p:grpSpPr>
      <p:pic>
        <p:nvPicPr>
          <p:cNvPr id="7" name="Picture 6" descr="A picture containing text, person, indoor&#10;&#10;Description automatically generated">
            <a:extLst>
              <a:ext uri="{FF2B5EF4-FFF2-40B4-BE49-F238E27FC236}">
                <a16:creationId xmlns:a16="http://schemas.microsoft.com/office/drawing/2014/main" id="{23B072FA-E35B-5AED-7CA1-5CF6384BF2BB}"/>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1212574" y="-23532"/>
            <a:ext cx="10356574" cy="6905063"/>
          </a:xfrm>
          <a:prstGeom prst="rect">
            <a:avLst/>
          </a:prstGeom>
        </p:spPr>
      </p:pic>
      <p:sp>
        <p:nvSpPr>
          <p:cNvPr id="2" name="Rectangle 1">
            <a:extLst>
              <a:ext uri="{FF2B5EF4-FFF2-40B4-BE49-F238E27FC236}">
                <a16:creationId xmlns:a16="http://schemas.microsoft.com/office/drawing/2014/main" id="{F893CBDA-5AE6-19D3-56D3-8B574E0C3B33}"/>
              </a:ext>
            </a:extLst>
          </p:cNvPr>
          <p:cNvSpPr/>
          <p:nvPr userDrawn="1"/>
        </p:nvSpPr>
        <p:spPr>
          <a:xfrm>
            <a:off x="4901609" y="0"/>
            <a:ext cx="3242930" cy="6858000"/>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endParaRPr>
          </a:p>
        </p:txBody>
      </p:sp>
      <p:sp>
        <p:nvSpPr>
          <p:cNvPr id="3" name="Rectangle 2">
            <a:extLst>
              <a:ext uri="{FF2B5EF4-FFF2-40B4-BE49-F238E27FC236}">
                <a16:creationId xmlns:a16="http://schemas.microsoft.com/office/drawing/2014/main" id="{14774ADC-AA42-CACB-8C2C-02E7F8366476}"/>
              </a:ext>
            </a:extLst>
          </p:cNvPr>
          <p:cNvSpPr/>
          <p:nvPr userDrawn="1"/>
        </p:nvSpPr>
        <p:spPr>
          <a:xfrm>
            <a:off x="3530009" y="535021"/>
            <a:ext cx="1371600" cy="1371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endParaRPr>
          </a:p>
        </p:txBody>
      </p:sp>
      <p:sp>
        <p:nvSpPr>
          <p:cNvPr id="12" name="Title Placeholder 2"/>
          <p:cNvSpPr>
            <a:spLocks noGrp="1"/>
          </p:cNvSpPr>
          <p:nvPr>
            <p:ph type="title"/>
          </p:nvPr>
        </p:nvSpPr>
        <p:spPr>
          <a:xfrm>
            <a:off x="5039825" y="535021"/>
            <a:ext cx="2966491" cy="918477"/>
          </a:xfrm>
          <a:prstGeom prst="rect">
            <a:avLst/>
          </a:prstGeom>
        </p:spPr>
        <p:txBody>
          <a:bodyPr vert="horz" lIns="91440" tIns="45720" rIns="91440" bIns="45720" rtlCol="0" anchor="t">
            <a:noAutofit/>
          </a:bodyPr>
          <a:lstStyle>
            <a:lvl1pPr>
              <a:defRPr sz="3200">
                <a:solidFill>
                  <a:schemeClr val="bg1"/>
                </a:solidFill>
              </a:defRPr>
            </a:lvl1pPr>
          </a:lstStyle>
          <a:p>
            <a:r>
              <a:rPr lang="en-US" dirty="0"/>
              <a:t>Click to edit Master title style</a:t>
            </a:r>
          </a:p>
        </p:txBody>
      </p:sp>
      <p:sp>
        <p:nvSpPr>
          <p:cNvPr id="4" name="Content Placeholder 3"/>
          <p:cNvSpPr>
            <a:spLocks noGrp="1"/>
          </p:cNvSpPr>
          <p:nvPr>
            <p:ph sz="quarter" idx="10"/>
          </p:nvPr>
        </p:nvSpPr>
        <p:spPr>
          <a:xfrm>
            <a:off x="5039834" y="1810223"/>
            <a:ext cx="2966228" cy="4498975"/>
          </a:xfrm>
        </p:spPr>
        <p:txBody>
          <a:bodyPr/>
          <a:lstStyle>
            <a:lvl1pPr>
              <a:defRPr sz="2000">
                <a:solidFill>
                  <a:schemeClr val="bg1"/>
                </a:solidFill>
              </a:defRPr>
            </a:lvl1pPr>
            <a:lvl2pPr>
              <a:defRPr sz="2000">
                <a:solidFill>
                  <a:schemeClr val="bg1"/>
                </a:solidFill>
              </a:defRPr>
            </a:lvl2pPr>
            <a:lvl3pPr>
              <a:defRPr sz="2000">
                <a:solidFill>
                  <a:schemeClr val="bg1"/>
                </a:solidFill>
              </a:defRPr>
            </a:lvl3pPr>
            <a:lvl4pPr marL="347472" indent="-171450">
              <a:buFont typeface="Arial" panose="020B0604020202020204" pitchFamily="34" charset="0"/>
              <a:buChar char="–"/>
              <a:defRPr sz="2000">
                <a:solidFill>
                  <a:schemeClr val="bg1"/>
                </a:solidFill>
              </a:defRPr>
            </a:lvl4pPr>
            <a:lvl5pPr>
              <a:defRPr sz="2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Icon&#10;&#10;Description automatically generated">
            <a:extLst>
              <a:ext uri="{FF2B5EF4-FFF2-40B4-BE49-F238E27FC236}">
                <a16:creationId xmlns:a16="http://schemas.microsoft.com/office/drawing/2014/main" id="{F66BED0E-8ACA-CA0C-41EA-15DB294132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10922" y="674733"/>
            <a:ext cx="1009774" cy="960884"/>
          </a:xfrm>
          <a:prstGeom prst="rect">
            <a:avLst/>
          </a:prstGeom>
        </p:spPr>
      </p:pic>
      <p:sp>
        <p:nvSpPr>
          <p:cNvPr id="21" name="Rectangle 20">
            <a:extLst>
              <a:ext uri="{FF2B5EF4-FFF2-40B4-BE49-F238E27FC236}">
                <a16:creationId xmlns:a16="http://schemas.microsoft.com/office/drawing/2014/main" id="{875540B6-E2C6-9CD4-E75D-5262812CD067}"/>
              </a:ext>
            </a:extLst>
          </p:cNvPr>
          <p:cNvSpPr/>
          <p:nvPr userDrawn="1"/>
        </p:nvSpPr>
        <p:spPr>
          <a:xfrm>
            <a:off x="4901609" y="6626966"/>
            <a:ext cx="989134" cy="231034"/>
          </a:xfrm>
          <a:prstGeom prst="rect">
            <a:avLst/>
          </a:prstGeom>
          <a:solidFill>
            <a:srgbClr val="13B5E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bg1"/>
              </a:solidFill>
            </a:endParaRPr>
          </a:p>
        </p:txBody>
      </p:sp>
      <p:sp>
        <p:nvSpPr>
          <p:cNvPr id="22" name="Rectangle 21">
            <a:extLst>
              <a:ext uri="{FF2B5EF4-FFF2-40B4-BE49-F238E27FC236}">
                <a16:creationId xmlns:a16="http://schemas.microsoft.com/office/drawing/2014/main" id="{B151AD8D-75CF-39D6-2787-53B06B44DDE6}"/>
              </a:ext>
            </a:extLst>
          </p:cNvPr>
          <p:cNvSpPr/>
          <p:nvPr userDrawn="1"/>
        </p:nvSpPr>
        <p:spPr>
          <a:xfrm>
            <a:off x="5890743" y="6626446"/>
            <a:ext cx="1327640" cy="231554"/>
          </a:xfrm>
          <a:prstGeom prst="rect">
            <a:avLst/>
          </a:prstGeom>
          <a:solidFill>
            <a:srgbClr val="8DC6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bg1"/>
              </a:solidFill>
            </a:endParaRPr>
          </a:p>
        </p:txBody>
      </p:sp>
      <p:sp>
        <p:nvSpPr>
          <p:cNvPr id="24" name="Rectangle 23">
            <a:extLst>
              <a:ext uri="{FF2B5EF4-FFF2-40B4-BE49-F238E27FC236}">
                <a16:creationId xmlns:a16="http://schemas.microsoft.com/office/drawing/2014/main" id="{B5390D33-F2CD-41C1-83CB-4F2E6CD0D936}"/>
              </a:ext>
            </a:extLst>
          </p:cNvPr>
          <p:cNvSpPr/>
          <p:nvPr userDrawn="1"/>
        </p:nvSpPr>
        <p:spPr>
          <a:xfrm>
            <a:off x="7009961" y="6626966"/>
            <a:ext cx="1134578" cy="231034"/>
          </a:xfrm>
          <a:prstGeom prst="rect">
            <a:avLst/>
          </a:prstGeom>
          <a:solidFill>
            <a:srgbClr val="5E973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accent6"/>
              </a:solidFill>
            </a:endParaRPr>
          </a:p>
        </p:txBody>
      </p:sp>
      <p:sp>
        <p:nvSpPr>
          <p:cNvPr id="13" name="TextBox 12">
            <a:extLst>
              <a:ext uri="{FF2B5EF4-FFF2-40B4-BE49-F238E27FC236}">
                <a16:creationId xmlns:a16="http://schemas.microsoft.com/office/drawing/2014/main" id="{63C71C6D-855E-CF0D-75DC-E7D54657D868}"/>
              </a:ext>
            </a:extLst>
          </p:cNvPr>
          <p:cNvSpPr txBox="1"/>
          <p:nvPr userDrawn="1"/>
        </p:nvSpPr>
        <p:spPr>
          <a:xfrm>
            <a:off x="8636040" y="6508116"/>
            <a:ext cx="793270" cy="261610"/>
          </a:xfrm>
          <a:prstGeom prst="rect">
            <a:avLst/>
          </a:prstGeom>
          <a:ln>
            <a:noFill/>
          </a:ln>
        </p:spPr>
        <p:txBody>
          <a:bodyPr wrap="square" rtlCol="0">
            <a:spAutoFit/>
          </a:bodyPr>
          <a:lstStyle/>
          <a:p>
            <a:fld id="{B9E417D9-CE50-4A08-A2C2-A98FE8F0B889}" type="slidenum">
              <a:rPr lang="en-US" sz="1050" smtClean="0">
                <a:solidFill>
                  <a:schemeClr val="accent6"/>
                </a:solidFill>
              </a:rPr>
              <a:t>‹#›</a:t>
            </a:fld>
            <a:endParaRPr lang="en-US" dirty="0" err="1">
              <a:solidFill>
                <a:schemeClr val="accent6"/>
              </a:solidFill>
            </a:endParaRPr>
          </a:p>
        </p:txBody>
      </p:sp>
    </p:spTree>
    <p:extLst>
      <p:ext uri="{BB962C8B-B14F-4D97-AF65-F5344CB8AC3E}">
        <p14:creationId xmlns:p14="http://schemas.microsoft.com/office/powerpoint/2010/main" val="12569767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hotography ">
    <p:spTree>
      <p:nvGrpSpPr>
        <p:cNvPr id="1" name=""/>
        <p:cNvGrpSpPr/>
        <p:nvPr/>
      </p:nvGrpSpPr>
      <p:grpSpPr>
        <a:xfrm>
          <a:off x="0" y="0"/>
          <a:ext cx="0" cy="0"/>
          <a:chOff x="0" y="0"/>
          <a:chExt cx="0" cy="0"/>
        </a:xfrm>
      </p:grpSpPr>
      <p:sp>
        <p:nvSpPr>
          <p:cNvPr id="12" name="Title Placeholder 2"/>
          <p:cNvSpPr>
            <a:spLocks noGrp="1"/>
          </p:cNvSpPr>
          <p:nvPr>
            <p:ph type="title"/>
          </p:nvPr>
        </p:nvSpPr>
        <p:spPr>
          <a:xfrm>
            <a:off x="349621" y="535021"/>
            <a:ext cx="8441089" cy="918477"/>
          </a:xfrm>
          <a:prstGeom prst="rect">
            <a:avLst/>
          </a:prstGeom>
        </p:spPr>
        <p:txBody>
          <a:bodyPr vert="horz" lIns="91440" tIns="45720" rIns="91440" bIns="45720" rtlCol="0" anchor="t">
            <a:noAutofit/>
          </a:bodyPr>
          <a:lstStyle>
            <a:lvl1pPr>
              <a:defRPr sz="3200"/>
            </a:lvl1pPr>
          </a:lstStyle>
          <a:p>
            <a:r>
              <a:rPr lang="en-US"/>
              <a:t>Click to edit Master title style</a:t>
            </a:r>
            <a:endParaRPr lang="en-US" dirty="0"/>
          </a:p>
        </p:txBody>
      </p:sp>
      <p:sp>
        <p:nvSpPr>
          <p:cNvPr id="14" name="Content Placeholder 3">
            <a:extLst>
              <a:ext uri="{FF2B5EF4-FFF2-40B4-BE49-F238E27FC236}">
                <a16:creationId xmlns:a16="http://schemas.microsoft.com/office/drawing/2014/main" id="{BD016498-D5ED-4170-8120-8FB7B3FCC33E}"/>
              </a:ext>
            </a:extLst>
          </p:cNvPr>
          <p:cNvSpPr>
            <a:spLocks noGrp="1"/>
          </p:cNvSpPr>
          <p:nvPr>
            <p:ph sz="quarter" idx="10"/>
          </p:nvPr>
        </p:nvSpPr>
        <p:spPr>
          <a:xfrm>
            <a:off x="4790661" y="1810223"/>
            <a:ext cx="3999725" cy="4498975"/>
          </a:xfrm>
        </p:spPr>
        <p:txBody>
          <a:bodyPr/>
          <a:lstStyle>
            <a:lvl1pPr>
              <a:defRPr sz="2000"/>
            </a:lvl1pPr>
            <a:lvl2pPr>
              <a:defRPr sz="2000"/>
            </a:lvl2pPr>
            <a:lvl3pPr>
              <a:defRPr sz="2000"/>
            </a:lvl3pPr>
            <a:lvl4pPr marL="347472" indent="-171450">
              <a:buFont typeface="Arial" panose="020B0604020202020204" pitchFamily="34" charset="0"/>
              <a:buChar cha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1">
            <a:extLst>
              <a:ext uri="{FF2B5EF4-FFF2-40B4-BE49-F238E27FC236}">
                <a16:creationId xmlns:a16="http://schemas.microsoft.com/office/drawing/2014/main" id="{87B6B8B9-ECE9-B402-E73A-8FBC485D10E3}"/>
              </a:ext>
            </a:extLst>
          </p:cNvPr>
          <p:cNvSpPr/>
          <p:nvPr userDrawn="1"/>
        </p:nvSpPr>
        <p:spPr>
          <a:xfrm>
            <a:off x="0" y="1127245"/>
            <a:ext cx="4472609" cy="4603509"/>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endParaRPr>
          </a:p>
        </p:txBody>
      </p:sp>
      <p:sp>
        <p:nvSpPr>
          <p:cNvPr id="4" name="Picture Placeholder 3">
            <a:extLst>
              <a:ext uri="{FF2B5EF4-FFF2-40B4-BE49-F238E27FC236}">
                <a16:creationId xmlns:a16="http://schemas.microsoft.com/office/drawing/2014/main" id="{F6D5B929-0BD6-229E-40AC-B3F1300C63B6}"/>
              </a:ext>
            </a:extLst>
          </p:cNvPr>
          <p:cNvSpPr>
            <a:spLocks noGrp="1"/>
          </p:cNvSpPr>
          <p:nvPr>
            <p:ph type="pic" sz="quarter" idx="11"/>
          </p:nvPr>
        </p:nvSpPr>
        <p:spPr>
          <a:xfrm>
            <a:off x="1759985" y="0"/>
            <a:ext cx="2286001" cy="6858000"/>
          </a:xfrm>
        </p:spPr>
        <p:txBody>
          <a:bodyPr/>
          <a:lstStyle/>
          <a:p>
            <a:endParaRPr lang="en-US"/>
          </a:p>
        </p:txBody>
      </p:sp>
    </p:spTree>
    <p:extLst>
      <p:ext uri="{BB962C8B-B14F-4D97-AF65-F5344CB8AC3E}">
        <p14:creationId xmlns:p14="http://schemas.microsoft.com/office/powerpoint/2010/main" val="35759965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12" name="Title Placeholder 2"/>
          <p:cNvSpPr>
            <a:spLocks noGrp="1"/>
          </p:cNvSpPr>
          <p:nvPr>
            <p:ph type="title"/>
          </p:nvPr>
        </p:nvSpPr>
        <p:spPr>
          <a:xfrm>
            <a:off x="349621" y="535021"/>
            <a:ext cx="8441089" cy="918477"/>
          </a:xfrm>
          <a:prstGeom prst="rect">
            <a:avLst/>
          </a:prstGeom>
        </p:spPr>
        <p:txBody>
          <a:bodyPr vert="horz" lIns="91440" tIns="45720" rIns="91440" bIns="45720" rtlCol="0" anchor="t">
            <a:noAutofit/>
          </a:bodyPr>
          <a:lstStyle>
            <a:lvl1pPr>
              <a:defRPr sz="3200"/>
            </a:lvl1pPr>
          </a:lstStyle>
          <a:p>
            <a:r>
              <a:rPr lang="en-US"/>
              <a:t>Click to edit Master title style</a:t>
            </a:r>
            <a:endParaRPr lang="en-US" dirty="0"/>
          </a:p>
        </p:txBody>
      </p:sp>
      <p:sp>
        <p:nvSpPr>
          <p:cNvPr id="11" name="Rectangle 10"/>
          <p:cNvSpPr/>
          <p:nvPr userDrawn="1"/>
        </p:nvSpPr>
        <p:spPr>
          <a:xfrm>
            <a:off x="1371600" y="6381750"/>
            <a:ext cx="989134" cy="231034"/>
          </a:xfrm>
          <a:prstGeom prst="rect">
            <a:avLst/>
          </a:prstGeom>
          <a:solidFill>
            <a:srgbClr val="13B5E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bg1"/>
              </a:solidFill>
            </a:endParaRPr>
          </a:p>
        </p:txBody>
      </p:sp>
      <p:sp>
        <p:nvSpPr>
          <p:cNvPr id="13" name="Rectangle 12"/>
          <p:cNvSpPr/>
          <p:nvPr userDrawn="1"/>
        </p:nvSpPr>
        <p:spPr>
          <a:xfrm>
            <a:off x="4513197" y="6381750"/>
            <a:ext cx="1327640" cy="231554"/>
          </a:xfrm>
          <a:prstGeom prst="rect">
            <a:avLst/>
          </a:prstGeom>
          <a:solidFill>
            <a:srgbClr val="8DC6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bg1"/>
              </a:solidFill>
            </a:endParaRPr>
          </a:p>
        </p:txBody>
      </p:sp>
      <p:sp>
        <p:nvSpPr>
          <p:cNvPr id="14" name="Rectangle 13"/>
          <p:cNvSpPr/>
          <p:nvPr userDrawn="1"/>
        </p:nvSpPr>
        <p:spPr>
          <a:xfrm flipH="1">
            <a:off x="2360735" y="6381750"/>
            <a:ext cx="2152462" cy="231034"/>
          </a:xfrm>
          <a:prstGeom prst="rect">
            <a:avLst/>
          </a:prstGeom>
          <a:solidFill>
            <a:srgbClr val="0069A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bg1"/>
              </a:solidFill>
            </a:endParaRPr>
          </a:p>
        </p:txBody>
      </p:sp>
      <p:sp>
        <p:nvSpPr>
          <p:cNvPr id="23" name="Rectangle 22"/>
          <p:cNvSpPr/>
          <p:nvPr userDrawn="1"/>
        </p:nvSpPr>
        <p:spPr>
          <a:xfrm>
            <a:off x="5694948" y="6381750"/>
            <a:ext cx="3449053" cy="231034"/>
          </a:xfrm>
          <a:prstGeom prst="rect">
            <a:avLst/>
          </a:prstGeom>
          <a:solidFill>
            <a:srgbClr val="5E973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accent6"/>
              </a:solidFill>
            </a:endParaRPr>
          </a:p>
        </p:txBody>
      </p:sp>
      <p:sp>
        <p:nvSpPr>
          <p:cNvPr id="24" name="Slide Number Placeholder 5"/>
          <p:cNvSpPr txBox="1">
            <a:spLocks/>
          </p:cNvSpPr>
          <p:nvPr userDrawn="1"/>
        </p:nvSpPr>
        <p:spPr>
          <a:xfrm>
            <a:off x="5895477" y="6376015"/>
            <a:ext cx="3184357" cy="158937"/>
          </a:xfrm>
          <a:prstGeom prst="rect">
            <a:avLst/>
          </a:prstGeom>
        </p:spPr>
        <p:txBody>
          <a:bodyPr vert="horz" lIns="0" tIns="0" rIns="0" bIns="0" rtlCol="0" anchor="b" anchorCtr="0">
            <a:noAutofit/>
          </a:bodyPr>
          <a:lstStyle>
            <a:defPPr>
              <a:defRPr lang="en-US"/>
            </a:defPPr>
            <a:lvl1pPr marL="0" algn="l" defTabSz="914400" rtl="0" eaLnBrk="1" latinLnBrk="0" hangingPunct="1">
              <a:defRPr sz="800" kern="120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a:solidFill>
                  <a:schemeClr val="bg1"/>
                </a:solidFill>
              </a:rPr>
              <a:t>Proprietary &amp; Confidential – not to be reproduced or distributed without permission. </a:t>
            </a:r>
          </a:p>
        </p:txBody>
      </p:sp>
      <p:sp>
        <p:nvSpPr>
          <p:cNvPr id="25" name="Rectangle 24"/>
          <p:cNvSpPr/>
          <p:nvPr userDrawn="1"/>
        </p:nvSpPr>
        <p:spPr>
          <a:xfrm>
            <a:off x="7417942" y="6387284"/>
            <a:ext cx="1581777" cy="173124"/>
          </a:xfrm>
          <a:prstGeom prst="rect">
            <a:avLst/>
          </a:prstGeom>
        </p:spPr>
        <p:txBody>
          <a:bodyPr wrap="square">
            <a:spAutoFit/>
          </a:bodyPr>
          <a:lstStyle/>
          <a:p>
            <a:pPr algn="r"/>
            <a:r>
              <a:rPr lang="en-US" sz="525" dirty="0">
                <a:solidFill>
                  <a:schemeClr val="bg1"/>
                </a:solidFill>
              </a:rPr>
              <a:t>|</a:t>
            </a:r>
            <a:r>
              <a:rPr lang="en-US" sz="525" baseline="0" dirty="0">
                <a:solidFill>
                  <a:schemeClr val="bg1"/>
                </a:solidFill>
              </a:rPr>
              <a:t>   </a:t>
            </a:r>
            <a:fld id="{C0D42ABE-EA05-4842-819E-2C916F1CD485}" type="slidenum">
              <a:rPr lang="en-US" sz="525" smtClean="0">
                <a:solidFill>
                  <a:schemeClr val="bg1"/>
                </a:solidFill>
              </a:rPr>
              <a:pPr algn="r"/>
              <a:t>‹#›</a:t>
            </a:fld>
            <a:endParaRPr lang="en-US" sz="525" dirty="0">
              <a:solidFill>
                <a:schemeClr val="bg1"/>
              </a:solidFill>
            </a:endParaRPr>
          </a:p>
        </p:txBody>
      </p:sp>
      <p:pic>
        <p:nvPicPr>
          <p:cNvPr id="10" name="Picture 9" descr="Logo&#10;&#10;Description automatically generated">
            <a:extLst>
              <a:ext uri="{FF2B5EF4-FFF2-40B4-BE49-F238E27FC236}">
                <a16:creationId xmlns:a16="http://schemas.microsoft.com/office/drawing/2014/main" id="{AA473974-89CB-4CDC-BC3D-E42CEB3635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0515" y="6352340"/>
            <a:ext cx="942731" cy="289853"/>
          </a:xfrm>
          <a:prstGeom prst="rect">
            <a:avLst/>
          </a:prstGeom>
        </p:spPr>
      </p:pic>
      <p:sp>
        <p:nvSpPr>
          <p:cNvPr id="15" name="TextBox 14">
            <a:extLst>
              <a:ext uri="{FF2B5EF4-FFF2-40B4-BE49-F238E27FC236}">
                <a16:creationId xmlns:a16="http://schemas.microsoft.com/office/drawing/2014/main" id="{D1C0A731-721E-64C3-F475-F0FE9E5E73F5}"/>
              </a:ext>
            </a:extLst>
          </p:cNvPr>
          <p:cNvSpPr txBox="1"/>
          <p:nvPr userDrawn="1"/>
        </p:nvSpPr>
        <p:spPr>
          <a:xfrm>
            <a:off x="8636040" y="6508116"/>
            <a:ext cx="793270" cy="261610"/>
          </a:xfrm>
          <a:prstGeom prst="rect">
            <a:avLst/>
          </a:prstGeom>
          <a:ln>
            <a:noFill/>
          </a:ln>
        </p:spPr>
        <p:txBody>
          <a:bodyPr wrap="square" rtlCol="0">
            <a:spAutoFit/>
          </a:bodyPr>
          <a:lstStyle/>
          <a:p>
            <a:fld id="{B9E417D9-CE50-4A08-A2C2-A98FE8F0B889}" type="slidenum">
              <a:rPr lang="en-US" sz="1050" smtClean="0">
                <a:solidFill>
                  <a:schemeClr val="accent6"/>
                </a:solidFill>
              </a:rPr>
              <a:t>‹#›</a:t>
            </a:fld>
            <a:endParaRPr lang="en-US" dirty="0" err="1">
              <a:solidFill>
                <a:schemeClr val="accent6"/>
              </a:solidFill>
            </a:endParaRPr>
          </a:p>
        </p:txBody>
      </p:sp>
    </p:spTree>
    <p:extLst>
      <p:ext uri="{BB962C8B-B14F-4D97-AF65-F5344CB8AC3E}">
        <p14:creationId xmlns:p14="http://schemas.microsoft.com/office/powerpoint/2010/main" val="41110271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omparison layout">
    <p:spTree>
      <p:nvGrpSpPr>
        <p:cNvPr id="1" name=""/>
        <p:cNvGrpSpPr/>
        <p:nvPr/>
      </p:nvGrpSpPr>
      <p:grpSpPr>
        <a:xfrm>
          <a:off x="0" y="0"/>
          <a:ext cx="0" cy="0"/>
          <a:chOff x="0" y="0"/>
          <a:chExt cx="0" cy="0"/>
        </a:xfrm>
      </p:grpSpPr>
      <p:sp>
        <p:nvSpPr>
          <p:cNvPr id="26" name="Content Placeholder 3"/>
          <p:cNvSpPr>
            <a:spLocks noGrp="1"/>
          </p:cNvSpPr>
          <p:nvPr>
            <p:ph sz="quarter" idx="10"/>
          </p:nvPr>
        </p:nvSpPr>
        <p:spPr>
          <a:xfrm>
            <a:off x="3118585" y="215740"/>
            <a:ext cx="5672125" cy="2898020"/>
          </a:xfrm>
        </p:spPr>
        <p:txBody>
          <a:bodyPr>
            <a:normAutofit/>
          </a:bodyPr>
          <a:lstStyle>
            <a:lvl1pPr>
              <a:defRPr sz="2000">
                <a:solidFill>
                  <a:srgbClr val="00B0F0"/>
                </a:solidFill>
              </a:defRPr>
            </a:lvl1pPr>
            <a:lvl2pPr>
              <a:defRPr sz="1800" b="1"/>
            </a:lvl2pPr>
            <a:lvl3pPr>
              <a:defRPr sz="1400"/>
            </a:lvl3pPr>
            <a:lvl4pPr marL="347472" indent="-171450">
              <a:buFont typeface="Arial" panose="020B0604020202020204" pitchFamily="34" charset="0"/>
              <a:buChar char="–"/>
              <a:defRPr sz="1400"/>
            </a:lvl4pPr>
            <a:lvl5pPr>
              <a:defRPr sz="14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p:cNvSpPr>
            <a:spLocks noGrp="1"/>
          </p:cNvSpPr>
          <p:nvPr>
            <p:ph sz="quarter" idx="11"/>
          </p:nvPr>
        </p:nvSpPr>
        <p:spPr>
          <a:xfrm>
            <a:off x="3118585" y="3552476"/>
            <a:ext cx="5672125" cy="2898021"/>
          </a:xfrm>
        </p:spPr>
        <p:txBody>
          <a:bodyPr>
            <a:normAutofit/>
          </a:bodyPr>
          <a:lstStyle>
            <a:lvl1pPr>
              <a:defRPr sz="2000">
                <a:solidFill>
                  <a:srgbClr val="00B0F0"/>
                </a:solidFill>
              </a:defRPr>
            </a:lvl1pPr>
            <a:lvl2pPr>
              <a:defRPr sz="1800" b="1"/>
            </a:lvl2pPr>
            <a:lvl3pPr>
              <a:defRPr sz="1400"/>
            </a:lvl3pPr>
            <a:lvl4pPr marL="347472" indent="-171450">
              <a:buFont typeface="Arial" panose="020B0604020202020204" pitchFamily="34" charset="0"/>
              <a:buChar char="–"/>
              <a:defRPr sz="1400"/>
            </a:lvl4pPr>
            <a:lvl5pPr>
              <a:defRPr sz="14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Rectangle 20">
            <a:extLst>
              <a:ext uri="{FF2B5EF4-FFF2-40B4-BE49-F238E27FC236}">
                <a16:creationId xmlns:a16="http://schemas.microsoft.com/office/drawing/2014/main" id="{99B2ECB4-69DD-1A8F-38D0-32796A22BC45}"/>
              </a:ext>
            </a:extLst>
          </p:cNvPr>
          <p:cNvSpPr/>
          <p:nvPr userDrawn="1"/>
        </p:nvSpPr>
        <p:spPr>
          <a:xfrm>
            <a:off x="1" y="2570309"/>
            <a:ext cx="2778745" cy="4285917"/>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endParaRPr>
          </a:p>
        </p:txBody>
      </p:sp>
      <p:sp>
        <p:nvSpPr>
          <p:cNvPr id="22" name="Rectangle 21">
            <a:extLst>
              <a:ext uri="{FF2B5EF4-FFF2-40B4-BE49-F238E27FC236}">
                <a16:creationId xmlns:a16="http://schemas.microsoft.com/office/drawing/2014/main" id="{BF70E5EB-6B5E-AC84-2567-1C45B1FDC50B}"/>
              </a:ext>
            </a:extLst>
          </p:cNvPr>
          <p:cNvSpPr/>
          <p:nvPr userDrawn="1"/>
        </p:nvSpPr>
        <p:spPr>
          <a:xfrm>
            <a:off x="0" y="6625192"/>
            <a:ext cx="989134" cy="231034"/>
          </a:xfrm>
          <a:prstGeom prst="rect">
            <a:avLst/>
          </a:prstGeom>
          <a:solidFill>
            <a:srgbClr val="13B5E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bg1"/>
              </a:solidFill>
            </a:endParaRPr>
          </a:p>
        </p:txBody>
      </p:sp>
      <p:sp>
        <p:nvSpPr>
          <p:cNvPr id="23" name="Rectangle 22">
            <a:extLst>
              <a:ext uri="{FF2B5EF4-FFF2-40B4-BE49-F238E27FC236}">
                <a16:creationId xmlns:a16="http://schemas.microsoft.com/office/drawing/2014/main" id="{2FB5F262-6200-B183-E64F-13D38E2C1979}"/>
              </a:ext>
            </a:extLst>
          </p:cNvPr>
          <p:cNvSpPr/>
          <p:nvPr userDrawn="1"/>
        </p:nvSpPr>
        <p:spPr>
          <a:xfrm>
            <a:off x="989134" y="6624672"/>
            <a:ext cx="784471" cy="231554"/>
          </a:xfrm>
          <a:prstGeom prst="rect">
            <a:avLst/>
          </a:prstGeom>
          <a:solidFill>
            <a:srgbClr val="8DC6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bg1"/>
              </a:solidFill>
            </a:endParaRPr>
          </a:p>
        </p:txBody>
      </p:sp>
      <p:sp>
        <p:nvSpPr>
          <p:cNvPr id="24" name="Rectangle 23">
            <a:extLst>
              <a:ext uri="{FF2B5EF4-FFF2-40B4-BE49-F238E27FC236}">
                <a16:creationId xmlns:a16="http://schemas.microsoft.com/office/drawing/2014/main" id="{21A9832F-5817-A463-316C-A754D4512B67}"/>
              </a:ext>
            </a:extLst>
          </p:cNvPr>
          <p:cNvSpPr/>
          <p:nvPr userDrawn="1"/>
        </p:nvSpPr>
        <p:spPr>
          <a:xfrm>
            <a:off x="1773153" y="6625192"/>
            <a:ext cx="1005593" cy="231034"/>
          </a:xfrm>
          <a:prstGeom prst="rect">
            <a:avLst/>
          </a:prstGeom>
          <a:solidFill>
            <a:srgbClr val="5E973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accent6"/>
              </a:solidFill>
            </a:endParaRPr>
          </a:p>
        </p:txBody>
      </p:sp>
      <p:sp>
        <p:nvSpPr>
          <p:cNvPr id="25" name="object 40">
            <a:extLst>
              <a:ext uri="{FF2B5EF4-FFF2-40B4-BE49-F238E27FC236}">
                <a16:creationId xmlns:a16="http://schemas.microsoft.com/office/drawing/2014/main" id="{A6B26256-8D95-C947-D409-205E055EC6DE}"/>
              </a:ext>
            </a:extLst>
          </p:cNvPr>
          <p:cNvSpPr txBox="1"/>
          <p:nvPr userDrawn="1"/>
        </p:nvSpPr>
        <p:spPr>
          <a:xfrm>
            <a:off x="-14424" y="2125449"/>
            <a:ext cx="2644061" cy="2775855"/>
          </a:xfrm>
          <a:prstGeom prst="rect">
            <a:avLst/>
          </a:prstGeom>
        </p:spPr>
        <p:txBody>
          <a:bodyPr vert="horz" wrap="square" lIns="0" tIns="11206" rIns="0" bIns="0" rtlCol="0">
            <a:spAutoFit/>
          </a:bodyPr>
          <a:lstStyle/>
          <a:p>
            <a:pPr marL="11206" marR="17930">
              <a:lnSpc>
                <a:spcPct val="119100"/>
              </a:lnSpc>
              <a:spcBef>
                <a:spcPts val="88"/>
              </a:spcBef>
            </a:pPr>
            <a:r>
              <a:rPr lang="en-US" sz="16600" i="1" spc="106" dirty="0">
                <a:solidFill>
                  <a:srgbClr val="FFFFFF"/>
                </a:solidFill>
                <a:latin typeface="+mj-lt"/>
                <a:cs typeface="Palatino Linotype"/>
              </a:rPr>
              <a:t>“</a:t>
            </a:r>
            <a:endParaRPr sz="16600" dirty="0">
              <a:latin typeface="+mj-lt"/>
              <a:cs typeface="Palatino Linotype"/>
            </a:endParaRPr>
          </a:p>
        </p:txBody>
      </p:sp>
      <p:pic>
        <p:nvPicPr>
          <p:cNvPr id="3" name="Picture 2" descr="A picture containing text, person, indoor&#10;&#10;Description automatically generated">
            <a:extLst>
              <a:ext uri="{FF2B5EF4-FFF2-40B4-BE49-F238E27FC236}">
                <a16:creationId xmlns:a16="http://schemas.microsoft.com/office/drawing/2014/main" id="{4CC78BAC-E11D-32C5-2F9B-DE75B715B07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9892" t="20441" r="22470"/>
          <a:stretch/>
        </p:blipFill>
        <p:spPr>
          <a:xfrm>
            <a:off x="-14424" y="0"/>
            <a:ext cx="2793170" cy="2570309"/>
          </a:xfrm>
          <a:prstGeom prst="rect">
            <a:avLst/>
          </a:prstGeom>
        </p:spPr>
      </p:pic>
      <p:sp>
        <p:nvSpPr>
          <p:cNvPr id="27" name="TextBox 26">
            <a:extLst>
              <a:ext uri="{FF2B5EF4-FFF2-40B4-BE49-F238E27FC236}">
                <a16:creationId xmlns:a16="http://schemas.microsoft.com/office/drawing/2014/main" id="{A2CCF7EC-2F57-0E21-2FDD-3369FAF14285}"/>
              </a:ext>
            </a:extLst>
          </p:cNvPr>
          <p:cNvSpPr txBox="1"/>
          <p:nvPr userDrawn="1"/>
        </p:nvSpPr>
        <p:spPr>
          <a:xfrm>
            <a:off x="8636040" y="6508116"/>
            <a:ext cx="793270" cy="261610"/>
          </a:xfrm>
          <a:prstGeom prst="rect">
            <a:avLst/>
          </a:prstGeom>
          <a:ln>
            <a:noFill/>
          </a:ln>
        </p:spPr>
        <p:txBody>
          <a:bodyPr wrap="square" rtlCol="0">
            <a:spAutoFit/>
          </a:bodyPr>
          <a:lstStyle/>
          <a:p>
            <a:fld id="{B9E417D9-CE50-4A08-A2C2-A98FE8F0B889}" type="slidenum">
              <a:rPr lang="en-US" sz="1050" smtClean="0">
                <a:solidFill>
                  <a:schemeClr val="accent6"/>
                </a:solidFill>
              </a:rPr>
              <a:t>‹#›</a:t>
            </a:fld>
            <a:endParaRPr lang="en-US" dirty="0" err="1">
              <a:solidFill>
                <a:schemeClr val="accent6"/>
              </a:solidFill>
            </a:endParaRPr>
          </a:p>
        </p:txBody>
      </p:sp>
    </p:spTree>
    <p:extLst>
      <p:ext uri="{BB962C8B-B14F-4D97-AF65-F5344CB8AC3E}">
        <p14:creationId xmlns:p14="http://schemas.microsoft.com/office/powerpoint/2010/main" val="8409842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6_Comparison layout">
    <p:spTree>
      <p:nvGrpSpPr>
        <p:cNvPr id="1" name=""/>
        <p:cNvGrpSpPr/>
        <p:nvPr/>
      </p:nvGrpSpPr>
      <p:grpSpPr>
        <a:xfrm>
          <a:off x="0" y="0"/>
          <a:ext cx="0" cy="0"/>
          <a:chOff x="0" y="0"/>
          <a:chExt cx="0" cy="0"/>
        </a:xfrm>
      </p:grpSpPr>
      <p:sp>
        <p:nvSpPr>
          <p:cNvPr id="26" name="Content Placeholder 3"/>
          <p:cNvSpPr>
            <a:spLocks noGrp="1"/>
          </p:cNvSpPr>
          <p:nvPr>
            <p:ph sz="quarter" idx="10"/>
          </p:nvPr>
        </p:nvSpPr>
        <p:spPr>
          <a:xfrm>
            <a:off x="3118585" y="215740"/>
            <a:ext cx="5672125" cy="2898020"/>
          </a:xfrm>
        </p:spPr>
        <p:txBody>
          <a:bodyPr>
            <a:normAutofit/>
          </a:bodyPr>
          <a:lstStyle>
            <a:lvl1pPr>
              <a:defRPr sz="2000">
                <a:solidFill>
                  <a:srgbClr val="00B0F0"/>
                </a:solidFill>
              </a:defRPr>
            </a:lvl1pPr>
            <a:lvl2pPr>
              <a:defRPr sz="1800" b="1"/>
            </a:lvl2pPr>
            <a:lvl3pPr>
              <a:defRPr sz="1400"/>
            </a:lvl3pPr>
            <a:lvl4pPr marL="347472" indent="-171450">
              <a:buFont typeface="Arial" panose="020B0604020202020204" pitchFamily="34" charset="0"/>
              <a:buChar char="–"/>
              <a:defRPr sz="1400"/>
            </a:lvl4pPr>
            <a:lvl5pPr>
              <a:defRPr sz="14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p:cNvSpPr>
            <a:spLocks noGrp="1"/>
          </p:cNvSpPr>
          <p:nvPr>
            <p:ph sz="quarter" idx="11"/>
          </p:nvPr>
        </p:nvSpPr>
        <p:spPr>
          <a:xfrm>
            <a:off x="3118585" y="3552476"/>
            <a:ext cx="5672125" cy="2898021"/>
          </a:xfrm>
        </p:spPr>
        <p:txBody>
          <a:bodyPr>
            <a:normAutofit/>
          </a:bodyPr>
          <a:lstStyle>
            <a:lvl1pPr>
              <a:defRPr sz="2000">
                <a:solidFill>
                  <a:srgbClr val="00B0F0"/>
                </a:solidFill>
              </a:defRPr>
            </a:lvl1pPr>
            <a:lvl2pPr>
              <a:defRPr sz="1800" b="1"/>
            </a:lvl2pPr>
            <a:lvl3pPr>
              <a:defRPr sz="1400"/>
            </a:lvl3pPr>
            <a:lvl4pPr marL="347472" indent="-171450">
              <a:buFont typeface="Arial" panose="020B0604020202020204" pitchFamily="34" charset="0"/>
              <a:buChar char="–"/>
              <a:defRPr sz="1400"/>
            </a:lvl4pPr>
            <a:lvl5pPr>
              <a:defRPr sz="14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Rectangle 20">
            <a:extLst>
              <a:ext uri="{FF2B5EF4-FFF2-40B4-BE49-F238E27FC236}">
                <a16:creationId xmlns:a16="http://schemas.microsoft.com/office/drawing/2014/main" id="{99B2ECB4-69DD-1A8F-38D0-32796A22BC45}"/>
              </a:ext>
            </a:extLst>
          </p:cNvPr>
          <p:cNvSpPr/>
          <p:nvPr userDrawn="1"/>
        </p:nvSpPr>
        <p:spPr>
          <a:xfrm>
            <a:off x="1" y="2570309"/>
            <a:ext cx="2778745" cy="4285917"/>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endParaRPr>
          </a:p>
        </p:txBody>
      </p:sp>
      <p:sp>
        <p:nvSpPr>
          <p:cNvPr id="22" name="Rectangle 21">
            <a:extLst>
              <a:ext uri="{FF2B5EF4-FFF2-40B4-BE49-F238E27FC236}">
                <a16:creationId xmlns:a16="http://schemas.microsoft.com/office/drawing/2014/main" id="{BF70E5EB-6B5E-AC84-2567-1C45B1FDC50B}"/>
              </a:ext>
            </a:extLst>
          </p:cNvPr>
          <p:cNvSpPr/>
          <p:nvPr userDrawn="1"/>
        </p:nvSpPr>
        <p:spPr>
          <a:xfrm>
            <a:off x="0" y="6625192"/>
            <a:ext cx="989134" cy="231034"/>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bg1"/>
              </a:solidFill>
            </a:endParaRPr>
          </a:p>
        </p:txBody>
      </p:sp>
      <p:sp>
        <p:nvSpPr>
          <p:cNvPr id="23" name="Rectangle 22">
            <a:extLst>
              <a:ext uri="{FF2B5EF4-FFF2-40B4-BE49-F238E27FC236}">
                <a16:creationId xmlns:a16="http://schemas.microsoft.com/office/drawing/2014/main" id="{2FB5F262-6200-B183-E64F-13D38E2C1979}"/>
              </a:ext>
            </a:extLst>
          </p:cNvPr>
          <p:cNvSpPr/>
          <p:nvPr userDrawn="1"/>
        </p:nvSpPr>
        <p:spPr>
          <a:xfrm>
            <a:off x="989134" y="6624672"/>
            <a:ext cx="784471" cy="231554"/>
          </a:xfrm>
          <a:prstGeom prst="rect">
            <a:avLst/>
          </a:prstGeom>
          <a:solidFill>
            <a:srgbClr val="8DC6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bg1"/>
              </a:solidFill>
            </a:endParaRPr>
          </a:p>
        </p:txBody>
      </p:sp>
      <p:sp>
        <p:nvSpPr>
          <p:cNvPr id="24" name="Rectangle 23">
            <a:extLst>
              <a:ext uri="{FF2B5EF4-FFF2-40B4-BE49-F238E27FC236}">
                <a16:creationId xmlns:a16="http://schemas.microsoft.com/office/drawing/2014/main" id="{21A9832F-5817-A463-316C-A754D4512B67}"/>
              </a:ext>
            </a:extLst>
          </p:cNvPr>
          <p:cNvSpPr/>
          <p:nvPr userDrawn="1"/>
        </p:nvSpPr>
        <p:spPr>
          <a:xfrm>
            <a:off x="1773153" y="6625192"/>
            <a:ext cx="1005593" cy="231034"/>
          </a:xfrm>
          <a:prstGeom prst="rect">
            <a:avLst/>
          </a:prstGeom>
          <a:solidFill>
            <a:srgbClr val="5E973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accent6"/>
              </a:solidFill>
            </a:endParaRPr>
          </a:p>
        </p:txBody>
      </p:sp>
      <p:sp>
        <p:nvSpPr>
          <p:cNvPr id="25" name="object 40">
            <a:extLst>
              <a:ext uri="{FF2B5EF4-FFF2-40B4-BE49-F238E27FC236}">
                <a16:creationId xmlns:a16="http://schemas.microsoft.com/office/drawing/2014/main" id="{A6B26256-8D95-C947-D409-205E055EC6DE}"/>
              </a:ext>
            </a:extLst>
          </p:cNvPr>
          <p:cNvSpPr txBox="1"/>
          <p:nvPr userDrawn="1"/>
        </p:nvSpPr>
        <p:spPr>
          <a:xfrm>
            <a:off x="-14424" y="2125449"/>
            <a:ext cx="2644061" cy="2775855"/>
          </a:xfrm>
          <a:prstGeom prst="rect">
            <a:avLst/>
          </a:prstGeom>
        </p:spPr>
        <p:txBody>
          <a:bodyPr vert="horz" wrap="square" lIns="0" tIns="11206" rIns="0" bIns="0" rtlCol="0">
            <a:spAutoFit/>
          </a:bodyPr>
          <a:lstStyle/>
          <a:p>
            <a:pPr marL="11206" marR="17930">
              <a:lnSpc>
                <a:spcPct val="119100"/>
              </a:lnSpc>
              <a:spcBef>
                <a:spcPts val="88"/>
              </a:spcBef>
            </a:pPr>
            <a:r>
              <a:rPr lang="en-US" sz="16600" i="1" spc="106" dirty="0">
                <a:solidFill>
                  <a:srgbClr val="FFFFFF"/>
                </a:solidFill>
                <a:latin typeface="+mj-lt"/>
                <a:cs typeface="Palatino Linotype"/>
              </a:rPr>
              <a:t>“</a:t>
            </a:r>
            <a:endParaRPr sz="16600" dirty="0">
              <a:latin typeface="+mj-lt"/>
              <a:cs typeface="Palatino Linotype"/>
            </a:endParaRPr>
          </a:p>
        </p:txBody>
      </p:sp>
      <p:pic>
        <p:nvPicPr>
          <p:cNvPr id="3" name="Picture 2" descr="A picture containing text, person, indoor&#10;&#10;Description automatically generated">
            <a:extLst>
              <a:ext uri="{FF2B5EF4-FFF2-40B4-BE49-F238E27FC236}">
                <a16:creationId xmlns:a16="http://schemas.microsoft.com/office/drawing/2014/main" id="{4CC78BAC-E11D-32C5-2F9B-DE75B715B07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9892" t="20441" r="22470"/>
          <a:stretch/>
        </p:blipFill>
        <p:spPr>
          <a:xfrm>
            <a:off x="-14424" y="0"/>
            <a:ext cx="2793170" cy="2570309"/>
          </a:xfrm>
          <a:prstGeom prst="rect">
            <a:avLst/>
          </a:prstGeom>
        </p:spPr>
      </p:pic>
      <p:sp>
        <p:nvSpPr>
          <p:cNvPr id="27" name="TextBox 26">
            <a:extLst>
              <a:ext uri="{FF2B5EF4-FFF2-40B4-BE49-F238E27FC236}">
                <a16:creationId xmlns:a16="http://schemas.microsoft.com/office/drawing/2014/main" id="{A2CCF7EC-2F57-0E21-2FDD-3369FAF14285}"/>
              </a:ext>
            </a:extLst>
          </p:cNvPr>
          <p:cNvSpPr txBox="1"/>
          <p:nvPr userDrawn="1"/>
        </p:nvSpPr>
        <p:spPr>
          <a:xfrm>
            <a:off x="8636040" y="6508116"/>
            <a:ext cx="793270" cy="261610"/>
          </a:xfrm>
          <a:prstGeom prst="rect">
            <a:avLst/>
          </a:prstGeom>
          <a:ln>
            <a:noFill/>
          </a:ln>
        </p:spPr>
        <p:txBody>
          <a:bodyPr wrap="square" rtlCol="0">
            <a:spAutoFit/>
          </a:bodyPr>
          <a:lstStyle/>
          <a:p>
            <a:fld id="{B9E417D9-CE50-4A08-A2C2-A98FE8F0B889}" type="slidenum">
              <a:rPr lang="en-US" sz="1050" smtClean="0">
                <a:solidFill>
                  <a:schemeClr val="accent6"/>
                </a:solidFill>
              </a:rPr>
              <a:t>‹#›</a:t>
            </a:fld>
            <a:endParaRPr lang="en-US" dirty="0" err="1">
              <a:solidFill>
                <a:schemeClr val="accent6"/>
              </a:solidFill>
            </a:endParaRPr>
          </a:p>
        </p:txBody>
      </p:sp>
      <p:pic>
        <p:nvPicPr>
          <p:cNvPr id="4" name="Picture 3" descr="A group of people sitting around a table&#10;&#10;Description automatically generated with medium confidence">
            <a:extLst>
              <a:ext uri="{FF2B5EF4-FFF2-40B4-BE49-F238E27FC236}">
                <a16:creationId xmlns:a16="http://schemas.microsoft.com/office/drawing/2014/main" id="{D42E96F6-FA0D-7D9E-89E5-DC619FD1B3D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562" r="13938"/>
          <a:stretch/>
        </p:blipFill>
        <p:spPr>
          <a:xfrm>
            <a:off x="-14424" y="0"/>
            <a:ext cx="2793170" cy="2570309"/>
          </a:xfrm>
          <a:prstGeom prst="rect">
            <a:avLst/>
          </a:prstGeom>
        </p:spPr>
      </p:pic>
    </p:spTree>
    <p:extLst>
      <p:ext uri="{BB962C8B-B14F-4D97-AF65-F5344CB8AC3E}">
        <p14:creationId xmlns:p14="http://schemas.microsoft.com/office/powerpoint/2010/main" val="9321133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7_Comparison layout">
    <p:spTree>
      <p:nvGrpSpPr>
        <p:cNvPr id="1" name=""/>
        <p:cNvGrpSpPr/>
        <p:nvPr/>
      </p:nvGrpSpPr>
      <p:grpSpPr>
        <a:xfrm>
          <a:off x="0" y="0"/>
          <a:ext cx="0" cy="0"/>
          <a:chOff x="0" y="0"/>
          <a:chExt cx="0" cy="0"/>
        </a:xfrm>
      </p:grpSpPr>
      <p:sp>
        <p:nvSpPr>
          <p:cNvPr id="26" name="Content Placeholder 3"/>
          <p:cNvSpPr>
            <a:spLocks noGrp="1"/>
          </p:cNvSpPr>
          <p:nvPr>
            <p:ph sz="quarter" idx="10"/>
          </p:nvPr>
        </p:nvSpPr>
        <p:spPr>
          <a:xfrm>
            <a:off x="3118585" y="215740"/>
            <a:ext cx="5672125" cy="2898020"/>
          </a:xfrm>
        </p:spPr>
        <p:txBody>
          <a:bodyPr>
            <a:normAutofit/>
          </a:bodyPr>
          <a:lstStyle>
            <a:lvl1pPr>
              <a:defRPr sz="2000">
                <a:solidFill>
                  <a:srgbClr val="00B0F0"/>
                </a:solidFill>
              </a:defRPr>
            </a:lvl1pPr>
            <a:lvl2pPr>
              <a:defRPr sz="1800" b="1"/>
            </a:lvl2pPr>
            <a:lvl3pPr>
              <a:defRPr sz="1400"/>
            </a:lvl3pPr>
            <a:lvl4pPr marL="347472" indent="-171450">
              <a:buFont typeface="Arial" panose="020B0604020202020204" pitchFamily="34" charset="0"/>
              <a:buChar char="–"/>
              <a:defRPr sz="1400"/>
            </a:lvl4pPr>
            <a:lvl5pPr>
              <a:defRPr sz="14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p:cNvSpPr>
            <a:spLocks noGrp="1"/>
          </p:cNvSpPr>
          <p:nvPr>
            <p:ph sz="quarter" idx="11"/>
          </p:nvPr>
        </p:nvSpPr>
        <p:spPr>
          <a:xfrm>
            <a:off x="3118585" y="3552476"/>
            <a:ext cx="5672125" cy="2898021"/>
          </a:xfrm>
        </p:spPr>
        <p:txBody>
          <a:bodyPr>
            <a:normAutofit/>
          </a:bodyPr>
          <a:lstStyle>
            <a:lvl1pPr>
              <a:defRPr sz="2000">
                <a:solidFill>
                  <a:srgbClr val="00B0F0"/>
                </a:solidFill>
              </a:defRPr>
            </a:lvl1pPr>
            <a:lvl2pPr>
              <a:defRPr sz="1800" b="1"/>
            </a:lvl2pPr>
            <a:lvl3pPr>
              <a:defRPr sz="1400"/>
            </a:lvl3pPr>
            <a:lvl4pPr marL="347472" indent="-171450">
              <a:buFont typeface="Arial" panose="020B0604020202020204" pitchFamily="34" charset="0"/>
              <a:buChar char="–"/>
              <a:defRPr sz="1400"/>
            </a:lvl4pPr>
            <a:lvl5pPr>
              <a:defRPr sz="14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Rectangle 20">
            <a:extLst>
              <a:ext uri="{FF2B5EF4-FFF2-40B4-BE49-F238E27FC236}">
                <a16:creationId xmlns:a16="http://schemas.microsoft.com/office/drawing/2014/main" id="{99B2ECB4-69DD-1A8F-38D0-32796A22BC45}"/>
              </a:ext>
            </a:extLst>
          </p:cNvPr>
          <p:cNvSpPr/>
          <p:nvPr userDrawn="1"/>
        </p:nvSpPr>
        <p:spPr>
          <a:xfrm>
            <a:off x="1" y="2570309"/>
            <a:ext cx="2778745" cy="4285917"/>
          </a:xfrm>
          <a:prstGeom prst="rect">
            <a:avLst/>
          </a:prstGeom>
          <a:solidFill>
            <a:srgbClr val="8DC6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endParaRPr>
          </a:p>
        </p:txBody>
      </p:sp>
      <p:sp>
        <p:nvSpPr>
          <p:cNvPr id="22" name="Rectangle 21">
            <a:extLst>
              <a:ext uri="{FF2B5EF4-FFF2-40B4-BE49-F238E27FC236}">
                <a16:creationId xmlns:a16="http://schemas.microsoft.com/office/drawing/2014/main" id="{BF70E5EB-6B5E-AC84-2567-1C45B1FDC50B}"/>
              </a:ext>
            </a:extLst>
          </p:cNvPr>
          <p:cNvSpPr/>
          <p:nvPr userDrawn="1"/>
        </p:nvSpPr>
        <p:spPr>
          <a:xfrm>
            <a:off x="0" y="6625192"/>
            <a:ext cx="989134" cy="231034"/>
          </a:xfrm>
          <a:prstGeom prst="rect">
            <a:avLst/>
          </a:prstGeom>
          <a:solidFill>
            <a:srgbClr val="13B5E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bg1"/>
              </a:solidFill>
            </a:endParaRPr>
          </a:p>
        </p:txBody>
      </p:sp>
      <p:sp>
        <p:nvSpPr>
          <p:cNvPr id="23" name="Rectangle 22">
            <a:extLst>
              <a:ext uri="{FF2B5EF4-FFF2-40B4-BE49-F238E27FC236}">
                <a16:creationId xmlns:a16="http://schemas.microsoft.com/office/drawing/2014/main" id="{2FB5F262-6200-B183-E64F-13D38E2C1979}"/>
              </a:ext>
            </a:extLst>
          </p:cNvPr>
          <p:cNvSpPr/>
          <p:nvPr userDrawn="1"/>
        </p:nvSpPr>
        <p:spPr>
          <a:xfrm>
            <a:off x="989134" y="6624672"/>
            <a:ext cx="784471" cy="231554"/>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bg1"/>
              </a:solidFill>
            </a:endParaRPr>
          </a:p>
        </p:txBody>
      </p:sp>
      <p:sp>
        <p:nvSpPr>
          <p:cNvPr id="24" name="Rectangle 23">
            <a:extLst>
              <a:ext uri="{FF2B5EF4-FFF2-40B4-BE49-F238E27FC236}">
                <a16:creationId xmlns:a16="http://schemas.microsoft.com/office/drawing/2014/main" id="{21A9832F-5817-A463-316C-A754D4512B67}"/>
              </a:ext>
            </a:extLst>
          </p:cNvPr>
          <p:cNvSpPr/>
          <p:nvPr userDrawn="1"/>
        </p:nvSpPr>
        <p:spPr>
          <a:xfrm>
            <a:off x="1773153" y="6625192"/>
            <a:ext cx="1005593" cy="231034"/>
          </a:xfrm>
          <a:prstGeom prst="rect">
            <a:avLst/>
          </a:prstGeom>
          <a:solidFill>
            <a:srgbClr val="5E973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accent6"/>
              </a:solidFill>
            </a:endParaRPr>
          </a:p>
        </p:txBody>
      </p:sp>
      <p:sp>
        <p:nvSpPr>
          <p:cNvPr id="25" name="object 40">
            <a:extLst>
              <a:ext uri="{FF2B5EF4-FFF2-40B4-BE49-F238E27FC236}">
                <a16:creationId xmlns:a16="http://schemas.microsoft.com/office/drawing/2014/main" id="{A6B26256-8D95-C947-D409-205E055EC6DE}"/>
              </a:ext>
            </a:extLst>
          </p:cNvPr>
          <p:cNvSpPr txBox="1"/>
          <p:nvPr userDrawn="1"/>
        </p:nvSpPr>
        <p:spPr>
          <a:xfrm>
            <a:off x="-14424" y="2125449"/>
            <a:ext cx="2644061" cy="2775855"/>
          </a:xfrm>
          <a:prstGeom prst="rect">
            <a:avLst/>
          </a:prstGeom>
        </p:spPr>
        <p:txBody>
          <a:bodyPr vert="horz" wrap="square" lIns="0" tIns="11206" rIns="0" bIns="0" rtlCol="0">
            <a:spAutoFit/>
          </a:bodyPr>
          <a:lstStyle/>
          <a:p>
            <a:pPr marL="11206" marR="17930">
              <a:lnSpc>
                <a:spcPct val="119100"/>
              </a:lnSpc>
              <a:spcBef>
                <a:spcPts val="88"/>
              </a:spcBef>
            </a:pPr>
            <a:r>
              <a:rPr lang="en-US" sz="16600" i="1" spc="106" dirty="0">
                <a:solidFill>
                  <a:srgbClr val="FFFFFF"/>
                </a:solidFill>
                <a:latin typeface="+mj-lt"/>
                <a:cs typeface="Palatino Linotype"/>
              </a:rPr>
              <a:t>“</a:t>
            </a:r>
            <a:endParaRPr sz="16600" dirty="0">
              <a:latin typeface="+mj-lt"/>
              <a:cs typeface="Palatino Linotype"/>
            </a:endParaRPr>
          </a:p>
        </p:txBody>
      </p:sp>
      <p:pic>
        <p:nvPicPr>
          <p:cNvPr id="3" name="Picture 2" descr="A picture containing text, person, indoor&#10;&#10;Description automatically generated">
            <a:extLst>
              <a:ext uri="{FF2B5EF4-FFF2-40B4-BE49-F238E27FC236}">
                <a16:creationId xmlns:a16="http://schemas.microsoft.com/office/drawing/2014/main" id="{4CC78BAC-E11D-32C5-2F9B-DE75B715B07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9892" t="20441" r="22470"/>
          <a:stretch/>
        </p:blipFill>
        <p:spPr>
          <a:xfrm>
            <a:off x="-14424" y="0"/>
            <a:ext cx="2793170" cy="2570309"/>
          </a:xfrm>
          <a:prstGeom prst="rect">
            <a:avLst/>
          </a:prstGeom>
        </p:spPr>
      </p:pic>
      <p:sp>
        <p:nvSpPr>
          <p:cNvPr id="27" name="TextBox 26">
            <a:extLst>
              <a:ext uri="{FF2B5EF4-FFF2-40B4-BE49-F238E27FC236}">
                <a16:creationId xmlns:a16="http://schemas.microsoft.com/office/drawing/2014/main" id="{A2CCF7EC-2F57-0E21-2FDD-3369FAF14285}"/>
              </a:ext>
            </a:extLst>
          </p:cNvPr>
          <p:cNvSpPr txBox="1"/>
          <p:nvPr userDrawn="1"/>
        </p:nvSpPr>
        <p:spPr>
          <a:xfrm>
            <a:off x="8636040" y="6508116"/>
            <a:ext cx="793270" cy="261610"/>
          </a:xfrm>
          <a:prstGeom prst="rect">
            <a:avLst/>
          </a:prstGeom>
          <a:ln>
            <a:noFill/>
          </a:ln>
        </p:spPr>
        <p:txBody>
          <a:bodyPr wrap="square" rtlCol="0">
            <a:spAutoFit/>
          </a:bodyPr>
          <a:lstStyle/>
          <a:p>
            <a:fld id="{B9E417D9-CE50-4A08-A2C2-A98FE8F0B889}" type="slidenum">
              <a:rPr lang="en-US" sz="1050" smtClean="0">
                <a:solidFill>
                  <a:schemeClr val="accent6"/>
                </a:solidFill>
              </a:rPr>
              <a:t>‹#›</a:t>
            </a:fld>
            <a:endParaRPr lang="en-US" dirty="0" err="1">
              <a:solidFill>
                <a:schemeClr val="accent6"/>
              </a:solidFill>
            </a:endParaRPr>
          </a:p>
        </p:txBody>
      </p:sp>
      <p:pic>
        <p:nvPicPr>
          <p:cNvPr id="4" name="Picture 3" descr="A group of people discussing something&#10;&#10;Description automatically generated with low confidence">
            <a:extLst>
              <a:ext uri="{FF2B5EF4-FFF2-40B4-BE49-F238E27FC236}">
                <a16:creationId xmlns:a16="http://schemas.microsoft.com/office/drawing/2014/main" id="{9F01E23F-A050-19FC-E9CC-272DC1F4138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5674" r="11801"/>
          <a:stretch/>
        </p:blipFill>
        <p:spPr>
          <a:xfrm>
            <a:off x="-14424" y="0"/>
            <a:ext cx="2793170" cy="2570309"/>
          </a:xfrm>
          <a:prstGeom prst="rect">
            <a:avLst/>
          </a:prstGeom>
        </p:spPr>
      </p:pic>
    </p:spTree>
    <p:extLst>
      <p:ext uri="{BB962C8B-B14F-4D97-AF65-F5344CB8AC3E}">
        <p14:creationId xmlns:p14="http://schemas.microsoft.com/office/powerpoint/2010/main" val="8995391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8_Comparison layout">
    <p:spTree>
      <p:nvGrpSpPr>
        <p:cNvPr id="1" name=""/>
        <p:cNvGrpSpPr/>
        <p:nvPr/>
      </p:nvGrpSpPr>
      <p:grpSpPr>
        <a:xfrm>
          <a:off x="0" y="0"/>
          <a:ext cx="0" cy="0"/>
          <a:chOff x="0" y="0"/>
          <a:chExt cx="0" cy="0"/>
        </a:xfrm>
      </p:grpSpPr>
      <p:sp>
        <p:nvSpPr>
          <p:cNvPr id="26" name="Content Placeholder 3"/>
          <p:cNvSpPr>
            <a:spLocks noGrp="1"/>
          </p:cNvSpPr>
          <p:nvPr>
            <p:ph sz="quarter" idx="10"/>
          </p:nvPr>
        </p:nvSpPr>
        <p:spPr>
          <a:xfrm>
            <a:off x="351579" y="325907"/>
            <a:ext cx="5672125" cy="6298763"/>
          </a:xfrm>
        </p:spPr>
        <p:txBody>
          <a:bodyPr>
            <a:normAutofit/>
          </a:bodyPr>
          <a:lstStyle>
            <a:lvl1pPr>
              <a:defRPr sz="2000">
                <a:solidFill>
                  <a:srgbClr val="00B0F0"/>
                </a:solidFill>
              </a:defRPr>
            </a:lvl1pPr>
            <a:lvl2pPr>
              <a:defRPr sz="1800" b="1"/>
            </a:lvl2pPr>
            <a:lvl3pPr>
              <a:defRPr sz="1400"/>
            </a:lvl3pPr>
            <a:lvl4pPr marL="347472" indent="-171450">
              <a:buFont typeface="Arial" panose="020B0604020202020204" pitchFamily="34" charset="0"/>
              <a:buChar char="–"/>
              <a:defRPr sz="1400"/>
            </a:lvl4pPr>
            <a:lvl5pPr>
              <a:defRPr sz="14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Rectangle 20">
            <a:extLst>
              <a:ext uri="{FF2B5EF4-FFF2-40B4-BE49-F238E27FC236}">
                <a16:creationId xmlns:a16="http://schemas.microsoft.com/office/drawing/2014/main" id="{99B2ECB4-69DD-1A8F-38D0-32796A22BC45}"/>
              </a:ext>
            </a:extLst>
          </p:cNvPr>
          <p:cNvSpPr/>
          <p:nvPr userDrawn="1"/>
        </p:nvSpPr>
        <p:spPr>
          <a:xfrm>
            <a:off x="6365255" y="0"/>
            <a:ext cx="2778745" cy="6856226"/>
          </a:xfrm>
          <a:prstGeom prst="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endParaRPr>
          </a:p>
        </p:txBody>
      </p:sp>
      <p:sp>
        <p:nvSpPr>
          <p:cNvPr id="22" name="Rectangle 21">
            <a:extLst>
              <a:ext uri="{FF2B5EF4-FFF2-40B4-BE49-F238E27FC236}">
                <a16:creationId xmlns:a16="http://schemas.microsoft.com/office/drawing/2014/main" id="{BF70E5EB-6B5E-AC84-2567-1C45B1FDC50B}"/>
              </a:ext>
            </a:extLst>
          </p:cNvPr>
          <p:cNvSpPr/>
          <p:nvPr userDrawn="1"/>
        </p:nvSpPr>
        <p:spPr>
          <a:xfrm>
            <a:off x="6365254" y="6625191"/>
            <a:ext cx="989134" cy="231034"/>
          </a:xfrm>
          <a:prstGeom prst="rect">
            <a:avLst/>
          </a:prstGeom>
          <a:solidFill>
            <a:srgbClr val="8DC6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bg1"/>
              </a:solidFill>
            </a:endParaRPr>
          </a:p>
        </p:txBody>
      </p:sp>
      <p:sp>
        <p:nvSpPr>
          <p:cNvPr id="23" name="Rectangle 22">
            <a:extLst>
              <a:ext uri="{FF2B5EF4-FFF2-40B4-BE49-F238E27FC236}">
                <a16:creationId xmlns:a16="http://schemas.microsoft.com/office/drawing/2014/main" id="{2FB5F262-6200-B183-E64F-13D38E2C1979}"/>
              </a:ext>
            </a:extLst>
          </p:cNvPr>
          <p:cNvSpPr/>
          <p:nvPr userDrawn="1"/>
        </p:nvSpPr>
        <p:spPr>
          <a:xfrm>
            <a:off x="7354388" y="6624671"/>
            <a:ext cx="784471" cy="231554"/>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bg1"/>
              </a:solidFill>
            </a:endParaRPr>
          </a:p>
        </p:txBody>
      </p:sp>
      <p:sp>
        <p:nvSpPr>
          <p:cNvPr id="24" name="Rectangle 23">
            <a:extLst>
              <a:ext uri="{FF2B5EF4-FFF2-40B4-BE49-F238E27FC236}">
                <a16:creationId xmlns:a16="http://schemas.microsoft.com/office/drawing/2014/main" id="{21A9832F-5817-A463-316C-A754D4512B67}"/>
              </a:ext>
            </a:extLst>
          </p:cNvPr>
          <p:cNvSpPr/>
          <p:nvPr userDrawn="1"/>
        </p:nvSpPr>
        <p:spPr>
          <a:xfrm>
            <a:off x="8138407" y="6625191"/>
            <a:ext cx="1005593" cy="231034"/>
          </a:xfrm>
          <a:prstGeom prst="rect">
            <a:avLst/>
          </a:prstGeom>
          <a:solidFill>
            <a:srgbClr val="5E973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accent6"/>
              </a:solidFill>
            </a:endParaRPr>
          </a:p>
        </p:txBody>
      </p:sp>
      <p:sp>
        <p:nvSpPr>
          <p:cNvPr id="27" name="TextBox 26">
            <a:extLst>
              <a:ext uri="{FF2B5EF4-FFF2-40B4-BE49-F238E27FC236}">
                <a16:creationId xmlns:a16="http://schemas.microsoft.com/office/drawing/2014/main" id="{A2CCF7EC-2F57-0E21-2FDD-3369FAF14285}"/>
              </a:ext>
            </a:extLst>
          </p:cNvPr>
          <p:cNvSpPr txBox="1"/>
          <p:nvPr userDrawn="1"/>
        </p:nvSpPr>
        <p:spPr>
          <a:xfrm>
            <a:off x="8747365" y="6246506"/>
            <a:ext cx="793270" cy="261610"/>
          </a:xfrm>
          <a:prstGeom prst="rect">
            <a:avLst/>
          </a:prstGeom>
          <a:ln>
            <a:noFill/>
          </a:ln>
        </p:spPr>
        <p:txBody>
          <a:bodyPr wrap="square" rtlCol="0">
            <a:spAutoFit/>
          </a:bodyPr>
          <a:lstStyle/>
          <a:p>
            <a:fld id="{B9E417D9-CE50-4A08-A2C2-A98FE8F0B889}" type="slidenum">
              <a:rPr lang="en-US" sz="1050" smtClean="0">
                <a:solidFill>
                  <a:schemeClr val="accent6"/>
                </a:solidFill>
              </a:rPr>
              <a:t>‹#›</a:t>
            </a:fld>
            <a:endParaRPr lang="en-US" dirty="0" err="1">
              <a:solidFill>
                <a:schemeClr val="accent6"/>
              </a:solidFill>
            </a:endParaRPr>
          </a:p>
        </p:txBody>
      </p:sp>
    </p:spTree>
    <p:extLst>
      <p:ext uri="{BB962C8B-B14F-4D97-AF65-F5344CB8AC3E}">
        <p14:creationId xmlns:p14="http://schemas.microsoft.com/office/powerpoint/2010/main" val="33148102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_Comparison layou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9B2ECB4-69DD-1A8F-38D0-32796A22BC45}"/>
              </a:ext>
            </a:extLst>
          </p:cNvPr>
          <p:cNvSpPr/>
          <p:nvPr userDrawn="1"/>
        </p:nvSpPr>
        <p:spPr>
          <a:xfrm>
            <a:off x="1" y="0"/>
            <a:ext cx="2778745" cy="6861673"/>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endParaRPr>
          </a:p>
        </p:txBody>
      </p:sp>
      <p:sp>
        <p:nvSpPr>
          <p:cNvPr id="22" name="Rectangle 21">
            <a:extLst>
              <a:ext uri="{FF2B5EF4-FFF2-40B4-BE49-F238E27FC236}">
                <a16:creationId xmlns:a16="http://schemas.microsoft.com/office/drawing/2014/main" id="{BF70E5EB-6B5E-AC84-2567-1C45B1FDC50B}"/>
              </a:ext>
            </a:extLst>
          </p:cNvPr>
          <p:cNvSpPr/>
          <p:nvPr userDrawn="1"/>
        </p:nvSpPr>
        <p:spPr>
          <a:xfrm>
            <a:off x="0" y="6630639"/>
            <a:ext cx="989134" cy="231034"/>
          </a:xfrm>
          <a:prstGeom prst="rect">
            <a:avLst/>
          </a:prstGeom>
          <a:solidFill>
            <a:srgbClr val="13B5E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bg1"/>
              </a:solidFill>
            </a:endParaRPr>
          </a:p>
        </p:txBody>
      </p:sp>
      <p:sp>
        <p:nvSpPr>
          <p:cNvPr id="23" name="Rectangle 22">
            <a:extLst>
              <a:ext uri="{FF2B5EF4-FFF2-40B4-BE49-F238E27FC236}">
                <a16:creationId xmlns:a16="http://schemas.microsoft.com/office/drawing/2014/main" id="{2FB5F262-6200-B183-E64F-13D38E2C1979}"/>
              </a:ext>
            </a:extLst>
          </p:cNvPr>
          <p:cNvSpPr/>
          <p:nvPr userDrawn="1"/>
        </p:nvSpPr>
        <p:spPr>
          <a:xfrm>
            <a:off x="989134" y="6630119"/>
            <a:ext cx="784471" cy="231554"/>
          </a:xfrm>
          <a:prstGeom prst="rect">
            <a:avLst/>
          </a:prstGeom>
          <a:solidFill>
            <a:srgbClr val="8DC6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bg1"/>
              </a:solidFill>
            </a:endParaRPr>
          </a:p>
        </p:txBody>
      </p:sp>
      <p:sp>
        <p:nvSpPr>
          <p:cNvPr id="24" name="Rectangle 23">
            <a:extLst>
              <a:ext uri="{FF2B5EF4-FFF2-40B4-BE49-F238E27FC236}">
                <a16:creationId xmlns:a16="http://schemas.microsoft.com/office/drawing/2014/main" id="{21A9832F-5817-A463-316C-A754D4512B67}"/>
              </a:ext>
            </a:extLst>
          </p:cNvPr>
          <p:cNvSpPr/>
          <p:nvPr userDrawn="1"/>
        </p:nvSpPr>
        <p:spPr>
          <a:xfrm>
            <a:off x="1773153" y="6630639"/>
            <a:ext cx="1005593" cy="231034"/>
          </a:xfrm>
          <a:prstGeom prst="rect">
            <a:avLst/>
          </a:prstGeom>
          <a:solidFill>
            <a:srgbClr val="5E973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accent6"/>
              </a:solidFill>
            </a:endParaRPr>
          </a:p>
        </p:txBody>
      </p:sp>
      <p:sp>
        <p:nvSpPr>
          <p:cNvPr id="25" name="object 40">
            <a:extLst>
              <a:ext uri="{FF2B5EF4-FFF2-40B4-BE49-F238E27FC236}">
                <a16:creationId xmlns:a16="http://schemas.microsoft.com/office/drawing/2014/main" id="{A6B26256-8D95-C947-D409-205E055EC6DE}"/>
              </a:ext>
            </a:extLst>
          </p:cNvPr>
          <p:cNvSpPr txBox="1"/>
          <p:nvPr userDrawn="1"/>
        </p:nvSpPr>
        <p:spPr>
          <a:xfrm>
            <a:off x="-14424" y="-427543"/>
            <a:ext cx="2644061" cy="2775855"/>
          </a:xfrm>
          <a:prstGeom prst="rect">
            <a:avLst/>
          </a:prstGeom>
        </p:spPr>
        <p:txBody>
          <a:bodyPr vert="horz" wrap="square" lIns="0" tIns="11206" rIns="0" bIns="0" rtlCol="0">
            <a:spAutoFit/>
          </a:bodyPr>
          <a:lstStyle/>
          <a:p>
            <a:pPr marL="11206" marR="17930">
              <a:lnSpc>
                <a:spcPct val="119100"/>
              </a:lnSpc>
              <a:spcBef>
                <a:spcPts val="88"/>
              </a:spcBef>
            </a:pPr>
            <a:r>
              <a:rPr lang="en-US" sz="16600" i="1" spc="106" dirty="0">
                <a:solidFill>
                  <a:srgbClr val="FFFFFF"/>
                </a:solidFill>
                <a:latin typeface="+mj-lt"/>
                <a:cs typeface="Palatino Linotype"/>
              </a:rPr>
              <a:t>“</a:t>
            </a:r>
            <a:endParaRPr sz="16600" dirty="0">
              <a:latin typeface="+mj-lt"/>
              <a:cs typeface="Palatino Linotype"/>
            </a:endParaRPr>
          </a:p>
        </p:txBody>
      </p:sp>
      <p:pic>
        <p:nvPicPr>
          <p:cNvPr id="3" name="Picture 2" descr="A picture containing text, person&#10;&#10;Description automatically generated">
            <a:extLst>
              <a:ext uri="{FF2B5EF4-FFF2-40B4-BE49-F238E27FC236}">
                <a16:creationId xmlns:a16="http://schemas.microsoft.com/office/drawing/2014/main" id="{CB9F4575-455F-C795-7ADA-652425FB5B0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3711" r="13670"/>
          <a:stretch/>
        </p:blipFill>
        <p:spPr>
          <a:xfrm>
            <a:off x="-14424" y="2583828"/>
            <a:ext cx="2793171" cy="2564219"/>
          </a:xfrm>
          <a:prstGeom prst="rect">
            <a:avLst/>
          </a:prstGeom>
        </p:spPr>
      </p:pic>
      <p:sp>
        <p:nvSpPr>
          <p:cNvPr id="11" name="Content Placeholder 3">
            <a:extLst>
              <a:ext uri="{FF2B5EF4-FFF2-40B4-BE49-F238E27FC236}">
                <a16:creationId xmlns:a16="http://schemas.microsoft.com/office/drawing/2014/main" id="{AF321000-97DB-960D-7E17-607D5DDCBA46}"/>
              </a:ext>
            </a:extLst>
          </p:cNvPr>
          <p:cNvSpPr>
            <a:spLocks noGrp="1"/>
          </p:cNvSpPr>
          <p:nvPr>
            <p:ph sz="quarter" idx="10"/>
          </p:nvPr>
        </p:nvSpPr>
        <p:spPr>
          <a:xfrm>
            <a:off x="3118585" y="215740"/>
            <a:ext cx="5672125" cy="2898020"/>
          </a:xfrm>
        </p:spPr>
        <p:txBody>
          <a:bodyPr>
            <a:normAutofit/>
          </a:bodyPr>
          <a:lstStyle>
            <a:lvl1pPr>
              <a:defRPr sz="2000">
                <a:solidFill>
                  <a:srgbClr val="00B0F0"/>
                </a:solidFill>
              </a:defRPr>
            </a:lvl1pPr>
            <a:lvl2pPr>
              <a:defRPr sz="1800" b="1"/>
            </a:lvl2pPr>
            <a:lvl3pPr>
              <a:defRPr sz="1400"/>
            </a:lvl3pPr>
            <a:lvl4pPr marL="347472" indent="-171450">
              <a:buFont typeface="Arial" panose="020B0604020202020204" pitchFamily="34" charset="0"/>
              <a:buChar char="–"/>
              <a:defRPr sz="1400"/>
            </a:lvl4pPr>
            <a:lvl5pPr>
              <a:defRPr sz="14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3">
            <a:extLst>
              <a:ext uri="{FF2B5EF4-FFF2-40B4-BE49-F238E27FC236}">
                <a16:creationId xmlns:a16="http://schemas.microsoft.com/office/drawing/2014/main" id="{8D0A831D-5F88-6699-6C28-4141FD063089}"/>
              </a:ext>
            </a:extLst>
          </p:cNvPr>
          <p:cNvSpPr>
            <a:spLocks noGrp="1"/>
          </p:cNvSpPr>
          <p:nvPr>
            <p:ph sz="quarter" idx="11"/>
          </p:nvPr>
        </p:nvSpPr>
        <p:spPr>
          <a:xfrm>
            <a:off x="3118585" y="3552476"/>
            <a:ext cx="5672125" cy="2898021"/>
          </a:xfrm>
        </p:spPr>
        <p:txBody>
          <a:bodyPr>
            <a:normAutofit/>
          </a:bodyPr>
          <a:lstStyle>
            <a:lvl1pPr>
              <a:defRPr sz="2000">
                <a:solidFill>
                  <a:srgbClr val="00B0F0"/>
                </a:solidFill>
              </a:defRPr>
            </a:lvl1pPr>
            <a:lvl2pPr>
              <a:defRPr sz="1800" b="1"/>
            </a:lvl2pPr>
            <a:lvl3pPr>
              <a:defRPr sz="1400"/>
            </a:lvl3pPr>
            <a:lvl4pPr marL="347472" indent="-171450">
              <a:buFont typeface="Arial" panose="020B0604020202020204" pitchFamily="34" charset="0"/>
              <a:buChar char="–"/>
              <a:defRPr sz="1400"/>
            </a:lvl4pPr>
            <a:lvl5pPr>
              <a:defRPr sz="14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Box 13">
            <a:extLst>
              <a:ext uri="{FF2B5EF4-FFF2-40B4-BE49-F238E27FC236}">
                <a16:creationId xmlns:a16="http://schemas.microsoft.com/office/drawing/2014/main" id="{69EF14F3-153F-81A1-42C1-FF4165A5F7F2}"/>
              </a:ext>
            </a:extLst>
          </p:cNvPr>
          <p:cNvSpPr txBox="1"/>
          <p:nvPr userDrawn="1"/>
        </p:nvSpPr>
        <p:spPr>
          <a:xfrm>
            <a:off x="8636040" y="6508116"/>
            <a:ext cx="793270" cy="261610"/>
          </a:xfrm>
          <a:prstGeom prst="rect">
            <a:avLst/>
          </a:prstGeom>
          <a:ln>
            <a:noFill/>
          </a:ln>
        </p:spPr>
        <p:txBody>
          <a:bodyPr wrap="square" rtlCol="0">
            <a:spAutoFit/>
          </a:bodyPr>
          <a:lstStyle/>
          <a:p>
            <a:fld id="{B9E417D9-CE50-4A08-A2C2-A98FE8F0B889}" type="slidenum">
              <a:rPr lang="en-US" sz="1050" smtClean="0">
                <a:solidFill>
                  <a:schemeClr val="accent6"/>
                </a:solidFill>
              </a:rPr>
              <a:t>‹#›</a:t>
            </a:fld>
            <a:endParaRPr lang="en-US" dirty="0" err="1">
              <a:solidFill>
                <a:schemeClr val="accent6"/>
              </a:solidFill>
            </a:endParaRPr>
          </a:p>
        </p:txBody>
      </p:sp>
    </p:spTree>
    <p:extLst>
      <p:ext uri="{BB962C8B-B14F-4D97-AF65-F5344CB8AC3E}">
        <p14:creationId xmlns:p14="http://schemas.microsoft.com/office/powerpoint/2010/main" val="31446263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Comparison layout">
    <p:spTree>
      <p:nvGrpSpPr>
        <p:cNvPr id="1" name=""/>
        <p:cNvGrpSpPr/>
        <p:nvPr/>
      </p:nvGrpSpPr>
      <p:grpSpPr>
        <a:xfrm>
          <a:off x="0" y="0"/>
          <a:ext cx="0" cy="0"/>
          <a:chOff x="0" y="0"/>
          <a:chExt cx="0" cy="0"/>
        </a:xfrm>
      </p:grpSpPr>
      <p:pic>
        <p:nvPicPr>
          <p:cNvPr id="23" name="Picture 22" descr="Blurry close-up of people sitting at a table&#10;&#10;Description automatically generated with medium confidence">
            <a:extLst>
              <a:ext uri="{FF2B5EF4-FFF2-40B4-BE49-F238E27FC236}">
                <a16:creationId xmlns:a16="http://schemas.microsoft.com/office/drawing/2014/main" id="{C7B3F1F1-A37A-0703-1EC5-03DFD97B9D0C}"/>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r="10897"/>
          <a:stretch/>
        </p:blipFill>
        <p:spPr>
          <a:xfrm>
            <a:off x="-1" y="0"/>
            <a:ext cx="9144001" cy="6858000"/>
          </a:xfrm>
          <a:prstGeom prst="rect">
            <a:avLst/>
          </a:prstGeom>
        </p:spPr>
      </p:pic>
      <p:sp>
        <p:nvSpPr>
          <p:cNvPr id="21" name="object 13">
            <a:extLst>
              <a:ext uri="{FF2B5EF4-FFF2-40B4-BE49-F238E27FC236}">
                <a16:creationId xmlns:a16="http://schemas.microsoft.com/office/drawing/2014/main" id="{ADB4EAC8-36DB-7F8B-F91A-F2A8E4BBA8E7}"/>
              </a:ext>
            </a:extLst>
          </p:cNvPr>
          <p:cNvSpPr/>
          <p:nvPr userDrawn="1"/>
        </p:nvSpPr>
        <p:spPr>
          <a:xfrm>
            <a:off x="393405" y="4692787"/>
            <a:ext cx="8367824" cy="1435643"/>
          </a:xfrm>
          <a:custGeom>
            <a:avLst/>
            <a:gdLst/>
            <a:ahLst/>
            <a:cxnLst/>
            <a:rect l="l" t="t" r="r" b="b"/>
            <a:pathLst>
              <a:path w="10058400" h="1993900">
                <a:moveTo>
                  <a:pt x="10058400" y="0"/>
                </a:moveTo>
                <a:lnTo>
                  <a:pt x="0" y="0"/>
                </a:lnTo>
                <a:lnTo>
                  <a:pt x="0" y="1993392"/>
                </a:lnTo>
                <a:lnTo>
                  <a:pt x="10058400" y="1993392"/>
                </a:lnTo>
                <a:lnTo>
                  <a:pt x="10058400" y="0"/>
                </a:lnTo>
                <a:close/>
              </a:path>
            </a:pathLst>
          </a:custGeom>
          <a:solidFill>
            <a:schemeClr val="accent5"/>
          </a:solidFill>
        </p:spPr>
        <p:txBody>
          <a:bodyPr wrap="square" lIns="0" tIns="0" rIns="0" bIns="0" rtlCol="0"/>
          <a:lstStyle/>
          <a:p>
            <a:endParaRPr sz="1588"/>
          </a:p>
        </p:txBody>
      </p:sp>
      <p:sp>
        <p:nvSpPr>
          <p:cNvPr id="22" name="object 13">
            <a:extLst>
              <a:ext uri="{FF2B5EF4-FFF2-40B4-BE49-F238E27FC236}">
                <a16:creationId xmlns:a16="http://schemas.microsoft.com/office/drawing/2014/main" id="{9FEF8486-93D1-D9F5-0FEA-04297A2AA04F}"/>
              </a:ext>
            </a:extLst>
          </p:cNvPr>
          <p:cNvSpPr/>
          <p:nvPr userDrawn="1"/>
        </p:nvSpPr>
        <p:spPr>
          <a:xfrm>
            <a:off x="393405" y="729121"/>
            <a:ext cx="8367824" cy="3614279"/>
          </a:xfrm>
          <a:custGeom>
            <a:avLst/>
            <a:gdLst/>
            <a:ahLst/>
            <a:cxnLst/>
            <a:rect l="l" t="t" r="r" b="b"/>
            <a:pathLst>
              <a:path w="10058400" h="1993900">
                <a:moveTo>
                  <a:pt x="10058400" y="0"/>
                </a:moveTo>
                <a:lnTo>
                  <a:pt x="0" y="0"/>
                </a:lnTo>
                <a:lnTo>
                  <a:pt x="0" y="1993392"/>
                </a:lnTo>
                <a:lnTo>
                  <a:pt x="10058400" y="1993392"/>
                </a:lnTo>
                <a:lnTo>
                  <a:pt x="10058400" y="0"/>
                </a:lnTo>
                <a:close/>
              </a:path>
            </a:pathLst>
          </a:custGeom>
          <a:solidFill>
            <a:schemeClr val="bg1"/>
          </a:solidFill>
        </p:spPr>
        <p:txBody>
          <a:bodyPr wrap="square" lIns="0" tIns="0" rIns="0" bIns="0" rtlCol="0"/>
          <a:lstStyle/>
          <a:p>
            <a:endParaRPr sz="1588"/>
          </a:p>
        </p:txBody>
      </p:sp>
      <p:sp>
        <p:nvSpPr>
          <p:cNvPr id="27" name="Rectangle 26">
            <a:extLst>
              <a:ext uri="{FF2B5EF4-FFF2-40B4-BE49-F238E27FC236}">
                <a16:creationId xmlns:a16="http://schemas.microsoft.com/office/drawing/2014/main" id="{A8B77E39-FAE6-75A1-9915-F2E2F592E3E8}"/>
              </a:ext>
            </a:extLst>
          </p:cNvPr>
          <p:cNvSpPr/>
          <p:nvPr userDrawn="1"/>
        </p:nvSpPr>
        <p:spPr>
          <a:xfrm>
            <a:off x="393405" y="4112107"/>
            <a:ext cx="2893924" cy="231034"/>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bg1"/>
              </a:solidFill>
            </a:endParaRPr>
          </a:p>
        </p:txBody>
      </p:sp>
      <p:sp>
        <p:nvSpPr>
          <p:cNvPr id="28" name="Rectangle 27">
            <a:extLst>
              <a:ext uri="{FF2B5EF4-FFF2-40B4-BE49-F238E27FC236}">
                <a16:creationId xmlns:a16="http://schemas.microsoft.com/office/drawing/2014/main" id="{552B87D9-68A5-99E0-2684-194A8D95F41A}"/>
              </a:ext>
            </a:extLst>
          </p:cNvPr>
          <p:cNvSpPr/>
          <p:nvPr userDrawn="1"/>
        </p:nvSpPr>
        <p:spPr>
          <a:xfrm>
            <a:off x="3043293" y="4112107"/>
            <a:ext cx="2807075" cy="231554"/>
          </a:xfrm>
          <a:prstGeom prst="rect">
            <a:avLst/>
          </a:prstGeom>
          <a:solidFill>
            <a:srgbClr val="8DC6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bg1"/>
              </a:solidFill>
            </a:endParaRPr>
          </a:p>
        </p:txBody>
      </p:sp>
      <p:sp>
        <p:nvSpPr>
          <p:cNvPr id="29" name="Rectangle 28">
            <a:extLst>
              <a:ext uri="{FF2B5EF4-FFF2-40B4-BE49-F238E27FC236}">
                <a16:creationId xmlns:a16="http://schemas.microsoft.com/office/drawing/2014/main" id="{EACAAEF0-4A3D-46A7-B287-CB4E2B93B969}"/>
              </a:ext>
            </a:extLst>
          </p:cNvPr>
          <p:cNvSpPr/>
          <p:nvPr userDrawn="1"/>
        </p:nvSpPr>
        <p:spPr>
          <a:xfrm>
            <a:off x="5819151" y="4112107"/>
            <a:ext cx="2942078" cy="231034"/>
          </a:xfrm>
          <a:prstGeom prst="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accent6"/>
              </a:solidFill>
            </a:endParaRPr>
          </a:p>
        </p:txBody>
      </p:sp>
      <p:sp>
        <p:nvSpPr>
          <p:cNvPr id="30" name="Rectangle 29">
            <a:extLst>
              <a:ext uri="{FF2B5EF4-FFF2-40B4-BE49-F238E27FC236}">
                <a16:creationId xmlns:a16="http://schemas.microsoft.com/office/drawing/2014/main" id="{545520EF-39AC-ABDA-5E09-68BE8A7C2D91}"/>
              </a:ext>
            </a:extLst>
          </p:cNvPr>
          <p:cNvSpPr/>
          <p:nvPr userDrawn="1"/>
        </p:nvSpPr>
        <p:spPr>
          <a:xfrm>
            <a:off x="7993601" y="-34498"/>
            <a:ext cx="765963" cy="76596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endParaRPr>
          </a:p>
        </p:txBody>
      </p:sp>
      <p:pic>
        <p:nvPicPr>
          <p:cNvPr id="31" name="Picture 30" descr="Icon&#10;&#10;Description automatically generated">
            <a:extLst>
              <a:ext uri="{FF2B5EF4-FFF2-40B4-BE49-F238E27FC236}">
                <a16:creationId xmlns:a16="http://schemas.microsoft.com/office/drawing/2014/main" id="{6B718AAF-9F6A-E49E-497A-24D11CF8857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113606" y="126435"/>
            <a:ext cx="532373" cy="506598"/>
          </a:xfrm>
          <a:prstGeom prst="rect">
            <a:avLst/>
          </a:prstGeom>
        </p:spPr>
      </p:pic>
      <p:sp>
        <p:nvSpPr>
          <p:cNvPr id="32" name="Content Placeholder 3">
            <a:extLst>
              <a:ext uri="{FF2B5EF4-FFF2-40B4-BE49-F238E27FC236}">
                <a16:creationId xmlns:a16="http://schemas.microsoft.com/office/drawing/2014/main" id="{48EF7999-5382-A74E-DF91-8690695643EB}"/>
              </a:ext>
            </a:extLst>
          </p:cNvPr>
          <p:cNvSpPr>
            <a:spLocks noGrp="1"/>
          </p:cNvSpPr>
          <p:nvPr>
            <p:ph sz="quarter" idx="10"/>
          </p:nvPr>
        </p:nvSpPr>
        <p:spPr>
          <a:xfrm>
            <a:off x="661306" y="1093759"/>
            <a:ext cx="7808926" cy="3081199"/>
          </a:xfrm>
        </p:spPr>
        <p:txBody>
          <a:bodyPr>
            <a:normAutofit/>
          </a:bodyPr>
          <a:lstStyle>
            <a:lvl1pPr>
              <a:defRPr sz="2000">
                <a:solidFill>
                  <a:srgbClr val="00B0F0"/>
                </a:solidFill>
              </a:defRPr>
            </a:lvl1pPr>
            <a:lvl2pPr>
              <a:defRPr sz="1800" b="1"/>
            </a:lvl2pPr>
            <a:lvl3pPr>
              <a:defRPr sz="1400"/>
            </a:lvl3pPr>
            <a:lvl4pPr marL="347472" indent="-171450">
              <a:buFont typeface="Arial" panose="020B0604020202020204" pitchFamily="34" charset="0"/>
              <a:buChar char="–"/>
              <a:defRPr sz="1400"/>
            </a:lvl4pPr>
            <a:lvl5pPr>
              <a:defRPr sz="14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3" name="Content Placeholder 3">
            <a:extLst>
              <a:ext uri="{FF2B5EF4-FFF2-40B4-BE49-F238E27FC236}">
                <a16:creationId xmlns:a16="http://schemas.microsoft.com/office/drawing/2014/main" id="{42E81091-BDA7-1815-EE05-50643094451A}"/>
              </a:ext>
            </a:extLst>
          </p:cNvPr>
          <p:cNvSpPr>
            <a:spLocks noGrp="1"/>
          </p:cNvSpPr>
          <p:nvPr>
            <p:ph sz="quarter" idx="11" hasCustomPrompt="1"/>
          </p:nvPr>
        </p:nvSpPr>
        <p:spPr>
          <a:xfrm>
            <a:off x="1961147" y="4872789"/>
            <a:ext cx="6684832" cy="1255639"/>
          </a:xfrm>
        </p:spPr>
        <p:txBody>
          <a:bodyPr>
            <a:normAutofit/>
          </a:bodyPr>
          <a:lstStyle>
            <a:lvl1pPr>
              <a:defRPr sz="2000">
                <a:solidFill>
                  <a:schemeClr val="bg1"/>
                </a:solidFill>
              </a:defRPr>
            </a:lvl1pPr>
            <a:lvl2pPr>
              <a:defRPr sz="1400" b="1">
                <a:solidFill>
                  <a:schemeClr val="bg1"/>
                </a:solidFill>
              </a:defRPr>
            </a:lvl2pPr>
            <a:lvl3pPr marL="0" indent="0">
              <a:buNone/>
              <a:defRPr sz="2000">
                <a:solidFill>
                  <a:schemeClr val="bg1"/>
                </a:solidFill>
              </a:defRPr>
            </a:lvl3pPr>
            <a:lvl4pPr marL="347472" indent="-171450">
              <a:buFont typeface="Arial" panose="020B0604020202020204" pitchFamily="34" charset="0"/>
              <a:buChar char="–"/>
              <a:defRPr sz="2000">
                <a:solidFill>
                  <a:schemeClr val="bg1"/>
                </a:solidFill>
              </a:defRPr>
            </a:lvl4pPr>
            <a:lvl5pPr marL="338328" indent="0">
              <a:buNone/>
              <a:defRPr sz="2000" baseline="0">
                <a:solidFill>
                  <a:schemeClr val="bg1"/>
                </a:solidFill>
              </a:defRPr>
            </a:lvl5pPr>
          </a:lstStyle>
          <a:p>
            <a:pPr lvl="1"/>
            <a:r>
              <a:rPr lang="en-US" dirty="0"/>
              <a:t>Second level</a:t>
            </a:r>
          </a:p>
        </p:txBody>
      </p:sp>
      <p:grpSp>
        <p:nvGrpSpPr>
          <p:cNvPr id="34" name="object 14">
            <a:extLst>
              <a:ext uri="{FF2B5EF4-FFF2-40B4-BE49-F238E27FC236}">
                <a16:creationId xmlns:a16="http://schemas.microsoft.com/office/drawing/2014/main" id="{AECECDC7-4B25-0E89-2F23-11E2981A5602}"/>
              </a:ext>
            </a:extLst>
          </p:cNvPr>
          <p:cNvGrpSpPr/>
          <p:nvPr userDrawn="1"/>
        </p:nvGrpSpPr>
        <p:grpSpPr>
          <a:xfrm>
            <a:off x="661306" y="4852783"/>
            <a:ext cx="1125071" cy="1125071"/>
            <a:chOff x="822960" y="2899206"/>
            <a:chExt cx="1275080" cy="1275080"/>
          </a:xfrm>
        </p:grpSpPr>
        <p:sp>
          <p:nvSpPr>
            <p:cNvPr id="35" name="object 16">
              <a:extLst>
                <a:ext uri="{FF2B5EF4-FFF2-40B4-BE49-F238E27FC236}">
                  <a16:creationId xmlns:a16="http://schemas.microsoft.com/office/drawing/2014/main" id="{F99161FF-C5D6-73CA-EFE3-C28BD0AA9B88}"/>
                </a:ext>
              </a:extLst>
            </p:cNvPr>
            <p:cNvSpPr/>
            <p:nvPr/>
          </p:nvSpPr>
          <p:spPr>
            <a:xfrm>
              <a:off x="914973" y="2991206"/>
              <a:ext cx="1090930" cy="1090930"/>
            </a:xfrm>
            <a:custGeom>
              <a:avLst/>
              <a:gdLst/>
              <a:ahLst/>
              <a:cxnLst/>
              <a:rect l="l" t="t" r="r" b="b"/>
              <a:pathLst>
                <a:path w="1090930" h="1090929">
                  <a:moveTo>
                    <a:pt x="1090701" y="892886"/>
                  </a:moveTo>
                  <a:lnTo>
                    <a:pt x="1090701" y="0"/>
                  </a:lnTo>
                  <a:lnTo>
                    <a:pt x="197815" y="0"/>
                  </a:lnTo>
                  <a:lnTo>
                    <a:pt x="0" y="197815"/>
                  </a:lnTo>
                  <a:lnTo>
                    <a:pt x="0" y="1090701"/>
                  </a:lnTo>
                  <a:lnTo>
                    <a:pt x="892886" y="1090701"/>
                  </a:lnTo>
                  <a:lnTo>
                    <a:pt x="1090701" y="892886"/>
                  </a:lnTo>
                  <a:close/>
                </a:path>
              </a:pathLst>
            </a:custGeom>
            <a:ln w="12700">
              <a:solidFill>
                <a:srgbClr val="FFFFFF"/>
              </a:solidFill>
            </a:ln>
          </p:spPr>
          <p:txBody>
            <a:bodyPr wrap="square" lIns="0" tIns="0" rIns="0" bIns="0" rtlCol="0"/>
            <a:lstStyle/>
            <a:p>
              <a:endParaRPr sz="1588"/>
            </a:p>
          </p:txBody>
        </p:sp>
        <p:sp>
          <p:nvSpPr>
            <p:cNvPr id="36" name="object 17">
              <a:extLst>
                <a:ext uri="{FF2B5EF4-FFF2-40B4-BE49-F238E27FC236}">
                  <a16:creationId xmlns:a16="http://schemas.microsoft.com/office/drawing/2014/main" id="{2F155206-68BD-4905-0DDC-A7CE4F9C0945}"/>
                </a:ext>
              </a:extLst>
            </p:cNvPr>
            <p:cNvSpPr/>
            <p:nvPr/>
          </p:nvSpPr>
          <p:spPr>
            <a:xfrm>
              <a:off x="822960" y="2899206"/>
              <a:ext cx="1275080" cy="1275080"/>
            </a:xfrm>
            <a:custGeom>
              <a:avLst/>
              <a:gdLst/>
              <a:ahLst/>
              <a:cxnLst/>
              <a:rect l="l" t="t" r="r" b="b"/>
              <a:pathLst>
                <a:path w="1275080" h="1275079">
                  <a:moveTo>
                    <a:pt x="396836" y="0"/>
                  </a:moveTo>
                  <a:lnTo>
                    <a:pt x="366839" y="0"/>
                  </a:lnTo>
                  <a:lnTo>
                    <a:pt x="0" y="366839"/>
                  </a:lnTo>
                  <a:lnTo>
                    <a:pt x="0" y="396836"/>
                  </a:lnTo>
                  <a:lnTo>
                    <a:pt x="396836" y="0"/>
                  </a:lnTo>
                  <a:close/>
                </a:path>
                <a:path w="1275080" h="1275079">
                  <a:moveTo>
                    <a:pt x="856030" y="406209"/>
                  </a:moveTo>
                  <a:lnTo>
                    <a:pt x="845985" y="356476"/>
                  </a:lnTo>
                  <a:lnTo>
                    <a:pt x="818603" y="315861"/>
                  </a:lnTo>
                  <a:lnTo>
                    <a:pt x="778002" y="288467"/>
                  </a:lnTo>
                  <a:lnTo>
                    <a:pt x="728268" y="278422"/>
                  </a:lnTo>
                  <a:lnTo>
                    <a:pt x="386257" y="278422"/>
                  </a:lnTo>
                  <a:lnTo>
                    <a:pt x="336537" y="288467"/>
                  </a:lnTo>
                  <a:lnTo>
                    <a:pt x="295922" y="315861"/>
                  </a:lnTo>
                  <a:lnTo>
                    <a:pt x="268541" y="356476"/>
                  </a:lnTo>
                  <a:lnTo>
                    <a:pt x="258508" y="406209"/>
                  </a:lnTo>
                  <a:lnTo>
                    <a:pt x="258508" y="748182"/>
                  </a:lnTo>
                  <a:lnTo>
                    <a:pt x="268541" y="797928"/>
                  </a:lnTo>
                  <a:lnTo>
                    <a:pt x="295922" y="838542"/>
                  </a:lnTo>
                  <a:lnTo>
                    <a:pt x="336537" y="865924"/>
                  </a:lnTo>
                  <a:lnTo>
                    <a:pt x="386257" y="875957"/>
                  </a:lnTo>
                  <a:lnTo>
                    <a:pt x="408292" y="875957"/>
                  </a:lnTo>
                  <a:lnTo>
                    <a:pt x="408292" y="996276"/>
                  </a:lnTo>
                  <a:lnTo>
                    <a:pt x="558126" y="875957"/>
                  </a:lnTo>
                  <a:lnTo>
                    <a:pt x="585711" y="875957"/>
                  </a:lnTo>
                  <a:lnTo>
                    <a:pt x="581304" y="864489"/>
                  </a:lnTo>
                  <a:lnTo>
                    <a:pt x="578053" y="852512"/>
                  </a:lnTo>
                  <a:lnTo>
                    <a:pt x="576046" y="840066"/>
                  </a:lnTo>
                  <a:lnTo>
                    <a:pt x="575360" y="827227"/>
                  </a:lnTo>
                  <a:lnTo>
                    <a:pt x="575360" y="820674"/>
                  </a:lnTo>
                  <a:lnTo>
                    <a:pt x="538683" y="820674"/>
                  </a:lnTo>
                  <a:lnTo>
                    <a:pt x="463575" y="880973"/>
                  </a:lnTo>
                  <a:lnTo>
                    <a:pt x="463575" y="820674"/>
                  </a:lnTo>
                  <a:lnTo>
                    <a:pt x="386257" y="820674"/>
                  </a:lnTo>
                  <a:lnTo>
                    <a:pt x="358089" y="814971"/>
                  </a:lnTo>
                  <a:lnTo>
                    <a:pt x="335051" y="799414"/>
                  </a:lnTo>
                  <a:lnTo>
                    <a:pt x="319519" y="776363"/>
                  </a:lnTo>
                  <a:lnTo>
                    <a:pt x="313817" y="748182"/>
                  </a:lnTo>
                  <a:lnTo>
                    <a:pt x="313817" y="406209"/>
                  </a:lnTo>
                  <a:lnTo>
                    <a:pt x="319519" y="378015"/>
                  </a:lnTo>
                  <a:lnTo>
                    <a:pt x="335051" y="354977"/>
                  </a:lnTo>
                  <a:lnTo>
                    <a:pt x="358089" y="339420"/>
                  </a:lnTo>
                  <a:lnTo>
                    <a:pt x="386257" y="333717"/>
                  </a:lnTo>
                  <a:lnTo>
                    <a:pt x="728268" y="333717"/>
                  </a:lnTo>
                  <a:lnTo>
                    <a:pt x="756450" y="339420"/>
                  </a:lnTo>
                  <a:lnTo>
                    <a:pt x="779487" y="354977"/>
                  </a:lnTo>
                  <a:lnTo>
                    <a:pt x="795045" y="378015"/>
                  </a:lnTo>
                  <a:lnTo>
                    <a:pt x="800747" y="406209"/>
                  </a:lnTo>
                  <a:lnTo>
                    <a:pt x="800747" y="473430"/>
                  </a:lnTo>
                  <a:lnTo>
                    <a:pt x="856030" y="473430"/>
                  </a:lnTo>
                  <a:lnTo>
                    <a:pt x="856030" y="406209"/>
                  </a:lnTo>
                  <a:close/>
                </a:path>
                <a:path w="1275080" h="1275079">
                  <a:moveTo>
                    <a:pt x="1274724" y="877887"/>
                  </a:moveTo>
                  <a:lnTo>
                    <a:pt x="877887" y="1274724"/>
                  </a:lnTo>
                  <a:lnTo>
                    <a:pt x="907884" y="1274724"/>
                  </a:lnTo>
                  <a:lnTo>
                    <a:pt x="1274724" y="907884"/>
                  </a:lnTo>
                  <a:lnTo>
                    <a:pt x="1274724" y="877887"/>
                  </a:lnTo>
                  <a:close/>
                </a:path>
              </a:pathLst>
            </a:custGeom>
            <a:solidFill>
              <a:srgbClr val="FFFFFF"/>
            </a:solidFill>
          </p:spPr>
          <p:txBody>
            <a:bodyPr wrap="square" lIns="0" tIns="0" rIns="0" bIns="0" rtlCol="0"/>
            <a:lstStyle/>
            <a:p>
              <a:endParaRPr sz="1588"/>
            </a:p>
          </p:txBody>
        </p:sp>
        <p:pic>
          <p:nvPicPr>
            <p:cNvPr id="37" name="object 18">
              <a:extLst>
                <a:ext uri="{FF2B5EF4-FFF2-40B4-BE49-F238E27FC236}">
                  <a16:creationId xmlns:a16="http://schemas.microsoft.com/office/drawing/2014/main" id="{AEB6BE81-F317-4644-2484-0B4FE203C31D}"/>
                </a:ext>
              </a:extLst>
            </p:cNvPr>
            <p:cNvPicPr/>
            <p:nvPr/>
          </p:nvPicPr>
          <p:blipFill>
            <a:blip r:embed="rId5" cstate="print"/>
            <a:stretch>
              <a:fillRect/>
            </a:stretch>
          </p:blipFill>
          <p:spPr>
            <a:xfrm>
              <a:off x="1182604" y="3277825"/>
              <a:ext cx="225526" cy="251040"/>
            </a:xfrm>
            <a:prstGeom prst="rect">
              <a:avLst/>
            </a:prstGeom>
          </p:spPr>
        </p:pic>
        <p:sp>
          <p:nvSpPr>
            <p:cNvPr id="38" name="object 19">
              <a:extLst>
                <a:ext uri="{FF2B5EF4-FFF2-40B4-BE49-F238E27FC236}">
                  <a16:creationId xmlns:a16="http://schemas.microsoft.com/office/drawing/2014/main" id="{59434554-810D-D00E-E1E1-1B1D51FBCE2B}"/>
                </a:ext>
              </a:extLst>
            </p:cNvPr>
            <p:cNvSpPr/>
            <p:nvPr/>
          </p:nvSpPr>
          <p:spPr>
            <a:xfrm>
              <a:off x="1432077" y="3406419"/>
              <a:ext cx="407670" cy="489584"/>
            </a:xfrm>
            <a:custGeom>
              <a:avLst/>
              <a:gdLst/>
              <a:ahLst/>
              <a:cxnLst/>
              <a:rect l="l" t="t" r="r" b="b"/>
              <a:pathLst>
                <a:path w="407669" h="489585">
                  <a:moveTo>
                    <a:pt x="220002" y="211721"/>
                  </a:moveTo>
                  <a:lnTo>
                    <a:pt x="201574" y="151409"/>
                  </a:lnTo>
                  <a:lnTo>
                    <a:pt x="183426" y="211721"/>
                  </a:lnTo>
                  <a:lnTo>
                    <a:pt x="220002" y="211721"/>
                  </a:lnTo>
                  <a:close/>
                </a:path>
                <a:path w="407669" h="489585">
                  <a:moveTo>
                    <a:pt x="407098" y="87045"/>
                  </a:moveTo>
                  <a:lnTo>
                    <a:pt x="400253" y="53162"/>
                  </a:lnTo>
                  <a:lnTo>
                    <a:pt x="381596" y="25488"/>
                  </a:lnTo>
                  <a:lnTo>
                    <a:pt x="353910" y="6832"/>
                  </a:lnTo>
                  <a:lnTo>
                    <a:pt x="321627" y="330"/>
                  </a:lnTo>
                  <a:lnTo>
                    <a:pt x="321627" y="264210"/>
                  </a:lnTo>
                  <a:lnTo>
                    <a:pt x="321627" y="300786"/>
                  </a:lnTo>
                  <a:lnTo>
                    <a:pt x="209677" y="300786"/>
                  </a:lnTo>
                  <a:lnTo>
                    <a:pt x="209677" y="264210"/>
                  </a:lnTo>
                  <a:lnTo>
                    <a:pt x="236194" y="264210"/>
                  </a:lnTo>
                  <a:lnTo>
                    <a:pt x="230327" y="245224"/>
                  </a:lnTo>
                  <a:lnTo>
                    <a:pt x="173101" y="245224"/>
                  </a:lnTo>
                  <a:lnTo>
                    <a:pt x="167233" y="264210"/>
                  </a:lnTo>
                  <a:lnTo>
                    <a:pt x="189014" y="264210"/>
                  </a:lnTo>
                  <a:lnTo>
                    <a:pt x="189014" y="300786"/>
                  </a:lnTo>
                  <a:lnTo>
                    <a:pt x="100228" y="300786"/>
                  </a:lnTo>
                  <a:lnTo>
                    <a:pt x="100228" y="264210"/>
                  </a:lnTo>
                  <a:lnTo>
                    <a:pt x="119214" y="264210"/>
                  </a:lnTo>
                  <a:lnTo>
                    <a:pt x="156908" y="141643"/>
                  </a:lnTo>
                  <a:lnTo>
                    <a:pt x="145453" y="141643"/>
                  </a:lnTo>
                  <a:lnTo>
                    <a:pt x="145453" y="105625"/>
                  </a:lnTo>
                  <a:lnTo>
                    <a:pt x="252666" y="105625"/>
                  </a:lnTo>
                  <a:lnTo>
                    <a:pt x="302082" y="264210"/>
                  </a:lnTo>
                  <a:lnTo>
                    <a:pt x="321627" y="264210"/>
                  </a:lnTo>
                  <a:lnTo>
                    <a:pt x="321627" y="330"/>
                  </a:lnTo>
                  <a:lnTo>
                    <a:pt x="320027" y="0"/>
                  </a:lnTo>
                  <a:lnTo>
                    <a:pt x="87020" y="0"/>
                  </a:lnTo>
                  <a:lnTo>
                    <a:pt x="53149" y="6832"/>
                  </a:lnTo>
                  <a:lnTo>
                    <a:pt x="25488" y="25488"/>
                  </a:lnTo>
                  <a:lnTo>
                    <a:pt x="6845" y="53162"/>
                  </a:lnTo>
                  <a:lnTo>
                    <a:pt x="0" y="87045"/>
                  </a:lnTo>
                  <a:lnTo>
                    <a:pt x="0" y="320027"/>
                  </a:lnTo>
                  <a:lnTo>
                    <a:pt x="6845" y="353923"/>
                  </a:lnTo>
                  <a:lnTo>
                    <a:pt x="25488" y="381596"/>
                  </a:lnTo>
                  <a:lnTo>
                    <a:pt x="53149" y="400253"/>
                  </a:lnTo>
                  <a:lnTo>
                    <a:pt x="87020" y="407098"/>
                  </a:lnTo>
                  <a:lnTo>
                    <a:pt x="202946" y="407098"/>
                  </a:lnTo>
                  <a:lnTo>
                    <a:pt x="305041" y="489077"/>
                  </a:lnTo>
                  <a:lnTo>
                    <a:pt x="305041" y="407098"/>
                  </a:lnTo>
                  <a:lnTo>
                    <a:pt x="320027" y="407098"/>
                  </a:lnTo>
                  <a:lnTo>
                    <a:pt x="353910" y="400253"/>
                  </a:lnTo>
                  <a:lnTo>
                    <a:pt x="381596" y="381596"/>
                  </a:lnTo>
                  <a:lnTo>
                    <a:pt x="400253" y="353923"/>
                  </a:lnTo>
                  <a:lnTo>
                    <a:pt x="407098" y="320027"/>
                  </a:lnTo>
                  <a:lnTo>
                    <a:pt x="407098" y="300786"/>
                  </a:lnTo>
                  <a:lnTo>
                    <a:pt x="407098" y="105625"/>
                  </a:lnTo>
                  <a:lnTo>
                    <a:pt x="407098" y="87045"/>
                  </a:lnTo>
                  <a:close/>
                </a:path>
              </a:pathLst>
            </a:custGeom>
            <a:solidFill>
              <a:srgbClr val="FFFFFF"/>
            </a:solidFill>
          </p:spPr>
          <p:txBody>
            <a:bodyPr wrap="square" lIns="0" tIns="0" rIns="0" bIns="0" rtlCol="0"/>
            <a:lstStyle/>
            <a:p>
              <a:endParaRPr sz="1588" dirty="0"/>
            </a:p>
          </p:txBody>
        </p:sp>
      </p:grpSp>
      <p:sp>
        <p:nvSpPr>
          <p:cNvPr id="39" name="TextBox 38">
            <a:extLst>
              <a:ext uri="{FF2B5EF4-FFF2-40B4-BE49-F238E27FC236}">
                <a16:creationId xmlns:a16="http://schemas.microsoft.com/office/drawing/2014/main" id="{E2D3E32D-7575-993C-4ECF-D659919C574D}"/>
              </a:ext>
            </a:extLst>
          </p:cNvPr>
          <p:cNvSpPr txBox="1"/>
          <p:nvPr userDrawn="1"/>
        </p:nvSpPr>
        <p:spPr>
          <a:xfrm>
            <a:off x="8636040" y="6508116"/>
            <a:ext cx="793270" cy="261610"/>
          </a:xfrm>
          <a:prstGeom prst="rect">
            <a:avLst/>
          </a:prstGeom>
          <a:ln>
            <a:noFill/>
          </a:ln>
        </p:spPr>
        <p:txBody>
          <a:bodyPr wrap="square" rtlCol="0">
            <a:spAutoFit/>
          </a:bodyPr>
          <a:lstStyle/>
          <a:p>
            <a:fld id="{B9E417D9-CE50-4A08-A2C2-A98FE8F0B889}" type="slidenum">
              <a:rPr lang="en-US" sz="1050" smtClean="0">
                <a:solidFill>
                  <a:schemeClr val="bg1"/>
                </a:solidFill>
              </a:rPr>
              <a:t>‹#›</a:t>
            </a:fld>
            <a:endParaRPr lang="en-US" dirty="0" err="1">
              <a:solidFill>
                <a:schemeClr val="bg1"/>
              </a:solidFill>
            </a:endParaRPr>
          </a:p>
        </p:txBody>
      </p:sp>
    </p:spTree>
    <p:extLst>
      <p:ext uri="{BB962C8B-B14F-4D97-AF65-F5344CB8AC3E}">
        <p14:creationId xmlns:p14="http://schemas.microsoft.com/office/powerpoint/2010/main" val="3594590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image3">
    <p:spTree>
      <p:nvGrpSpPr>
        <p:cNvPr id="1" name=""/>
        <p:cNvGrpSpPr/>
        <p:nvPr/>
      </p:nvGrpSpPr>
      <p:grpSpPr>
        <a:xfrm>
          <a:off x="0" y="0"/>
          <a:ext cx="0" cy="0"/>
          <a:chOff x="0" y="0"/>
          <a:chExt cx="0" cy="0"/>
        </a:xfrm>
      </p:grpSpPr>
      <p:pic>
        <p:nvPicPr>
          <p:cNvPr id="14" name="Picture 13" descr="Collaboration People 37.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1141" t="4816" r="4669" b="46693"/>
          <a:stretch/>
        </p:blipFill>
        <p:spPr>
          <a:xfrm>
            <a:off x="1311149" y="1715977"/>
            <a:ext cx="7840873" cy="2647602"/>
          </a:xfrm>
          <a:prstGeom prst="rect">
            <a:avLst/>
          </a:prstGeom>
        </p:spPr>
      </p:pic>
      <p:sp>
        <p:nvSpPr>
          <p:cNvPr id="12" name="Rectangle 11"/>
          <p:cNvSpPr/>
          <p:nvPr userDrawn="1"/>
        </p:nvSpPr>
        <p:spPr>
          <a:xfrm>
            <a:off x="383893" y="-4304"/>
            <a:ext cx="4017354" cy="5200986"/>
          </a:xfrm>
          <a:prstGeom prst="rect">
            <a:avLst/>
          </a:prstGeom>
          <a:gradFill flip="none" rotWithShape="1">
            <a:gsLst>
              <a:gs pos="0">
                <a:schemeClr val="bg1"/>
              </a:gs>
              <a:gs pos="100000">
                <a:schemeClr val="bg1">
                  <a:alpha val="0"/>
                </a:schemeClr>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6" name="Rectangle 15"/>
          <p:cNvSpPr/>
          <p:nvPr userDrawn="1"/>
        </p:nvSpPr>
        <p:spPr>
          <a:xfrm>
            <a:off x="3007" y="6413565"/>
            <a:ext cx="1364085" cy="232694"/>
          </a:xfrm>
          <a:prstGeom prst="rect">
            <a:avLst/>
          </a:prstGeom>
          <a:solidFill>
            <a:srgbClr val="13B5E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bg1"/>
              </a:solidFill>
            </a:endParaRPr>
          </a:p>
        </p:txBody>
      </p:sp>
      <p:sp>
        <p:nvSpPr>
          <p:cNvPr id="18" name="Rectangle 17"/>
          <p:cNvSpPr/>
          <p:nvPr userDrawn="1"/>
        </p:nvSpPr>
        <p:spPr>
          <a:xfrm flipH="1">
            <a:off x="1000160" y="6413565"/>
            <a:ext cx="2968395" cy="232694"/>
          </a:xfrm>
          <a:prstGeom prst="rect">
            <a:avLst/>
          </a:prstGeom>
          <a:solidFill>
            <a:srgbClr val="0069A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bg1"/>
              </a:solidFill>
            </a:endParaRPr>
          </a:p>
        </p:txBody>
      </p:sp>
      <p:sp>
        <p:nvSpPr>
          <p:cNvPr id="21" name="Rectangle 20"/>
          <p:cNvSpPr/>
          <p:nvPr userDrawn="1"/>
        </p:nvSpPr>
        <p:spPr>
          <a:xfrm>
            <a:off x="4398544" y="6413565"/>
            <a:ext cx="4756484" cy="232694"/>
          </a:xfrm>
          <a:prstGeom prst="rect">
            <a:avLst/>
          </a:prstGeom>
          <a:solidFill>
            <a:srgbClr val="5E973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accent6"/>
              </a:solidFill>
            </a:endParaRPr>
          </a:p>
        </p:txBody>
      </p:sp>
      <p:sp>
        <p:nvSpPr>
          <p:cNvPr id="17" name="Rectangle 16"/>
          <p:cNvSpPr/>
          <p:nvPr userDrawn="1"/>
        </p:nvSpPr>
        <p:spPr>
          <a:xfrm>
            <a:off x="3216793" y="6413565"/>
            <a:ext cx="1830908" cy="233218"/>
          </a:xfrm>
          <a:prstGeom prst="rect">
            <a:avLst/>
          </a:prstGeom>
          <a:solidFill>
            <a:srgbClr val="8DC6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bg1"/>
              </a:solidFill>
            </a:endParaRPr>
          </a:p>
        </p:txBody>
      </p:sp>
      <p:sp>
        <p:nvSpPr>
          <p:cNvPr id="2" name="Title 1"/>
          <p:cNvSpPr>
            <a:spLocks noGrp="1"/>
          </p:cNvSpPr>
          <p:nvPr>
            <p:ph type="ctrTitle"/>
          </p:nvPr>
        </p:nvSpPr>
        <p:spPr>
          <a:xfrm>
            <a:off x="388393" y="5265595"/>
            <a:ext cx="7940684" cy="640269"/>
          </a:xfrm>
          <a:prstGeom prst="rect">
            <a:avLst/>
          </a:prstGeom>
        </p:spPr>
        <p:txBody>
          <a:bodyPr anchor="ctr"/>
          <a:lstStyle>
            <a:lvl1pPr marL="0" indent="0" algn="l">
              <a:defRPr sz="3200">
                <a:solidFill>
                  <a:srgbClr val="0069AA"/>
                </a:solidFill>
              </a:defRPr>
            </a:lvl1pPr>
          </a:lstStyle>
          <a:p>
            <a:r>
              <a:rPr lang="en-US"/>
              <a:t>Click to edit Master title style</a:t>
            </a:r>
            <a:endParaRPr lang="en-US" dirty="0"/>
          </a:p>
        </p:txBody>
      </p:sp>
      <p:sp>
        <p:nvSpPr>
          <p:cNvPr id="30" name="Subtitle 2"/>
          <p:cNvSpPr>
            <a:spLocks noGrp="1"/>
          </p:cNvSpPr>
          <p:nvPr>
            <p:ph type="subTitle" idx="1"/>
          </p:nvPr>
        </p:nvSpPr>
        <p:spPr>
          <a:xfrm>
            <a:off x="392330" y="5877118"/>
            <a:ext cx="7936746" cy="356737"/>
          </a:xfrm>
          <a:prstGeom prst="rect">
            <a:avLst/>
          </a:prstGeom>
        </p:spPr>
        <p:txBody>
          <a:bodyPr anchor="ctr">
            <a:normAutofit/>
          </a:bodyPr>
          <a:lstStyle>
            <a:lvl1pPr marL="0" indent="0" algn="l">
              <a:spcAft>
                <a:spcPts val="0"/>
              </a:spcAft>
              <a:buNone/>
              <a:defRPr sz="1600" b="0">
                <a:solidFill>
                  <a:srgbClr val="13B5EA"/>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23" name="Rectangle 22"/>
          <p:cNvSpPr/>
          <p:nvPr userDrawn="1"/>
        </p:nvSpPr>
        <p:spPr>
          <a:xfrm>
            <a:off x="1211178" y="1620253"/>
            <a:ext cx="1467852" cy="2879410"/>
          </a:xfrm>
          <a:prstGeom prst="rect">
            <a:avLst/>
          </a:prstGeom>
          <a:gradFill flip="none" rotWithShape="1">
            <a:gsLst>
              <a:gs pos="0">
                <a:schemeClr val="bg1"/>
              </a:gs>
              <a:gs pos="100000">
                <a:schemeClr val="bg1">
                  <a:alpha val="0"/>
                </a:schemeClr>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40997C30-B084-44D4-AC00-B1A97C301F80}"/>
              </a:ext>
            </a:extLst>
          </p:cNvPr>
          <p:cNvSpPr/>
          <p:nvPr userDrawn="1"/>
        </p:nvSpPr>
        <p:spPr>
          <a:xfrm>
            <a:off x="10702" y="1676604"/>
            <a:ext cx="2600894" cy="2879410"/>
          </a:xfrm>
          <a:prstGeom prst="rect">
            <a:avLst/>
          </a:prstGeom>
          <a:gradFill flip="none" rotWithShape="1">
            <a:gsLst>
              <a:gs pos="0">
                <a:schemeClr val="bg1"/>
              </a:gs>
              <a:gs pos="100000">
                <a:schemeClr val="bg1">
                  <a:alpha val="0"/>
                </a:schemeClr>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5" name="Picture 14" descr="Logo&#10;&#10;Description automatically generated">
            <a:extLst>
              <a:ext uri="{FF2B5EF4-FFF2-40B4-BE49-F238E27FC236}">
                <a16:creationId xmlns:a16="http://schemas.microsoft.com/office/drawing/2014/main" id="{9222C68C-7D4D-4D1A-95A4-2020BA72A43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2330" y="424915"/>
            <a:ext cx="2490811" cy="765827"/>
          </a:xfrm>
          <a:prstGeom prst="rect">
            <a:avLst/>
          </a:prstGeom>
        </p:spPr>
      </p:pic>
    </p:spTree>
    <p:extLst>
      <p:ext uri="{BB962C8B-B14F-4D97-AF65-F5344CB8AC3E}">
        <p14:creationId xmlns:p14="http://schemas.microsoft.com/office/powerpoint/2010/main" val="27961642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3_Comparison layout">
    <p:spTree>
      <p:nvGrpSpPr>
        <p:cNvPr id="1" name=""/>
        <p:cNvGrpSpPr/>
        <p:nvPr/>
      </p:nvGrpSpPr>
      <p:grpSpPr>
        <a:xfrm>
          <a:off x="0" y="0"/>
          <a:ext cx="0" cy="0"/>
          <a:chOff x="0" y="0"/>
          <a:chExt cx="0" cy="0"/>
        </a:xfrm>
      </p:grpSpPr>
      <p:pic>
        <p:nvPicPr>
          <p:cNvPr id="25" name="Picture 24" descr="A picture containing blur&#10;&#10;Description automatically generated">
            <a:extLst>
              <a:ext uri="{FF2B5EF4-FFF2-40B4-BE49-F238E27FC236}">
                <a16:creationId xmlns:a16="http://schemas.microsoft.com/office/drawing/2014/main" id="{B552CD13-4C1B-EE51-232A-92A77DEE1E03}"/>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r="11163"/>
          <a:stretch/>
        </p:blipFill>
        <p:spPr>
          <a:xfrm>
            <a:off x="-79513" y="0"/>
            <a:ext cx="9223513" cy="6858000"/>
          </a:xfrm>
          <a:prstGeom prst="rect">
            <a:avLst/>
          </a:prstGeom>
        </p:spPr>
      </p:pic>
      <p:sp>
        <p:nvSpPr>
          <p:cNvPr id="21" name="object 13">
            <a:extLst>
              <a:ext uri="{FF2B5EF4-FFF2-40B4-BE49-F238E27FC236}">
                <a16:creationId xmlns:a16="http://schemas.microsoft.com/office/drawing/2014/main" id="{ADB4EAC8-36DB-7F8B-F91A-F2A8E4BBA8E7}"/>
              </a:ext>
            </a:extLst>
          </p:cNvPr>
          <p:cNvSpPr/>
          <p:nvPr userDrawn="1"/>
        </p:nvSpPr>
        <p:spPr>
          <a:xfrm>
            <a:off x="393405" y="4692787"/>
            <a:ext cx="8367824" cy="1435643"/>
          </a:xfrm>
          <a:custGeom>
            <a:avLst/>
            <a:gdLst/>
            <a:ahLst/>
            <a:cxnLst/>
            <a:rect l="l" t="t" r="r" b="b"/>
            <a:pathLst>
              <a:path w="10058400" h="1993900">
                <a:moveTo>
                  <a:pt x="10058400" y="0"/>
                </a:moveTo>
                <a:lnTo>
                  <a:pt x="0" y="0"/>
                </a:lnTo>
                <a:lnTo>
                  <a:pt x="0" y="1993392"/>
                </a:lnTo>
                <a:lnTo>
                  <a:pt x="10058400" y="1993392"/>
                </a:lnTo>
                <a:lnTo>
                  <a:pt x="10058400" y="0"/>
                </a:lnTo>
                <a:close/>
              </a:path>
            </a:pathLst>
          </a:custGeom>
          <a:solidFill>
            <a:srgbClr val="00B0F0"/>
          </a:solidFill>
        </p:spPr>
        <p:txBody>
          <a:bodyPr wrap="square" lIns="0" tIns="0" rIns="0" bIns="0" rtlCol="0"/>
          <a:lstStyle/>
          <a:p>
            <a:endParaRPr sz="1588"/>
          </a:p>
        </p:txBody>
      </p:sp>
      <p:sp>
        <p:nvSpPr>
          <p:cNvPr id="22" name="object 13">
            <a:extLst>
              <a:ext uri="{FF2B5EF4-FFF2-40B4-BE49-F238E27FC236}">
                <a16:creationId xmlns:a16="http://schemas.microsoft.com/office/drawing/2014/main" id="{9FEF8486-93D1-D9F5-0FEA-04297A2AA04F}"/>
              </a:ext>
            </a:extLst>
          </p:cNvPr>
          <p:cNvSpPr/>
          <p:nvPr userDrawn="1"/>
        </p:nvSpPr>
        <p:spPr>
          <a:xfrm>
            <a:off x="393405" y="729121"/>
            <a:ext cx="8367824" cy="3614279"/>
          </a:xfrm>
          <a:custGeom>
            <a:avLst/>
            <a:gdLst/>
            <a:ahLst/>
            <a:cxnLst/>
            <a:rect l="l" t="t" r="r" b="b"/>
            <a:pathLst>
              <a:path w="10058400" h="1993900">
                <a:moveTo>
                  <a:pt x="10058400" y="0"/>
                </a:moveTo>
                <a:lnTo>
                  <a:pt x="0" y="0"/>
                </a:lnTo>
                <a:lnTo>
                  <a:pt x="0" y="1993392"/>
                </a:lnTo>
                <a:lnTo>
                  <a:pt x="10058400" y="1993392"/>
                </a:lnTo>
                <a:lnTo>
                  <a:pt x="10058400" y="0"/>
                </a:lnTo>
                <a:close/>
              </a:path>
            </a:pathLst>
          </a:custGeom>
          <a:solidFill>
            <a:schemeClr val="bg1"/>
          </a:solidFill>
        </p:spPr>
        <p:txBody>
          <a:bodyPr wrap="square" lIns="0" tIns="0" rIns="0" bIns="0" rtlCol="0"/>
          <a:lstStyle/>
          <a:p>
            <a:endParaRPr sz="1588"/>
          </a:p>
        </p:txBody>
      </p:sp>
      <p:sp>
        <p:nvSpPr>
          <p:cNvPr id="26" name="Content Placeholder 3"/>
          <p:cNvSpPr>
            <a:spLocks noGrp="1"/>
          </p:cNvSpPr>
          <p:nvPr>
            <p:ph sz="quarter" idx="10"/>
          </p:nvPr>
        </p:nvSpPr>
        <p:spPr>
          <a:xfrm>
            <a:off x="661306" y="1093759"/>
            <a:ext cx="7808926" cy="3081199"/>
          </a:xfrm>
        </p:spPr>
        <p:txBody>
          <a:bodyPr>
            <a:normAutofit/>
          </a:bodyPr>
          <a:lstStyle>
            <a:lvl1pPr>
              <a:defRPr sz="2000">
                <a:solidFill>
                  <a:srgbClr val="00B0F0"/>
                </a:solidFill>
              </a:defRPr>
            </a:lvl1pPr>
            <a:lvl2pPr>
              <a:defRPr sz="1800" b="1"/>
            </a:lvl2pPr>
            <a:lvl3pPr>
              <a:defRPr sz="1400"/>
            </a:lvl3pPr>
            <a:lvl4pPr marL="347472" indent="-171450">
              <a:buFont typeface="Arial" panose="020B0604020202020204" pitchFamily="34" charset="0"/>
              <a:buChar char="–"/>
              <a:defRPr sz="1400"/>
            </a:lvl4pPr>
            <a:lvl5pPr>
              <a:defRPr sz="14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p:cNvSpPr>
            <a:spLocks noGrp="1"/>
          </p:cNvSpPr>
          <p:nvPr>
            <p:ph sz="quarter" idx="11" hasCustomPrompt="1"/>
          </p:nvPr>
        </p:nvSpPr>
        <p:spPr>
          <a:xfrm>
            <a:off x="1961147" y="4872789"/>
            <a:ext cx="6684832" cy="1255639"/>
          </a:xfrm>
        </p:spPr>
        <p:txBody>
          <a:bodyPr>
            <a:normAutofit/>
          </a:bodyPr>
          <a:lstStyle>
            <a:lvl1pPr>
              <a:defRPr sz="2000">
                <a:solidFill>
                  <a:schemeClr val="bg1"/>
                </a:solidFill>
              </a:defRPr>
            </a:lvl1pPr>
            <a:lvl2pPr>
              <a:defRPr sz="1400" b="1">
                <a:solidFill>
                  <a:schemeClr val="bg1"/>
                </a:solidFill>
              </a:defRPr>
            </a:lvl2pPr>
            <a:lvl3pPr marL="0" indent="0">
              <a:buNone/>
              <a:defRPr sz="2000">
                <a:solidFill>
                  <a:schemeClr val="bg1"/>
                </a:solidFill>
              </a:defRPr>
            </a:lvl3pPr>
            <a:lvl4pPr marL="347472" indent="-171450">
              <a:buFont typeface="Arial" panose="020B0604020202020204" pitchFamily="34" charset="0"/>
              <a:buChar char="–"/>
              <a:defRPr sz="2000">
                <a:solidFill>
                  <a:schemeClr val="bg1"/>
                </a:solidFill>
              </a:defRPr>
            </a:lvl4pPr>
            <a:lvl5pPr marL="338328" indent="0">
              <a:buNone/>
              <a:defRPr sz="2000" baseline="0">
                <a:solidFill>
                  <a:schemeClr val="bg1"/>
                </a:solidFill>
              </a:defRPr>
            </a:lvl5pPr>
          </a:lstStyle>
          <a:p>
            <a:pPr lvl="1"/>
            <a:r>
              <a:rPr lang="en-US" dirty="0"/>
              <a:t>Second level</a:t>
            </a:r>
          </a:p>
        </p:txBody>
      </p:sp>
      <p:sp>
        <p:nvSpPr>
          <p:cNvPr id="9" name="Rectangle 8">
            <a:extLst>
              <a:ext uri="{FF2B5EF4-FFF2-40B4-BE49-F238E27FC236}">
                <a16:creationId xmlns:a16="http://schemas.microsoft.com/office/drawing/2014/main" id="{1873EEF7-05DC-1B74-7030-658ED986945F}"/>
              </a:ext>
            </a:extLst>
          </p:cNvPr>
          <p:cNvSpPr/>
          <p:nvPr userDrawn="1"/>
        </p:nvSpPr>
        <p:spPr>
          <a:xfrm>
            <a:off x="393405" y="4112107"/>
            <a:ext cx="2893924" cy="231034"/>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bg1"/>
              </a:solidFill>
            </a:endParaRPr>
          </a:p>
        </p:txBody>
      </p:sp>
      <p:sp>
        <p:nvSpPr>
          <p:cNvPr id="10" name="Rectangle 9">
            <a:extLst>
              <a:ext uri="{FF2B5EF4-FFF2-40B4-BE49-F238E27FC236}">
                <a16:creationId xmlns:a16="http://schemas.microsoft.com/office/drawing/2014/main" id="{A4250702-C6D3-AA28-2047-88B9851F30C3}"/>
              </a:ext>
            </a:extLst>
          </p:cNvPr>
          <p:cNvSpPr/>
          <p:nvPr userDrawn="1"/>
        </p:nvSpPr>
        <p:spPr>
          <a:xfrm>
            <a:off x="3043293" y="4112107"/>
            <a:ext cx="2807075" cy="231554"/>
          </a:xfrm>
          <a:prstGeom prst="rect">
            <a:avLst/>
          </a:prstGeom>
          <a:solidFill>
            <a:srgbClr val="8DC6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bg1"/>
              </a:solidFill>
            </a:endParaRPr>
          </a:p>
        </p:txBody>
      </p:sp>
      <p:sp>
        <p:nvSpPr>
          <p:cNvPr id="11" name="Rectangle 10">
            <a:extLst>
              <a:ext uri="{FF2B5EF4-FFF2-40B4-BE49-F238E27FC236}">
                <a16:creationId xmlns:a16="http://schemas.microsoft.com/office/drawing/2014/main" id="{724E8811-36C8-56A6-4D8C-5AB83DBB9720}"/>
              </a:ext>
            </a:extLst>
          </p:cNvPr>
          <p:cNvSpPr/>
          <p:nvPr userDrawn="1"/>
        </p:nvSpPr>
        <p:spPr>
          <a:xfrm>
            <a:off x="5819151" y="4112107"/>
            <a:ext cx="2942078" cy="231034"/>
          </a:xfrm>
          <a:prstGeom prst="rect">
            <a:avLst/>
          </a:prstGeom>
          <a:solidFill>
            <a:srgbClr val="5E973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accent6"/>
              </a:solidFill>
            </a:endParaRPr>
          </a:p>
        </p:txBody>
      </p:sp>
      <p:sp>
        <p:nvSpPr>
          <p:cNvPr id="13" name="Rectangle 12">
            <a:extLst>
              <a:ext uri="{FF2B5EF4-FFF2-40B4-BE49-F238E27FC236}">
                <a16:creationId xmlns:a16="http://schemas.microsoft.com/office/drawing/2014/main" id="{9B40E5E3-6970-7FF2-F786-DE0AB796B9F8}"/>
              </a:ext>
            </a:extLst>
          </p:cNvPr>
          <p:cNvSpPr/>
          <p:nvPr userDrawn="1"/>
        </p:nvSpPr>
        <p:spPr>
          <a:xfrm>
            <a:off x="7993601" y="-34498"/>
            <a:ext cx="765963" cy="76596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endParaRPr>
          </a:p>
        </p:txBody>
      </p:sp>
      <p:pic>
        <p:nvPicPr>
          <p:cNvPr id="14" name="Picture 13" descr="Icon&#10;&#10;Description automatically generated">
            <a:extLst>
              <a:ext uri="{FF2B5EF4-FFF2-40B4-BE49-F238E27FC236}">
                <a16:creationId xmlns:a16="http://schemas.microsoft.com/office/drawing/2014/main" id="{2C3C9993-0CF9-610D-7306-542ABCC03A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113606" y="126435"/>
            <a:ext cx="532373" cy="506598"/>
          </a:xfrm>
          <a:prstGeom prst="rect">
            <a:avLst/>
          </a:prstGeom>
        </p:spPr>
      </p:pic>
      <p:grpSp>
        <p:nvGrpSpPr>
          <p:cNvPr id="15" name="object 14">
            <a:extLst>
              <a:ext uri="{FF2B5EF4-FFF2-40B4-BE49-F238E27FC236}">
                <a16:creationId xmlns:a16="http://schemas.microsoft.com/office/drawing/2014/main" id="{1E01A797-D94B-AFA2-4654-10FBCAC9798E}"/>
              </a:ext>
            </a:extLst>
          </p:cNvPr>
          <p:cNvGrpSpPr/>
          <p:nvPr userDrawn="1"/>
        </p:nvGrpSpPr>
        <p:grpSpPr>
          <a:xfrm>
            <a:off x="661306" y="4852783"/>
            <a:ext cx="1125071" cy="1125071"/>
            <a:chOff x="822960" y="2899206"/>
            <a:chExt cx="1275080" cy="1275080"/>
          </a:xfrm>
        </p:grpSpPr>
        <p:sp>
          <p:nvSpPr>
            <p:cNvPr id="16" name="object 16">
              <a:extLst>
                <a:ext uri="{FF2B5EF4-FFF2-40B4-BE49-F238E27FC236}">
                  <a16:creationId xmlns:a16="http://schemas.microsoft.com/office/drawing/2014/main" id="{8D3CD6A0-5137-E05A-648E-17FD5F6588DE}"/>
                </a:ext>
              </a:extLst>
            </p:cNvPr>
            <p:cNvSpPr/>
            <p:nvPr/>
          </p:nvSpPr>
          <p:spPr>
            <a:xfrm>
              <a:off x="914973" y="2991206"/>
              <a:ext cx="1090930" cy="1090930"/>
            </a:xfrm>
            <a:custGeom>
              <a:avLst/>
              <a:gdLst/>
              <a:ahLst/>
              <a:cxnLst/>
              <a:rect l="l" t="t" r="r" b="b"/>
              <a:pathLst>
                <a:path w="1090930" h="1090929">
                  <a:moveTo>
                    <a:pt x="1090701" y="892886"/>
                  </a:moveTo>
                  <a:lnTo>
                    <a:pt x="1090701" y="0"/>
                  </a:lnTo>
                  <a:lnTo>
                    <a:pt x="197815" y="0"/>
                  </a:lnTo>
                  <a:lnTo>
                    <a:pt x="0" y="197815"/>
                  </a:lnTo>
                  <a:lnTo>
                    <a:pt x="0" y="1090701"/>
                  </a:lnTo>
                  <a:lnTo>
                    <a:pt x="892886" y="1090701"/>
                  </a:lnTo>
                  <a:lnTo>
                    <a:pt x="1090701" y="892886"/>
                  </a:lnTo>
                  <a:close/>
                </a:path>
              </a:pathLst>
            </a:custGeom>
            <a:ln w="12700">
              <a:solidFill>
                <a:srgbClr val="FFFFFF"/>
              </a:solidFill>
            </a:ln>
          </p:spPr>
          <p:txBody>
            <a:bodyPr wrap="square" lIns="0" tIns="0" rIns="0" bIns="0" rtlCol="0"/>
            <a:lstStyle/>
            <a:p>
              <a:endParaRPr sz="1588"/>
            </a:p>
          </p:txBody>
        </p:sp>
        <p:sp>
          <p:nvSpPr>
            <p:cNvPr id="17" name="object 17">
              <a:extLst>
                <a:ext uri="{FF2B5EF4-FFF2-40B4-BE49-F238E27FC236}">
                  <a16:creationId xmlns:a16="http://schemas.microsoft.com/office/drawing/2014/main" id="{CBD3F955-2471-7AF8-A0A1-37569026B36F}"/>
                </a:ext>
              </a:extLst>
            </p:cNvPr>
            <p:cNvSpPr/>
            <p:nvPr/>
          </p:nvSpPr>
          <p:spPr>
            <a:xfrm>
              <a:off x="822960" y="2899206"/>
              <a:ext cx="1275080" cy="1275080"/>
            </a:xfrm>
            <a:custGeom>
              <a:avLst/>
              <a:gdLst/>
              <a:ahLst/>
              <a:cxnLst/>
              <a:rect l="l" t="t" r="r" b="b"/>
              <a:pathLst>
                <a:path w="1275080" h="1275079">
                  <a:moveTo>
                    <a:pt x="396836" y="0"/>
                  </a:moveTo>
                  <a:lnTo>
                    <a:pt x="366839" y="0"/>
                  </a:lnTo>
                  <a:lnTo>
                    <a:pt x="0" y="366839"/>
                  </a:lnTo>
                  <a:lnTo>
                    <a:pt x="0" y="396836"/>
                  </a:lnTo>
                  <a:lnTo>
                    <a:pt x="396836" y="0"/>
                  </a:lnTo>
                  <a:close/>
                </a:path>
                <a:path w="1275080" h="1275079">
                  <a:moveTo>
                    <a:pt x="856030" y="406209"/>
                  </a:moveTo>
                  <a:lnTo>
                    <a:pt x="845985" y="356476"/>
                  </a:lnTo>
                  <a:lnTo>
                    <a:pt x="818603" y="315861"/>
                  </a:lnTo>
                  <a:lnTo>
                    <a:pt x="778002" y="288467"/>
                  </a:lnTo>
                  <a:lnTo>
                    <a:pt x="728268" y="278422"/>
                  </a:lnTo>
                  <a:lnTo>
                    <a:pt x="386257" y="278422"/>
                  </a:lnTo>
                  <a:lnTo>
                    <a:pt x="336537" y="288467"/>
                  </a:lnTo>
                  <a:lnTo>
                    <a:pt x="295922" y="315861"/>
                  </a:lnTo>
                  <a:lnTo>
                    <a:pt x="268541" y="356476"/>
                  </a:lnTo>
                  <a:lnTo>
                    <a:pt x="258508" y="406209"/>
                  </a:lnTo>
                  <a:lnTo>
                    <a:pt x="258508" y="748182"/>
                  </a:lnTo>
                  <a:lnTo>
                    <a:pt x="268541" y="797928"/>
                  </a:lnTo>
                  <a:lnTo>
                    <a:pt x="295922" y="838542"/>
                  </a:lnTo>
                  <a:lnTo>
                    <a:pt x="336537" y="865924"/>
                  </a:lnTo>
                  <a:lnTo>
                    <a:pt x="386257" y="875957"/>
                  </a:lnTo>
                  <a:lnTo>
                    <a:pt x="408292" y="875957"/>
                  </a:lnTo>
                  <a:lnTo>
                    <a:pt x="408292" y="996276"/>
                  </a:lnTo>
                  <a:lnTo>
                    <a:pt x="558126" y="875957"/>
                  </a:lnTo>
                  <a:lnTo>
                    <a:pt x="585711" y="875957"/>
                  </a:lnTo>
                  <a:lnTo>
                    <a:pt x="581304" y="864489"/>
                  </a:lnTo>
                  <a:lnTo>
                    <a:pt x="578053" y="852512"/>
                  </a:lnTo>
                  <a:lnTo>
                    <a:pt x="576046" y="840066"/>
                  </a:lnTo>
                  <a:lnTo>
                    <a:pt x="575360" y="827227"/>
                  </a:lnTo>
                  <a:lnTo>
                    <a:pt x="575360" y="820674"/>
                  </a:lnTo>
                  <a:lnTo>
                    <a:pt x="538683" y="820674"/>
                  </a:lnTo>
                  <a:lnTo>
                    <a:pt x="463575" y="880973"/>
                  </a:lnTo>
                  <a:lnTo>
                    <a:pt x="463575" y="820674"/>
                  </a:lnTo>
                  <a:lnTo>
                    <a:pt x="386257" y="820674"/>
                  </a:lnTo>
                  <a:lnTo>
                    <a:pt x="358089" y="814971"/>
                  </a:lnTo>
                  <a:lnTo>
                    <a:pt x="335051" y="799414"/>
                  </a:lnTo>
                  <a:lnTo>
                    <a:pt x="319519" y="776363"/>
                  </a:lnTo>
                  <a:lnTo>
                    <a:pt x="313817" y="748182"/>
                  </a:lnTo>
                  <a:lnTo>
                    <a:pt x="313817" y="406209"/>
                  </a:lnTo>
                  <a:lnTo>
                    <a:pt x="319519" y="378015"/>
                  </a:lnTo>
                  <a:lnTo>
                    <a:pt x="335051" y="354977"/>
                  </a:lnTo>
                  <a:lnTo>
                    <a:pt x="358089" y="339420"/>
                  </a:lnTo>
                  <a:lnTo>
                    <a:pt x="386257" y="333717"/>
                  </a:lnTo>
                  <a:lnTo>
                    <a:pt x="728268" y="333717"/>
                  </a:lnTo>
                  <a:lnTo>
                    <a:pt x="756450" y="339420"/>
                  </a:lnTo>
                  <a:lnTo>
                    <a:pt x="779487" y="354977"/>
                  </a:lnTo>
                  <a:lnTo>
                    <a:pt x="795045" y="378015"/>
                  </a:lnTo>
                  <a:lnTo>
                    <a:pt x="800747" y="406209"/>
                  </a:lnTo>
                  <a:lnTo>
                    <a:pt x="800747" y="473430"/>
                  </a:lnTo>
                  <a:lnTo>
                    <a:pt x="856030" y="473430"/>
                  </a:lnTo>
                  <a:lnTo>
                    <a:pt x="856030" y="406209"/>
                  </a:lnTo>
                  <a:close/>
                </a:path>
                <a:path w="1275080" h="1275079">
                  <a:moveTo>
                    <a:pt x="1274724" y="877887"/>
                  </a:moveTo>
                  <a:lnTo>
                    <a:pt x="877887" y="1274724"/>
                  </a:lnTo>
                  <a:lnTo>
                    <a:pt x="907884" y="1274724"/>
                  </a:lnTo>
                  <a:lnTo>
                    <a:pt x="1274724" y="907884"/>
                  </a:lnTo>
                  <a:lnTo>
                    <a:pt x="1274724" y="877887"/>
                  </a:lnTo>
                  <a:close/>
                </a:path>
              </a:pathLst>
            </a:custGeom>
            <a:solidFill>
              <a:srgbClr val="FFFFFF"/>
            </a:solidFill>
          </p:spPr>
          <p:txBody>
            <a:bodyPr wrap="square" lIns="0" tIns="0" rIns="0" bIns="0" rtlCol="0"/>
            <a:lstStyle/>
            <a:p>
              <a:endParaRPr sz="1588"/>
            </a:p>
          </p:txBody>
        </p:sp>
        <p:pic>
          <p:nvPicPr>
            <p:cNvPr id="18" name="object 18">
              <a:extLst>
                <a:ext uri="{FF2B5EF4-FFF2-40B4-BE49-F238E27FC236}">
                  <a16:creationId xmlns:a16="http://schemas.microsoft.com/office/drawing/2014/main" id="{32C50145-6184-4870-ADE5-6DB2D6A54973}"/>
                </a:ext>
              </a:extLst>
            </p:cNvPr>
            <p:cNvPicPr/>
            <p:nvPr/>
          </p:nvPicPr>
          <p:blipFill>
            <a:blip r:embed="rId5" cstate="print"/>
            <a:stretch>
              <a:fillRect/>
            </a:stretch>
          </p:blipFill>
          <p:spPr>
            <a:xfrm>
              <a:off x="1182604" y="3277825"/>
              <a:ext cx="225526" cy="251040"/>
            </a:xfrm>
            <a:prstGeom prst="rect">
              <a:avLst/>
            </a:prstGeom>
          </p:spPr>
        </p:pic>
        <p:sp>
          <p:nvSpPr>
            <p:cNvPr id="19" name="object 19">
              <a:extLst>
                <a:ext uri="{FF2B5EF4-FFF2-40B4-BE49-F238E27FC236}">
                  <a16:creationId xmlns:a16="http://schemas.microsoft.com/office/drawing/2014/main" id="{D388BEB8-8327-5097-E638-9E77789DD5D4}"/>
                </a:ext>
              </a:extLst>
            </p:cNvPr>
            <p:cNvSpPr/>
            <p:nvPr/>
          </p:nvSpPr>
          <p:spPr>
            <a:xfrm>
              <a:off x="1432077" y="3406419"/>
              <a:ext cx="407670" cy="489584"/>
            </a:xfrm>
            <a:custGeom>
              <a:avLst/>
              <a:gdLst/>
              <a:ahLst/>
              <a:cxnLst/>
              <a:rect l="l" t="t" r="r" b="b"/>
              <a:pathLst>
                <a:path w="407669" h="489585">
                  <a:moveTo>
                    <a:pt x="220002" y="211721"/>
                  </a:moveTo>
                  <a:lnTo>
                    <a:pt x="201574" y="151409"/>
                  </a:lnTo>
                  <a:lnTo>
                    <a:pt x="183426" y="211721"/>
                  </a:lnTo>
                  <a:lnTo>
                    <a:pt x="220002" y="211721"/>
                  </a:lnTo>
                  <a:close/>
                </a:path>
                <a:path w="407669" h="489585">
                  <a:moveTo>
                    <a:pt x="407098" y="87045"/>
                  </a:moveTo>
                  <a:lnTo>
                    <a:pt x="400253" y="53162"/>
                  </a:lnTo>
                  <a:lnTo>
                    <a:pt x="381596" y="25488"/>
                  </a:lnTo>
                  <a:lnTo>
                    <a:pt x="353910" y="6832"/>
                  </a:lnTo>
                  <a:lnTo>
                    <a:pt x="321627" y="330"/>
                  </a:lnTo>
                  <a:lnTo>
                    <a:pt x="321627" y="264210"/>
                  </a:lnTo>
                  <a:lnTo>
                    <a:pt x="321627" y="300786"/>
                  </a:lnTo>
                  <a:lnTo>
                    <a:pt x="209677" y="300786"/>
                  </a:lnTo>
                  <a:lnTo>
                    <a:pt x="209677" y="264210"/>
                  </a:lnTo>
                  <a:lnTo>
                    <a:pt x="236194" y="264210"/>
                  </a:lnTo>
                  <a:lnTo>
                    <a:pt x="230327" y="245224"/>
                  </a:lnTo>
                  <a:lnTo>
                    <a:pt x="173101" y="245224"/>
                  </a:lnTo>
                  <a:lnTo>
                    <a:pt x="167233" y="264210"/>
                  </a:lnTo>
                  <a:lnTo>
                    <a:pt x="189014" y="264210"/>
                  </a:lnTo>
                  <a:lnTo>
                    <a:pt x="189014" y="300786"/>
                  </a:lnTo>
                  <a:lnTo>
                    <a:pt x="100228" y="300786"/>
                  </a:lnTo>
                  <a:lnTo>
                    <a:pt x="100228" y="264210"/>
                  </a:lnTo>
                  <a:lnTo>
                    <a:pt x="119214" y="264210"/>
                  </a:lnTo>
                  <a:lnTo>
                    <a:pt x="156908" y="141643"/>
                  </a:lnTo>
                  <a:lnTo>
                    <a:pt x="145453" y="141643"/>
                  </a:lnTo>
                  <a:lnTo>
                    <a:pt x="145453" y="105625"/>
                  </a:lnTo>
                  <a:lnTo>
                    <a:pt x="252666" y="105625"/>
                  </a:lnTo>
                  <a:lnTo>
                    <a:pt x="302082" y="264210"/>
                  </a:lnTo>
                  <a:lnTo>
                    <a:pt x="321627" y="264210"/>
                  </a:lnTo>
                  <a:lnTo>
                    <a:pt x="321627" y="330"/>
                  </a:lnTo>
                  <a:lnTo>
                    <a:pt x="320027" y="0"/>
                  </a:lnTo>
                  <a:lnTo>
                    <a:pt x="87020" y="0"/>
                  </a:lnTo>
                  <a:lnTo>
                    <a:pt x="53149" y="6832"/>
                  </a:lnTo>
                  <a:lnTo>
                    <a:pt x="25488" y="25488"/>
                  </a:lnTo>
                  <a:lnTo>
                    <a:pt x="6845" y="53162"/>
                  </a:lnTo>
                  <a:lnTo>
                    <a:pt x="0" y="87045"/>
                  </a:lnTo>
                  <a:lnTo>
                    <a:pt x="0" y="320027"/>
                  </a:lnTo>
                  <a:lnTo>
                    <a:pt x="6845" y="353923"/>
                  </a:lnTo>
                  <a:lnTo>
                    <a:pt x="25488" y="381596"/>
                  </a:lnTo>
                  <a:lnTo>
                    <a:pt x="53149" y="400253"/>
                  </a:lnTo>
                  <a:lnTo>
                    <a:pt x="87020" y="407098"/>
                  </a:lnTo>
                  <a:lnTo>
                    <a:pt x="202946" y="407098"/>
                  </a:lnTo>
                  <a:lnTo>
                    <a:pt x="305041" y="489077"/>
                  </a:lnTo>
                  <a:lnTo>
                    <a:pt x="305041" y="407098"/>
                  </a:lnTo>
                  <a:lnTo>
                    <a:pt x="320027" y="407098"/>
                  </a:lnTo>
                  <a:lnTo>
                    <a:pt x="353910" y="400253"/>
                  </a:lnTo>
                  <a:lnTo>
                    <a:pt x="381596" y="381596"/>
                  </a:lnTo>
                  <a:lnTo>
                    <a:pt x="400253" y="353923"/>
                  </a:lnTo>
                  <a:lnTo>
                    <a:pt x="407098" y="320027"/>
                  </a:lnTo>
                  <a:lnTo>
                    <a:pt x="407098" y="300786"/>
                  </a:lnTo>
                  <a:lnTo>
                    <a:pt x="407098" y="105625"/>
                  </a:lnTo>
                  <a:lnTo>
                    <a:pt x="407098" y="87045"/>
                  </a:lnTo>
                  <a:close/>
                </a:path>
              </a:pathLst>
            </a:custGeom>
            <a:solidFill>
              <a:srgbClr val="FFFFFF"/>
            </a:solidFill>
          </p:spPr>
          <p:txBody>
            <a:bodyPr wrap="square" lIns="0" tIns="0" rIns="0" bIns="0" rtlCol="0"/>
            <a:lstStyle/>
            <a:p>
              <a:endParaRPr sz="1588" dirty="0"/>
            </a:p>
          </p:txBody>
        </p:sp>
      </p:grpSp>
      <p:sp>
        <p:nvSpPr>
          <p:cNvPr id="2" name="TextBox 1">
            <a:extLst>
              <a:ext uri="{FF2B5EF4-FFF2-40B4-BE49-F238E27FC236}">
                <a16:creationId xmlns:a16="http://schemas.microsoft.com/office/drawing/2014/main" id="{6E1C5813-6887-06E1-0E4C-36DC008281BC}"/>
              </a:ext>
            </a:extLst>
          </p:cNvPr>
          <p:cNvSpPr txBox="1"/>
          <p:nvPr userDrawn="1"/>
        </p:nvSpPr>
        <p:spPr>
          <a:xfrm>
            <a:off x="8636040" y="6508116"/>
            <a:ext cx="793270" cy="261610"/>
          </a:xfrm>
          <a:prstGeom prst="rect">
            <a:avLst/>
          </a:prstGeom>
          <a:ln>
            <a:noFill/>
          </a:ln>
        </p:spPr>
        <p:txBody>
          <a:bodyPr wrap="square" rtlCol="0">
            <a:spAutoFit/>
          </a:bodyPr>
          <a:lstStyle/>
          <a:p>
            <a:fld id="{B9E417D9-CE50-4A08-A2C2-A98FE8F0B889}" type="slidenum">
              <a:rPr lang="en-US" sz="1050" smtClean="0">
                <a:solidFill>
                  <a:schemeClr val="bg1"/>
                </a:solidFill>
              </a:rPr>
              <a:t>‹#›</a:t>
            </a:fld>
            <a:endParaRPr lang="en-US" dirty="0" err="1">
              <a:solidFill>
                <a:schemeClr val="bg1"/>
              </a:solidFill>
            </a:endParaRPr>
          </a:p>
        </p:txBody>
      </p:sp>
    </p:spTree>
    <p:extLst>
      <p:ext uri="{BB962C8B-B14F-4D97-AF65-F5344CB8AC3E}">
        <p14:creationId xmlns:p14="http://schemas.microsoft.com/office/powerpoint/2010/main" val="3384579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4_Comparison layout">
    <p:spTree>
      <p:nvGrpSpPr>
        <p:cNvPr id="1" name=""/>
        <p:cNvGrpSpPr/>
        <p:nvPr/>
      </p:nvGrpSpPr>
      <p:grpSpPr>
        <a:xfrm>
          <a:off x="0" y="0"/>
          <a:ext cx="0" cy="0"/>
          <a:chOff x="0" y="0"/>
          <a:chExt cx="0" cy="0"/>
        </a:xfrm>
      </p:grpSpPr>
      <p:pic>
        <p:nvPicPr>
          <p:cNvPr id="24" name="Picture 23" descr="No image&#10;&#10;Description automatically generated">
            <a:extLst>
              <a:ext uri="{FF2B5EF4-FFF2-40B4-BE49-F238E27FC236}">
                <a16:creationId xmlns:a16="http://schemas.microsoft.com/office/drawing/2014/main" id="{2FE46AB9-65F9-F8E0-AFE9-F9BFBC0DE5B8}"/>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1059"/>
          <a:stretch/>
        </p:blipFill>
        <p:spPr>
          <a:xfrm>
            <a:off x="-1" y="0"/>
            <a:ext cx="9149317" cy="6858000"/>
          </a:xfrm>
          <a:prstGeom prst="rect">
            <a:avLst/>
          </a:prstGeom>
        </p:spPr>
      </p:pic>
      <p:sp>
        <p:nvSpPr>
          <p:cNvPr id="21" name="object 13">
            <a:extLst>
              <a:ext uri="{FF2B5EF4-FFF2-40B4-BE49-F238E27FC236}">
                <a16:creationId xmlns:a16="http://schemas.microsoft.com/office/drawing/2014/main" id="{ADB4EAC8-36DB-7F8B-F91A-F2A8E4BBA8E7}"/>
              </a:ext>
            </a:extLst>
          </p:cNvPr>
          <p:cNvSpPr/>
          <p:nvPr userDrawn="1"/>
        </p:nvSpPr>
        <p:spPr>
          <a:xfrm>
            <a:off x="393405" y="4692787"/>
            <a:ext cx="8367824" cy="1435643"/>
          </a:xfrm>
          <a:custGeom>
            <a:avLst/>
            <a:gdLst/>
            <a:ahLst/>
            <a:cxnLst/>
            <a:rect l="l" t="t" r="r" b="b"/>
            <a:pathLst>
              <a:path w="10058400" h="1993900">
                <a:moveTo>
                  <a:pt x="10058400" y="0"/>
                </a:moveTo>
                <a:lnTo>
                  <a:pt x="0" y="0"/>
                </a:lnTo>
                <a:lnTo>
                  <a:pt x="0" y="1993392"/>
                </a:lnTo>
                <a:lnTo>
                  <a:pt x="10058400" y="1993392"/>
                </a:lnTo>
                <a:lnTo>
                  <a:pt x="10058400" y="0"/>
                </a:lnTo>
                <a:close/>
              </a:path>
            </a:pathLst>
          </a:custGeom>
          <a:solidFill>
            <a:srgbClr val="0070C0"/>
          </a:solidFill>
        </p:spPr>
        <p:txBody>
          <a:bodyPr wrap="square" lIns="0" tIns="0" rIns="0" bIns="0" rtlCol="0"/>
          <a:lstStyle/>
          <a:p>
            <a:endParaRPr sz="1588"/>
          </a:p>
        </p:txBody>
      </p:sp>
      <p:sp>
        <p:nvSpPr>
          <p:cNvPr id="22" name="object 13">
            <a:extLst>
              <a:ext uri="{FF2B5EF4-FFF2-40B4-BE49-F238E27FC236}">
                <a16:creationId xmlns:a16="http://schemas.microsoft.com/office/drawing/2014/main" id="{9FEF8486-93D1-D9F5-0FEA-04297A2AA04F}"/>
              </a:ext>
            </a:extLst>
          </p:cNvPr>
          <p:cNvSpPr/>
          <p:nvPr userDrawn="1"/>
        </p:nvSpPr>
        <p:spPr>
          <a:xfrm>
            <a:off x="393405" y="729121"/>
            <a:ext cx="8367824" cy="3614279"/>
          </a:xfrm>
          <a:custGeom>
            <a:avLst/>
            <a:gdLst/>
            <a:ahLst/>
            <a:cxnLst/>
            <a:rect l="l" t="t" r="r" b="b"/>
            <a:pathLst>
              <a:path w="10058400" h="1993900">
                <a:moveTo>
                  <a:pt x="10058400" y="0"/>
                </a:moveTo>
                <a:lnTo>
                  <a:pt x="0" y="0"/>
                </a:lnTo>
                <a:lnTo>
                  <a:pt x="0" y="1993392"/>
                </a:lnTo>
                <a:lnTo>
                  <a:pt x="10058400" y="1993392"/>
                </a:lnTo>
                <a:lnTo>
                  <a:pt x="10058400" y="0"/>
                </a:lnTo>
                <a:close/>
              </a:path>
            </a:pathLst>
          </a:custGeom>
          <a:solidFill>
            <a:schemeClr val="bg1"/>
          </a:solidFill>
        </p:spPr>
        <p:txBody>
          <a:bodyPr wrap="square" lIns="0" tIns="0" rIns="0" bIns="0" rtlCol="0"/>
          <a:lstStyle/>
          <a:p>
            <a:endParaRPr sz="1588"/>
          </a:p>
        </p:txBody>
      </p:sp>
      <p:sp>
        <p:nvSpPr>
          <p:cNvPr id="12" name="Content Placeholder 3"/>
          <p:cNvSpPr>
            <a:spLocks noGrp="1"/>
          </p:cNvSpPr>
          <p:nvPr>
            <p:ph sz="quarter" idx="11"/>
          </p:nvPr>
        </p:nvSpPr>
        <p:spPr>
          <a:xfrm>
            <a:off x="1961147" y="4872789"/>
            <a:ext cx="6684832" cy="1255639"/>
          </a:xfrm>
        </p:spPr>
        <p:txBody>
          <a:bodyPr>
            <a:normAutofit/>
          </a:bodyPr>
          <a:lstStyle>
            <a:lvl1pPr>
              <a:defRPr sz="2000"/>
            </a:lvl1pPr>
            <a:lvl2pPr>
              <a:defRPr sz="2000"/>
            </a:lvl2pPr>
            <a:lvl3pPr>
              <a:defRPr sz="2000"/>
            </a:lvl3pPr>
            <a:lvl4pPr marL="347472" indent="-171450">
              <a:buFont typeface="Arial" panose="020B0604020202020204" pitchFamily="34" charset="0"/>
              <a:buChar char="–"/>
              <a:defRPr sz="2000"/>
            </a:lvl4pPr>
            <a:lvl5pPr>
              <a:defRPr sz="20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AB1432CC-62C4-F841-FEED-195E450C423A}"/>
              </a:ext>
            </a:extLst>
          </p:cNvPr>
          <p:cNvSpPr/>
          <p:nvPr userDrawn="1"/>
        </p:nvSpPr>
        <p:spPr>
          <a:xfrm>
            <a:off x="393405" y="4112107"/>
            <a:ext cx="2893924" cy="231034"/>
          </a:xfrm>
          <a:prstGeom prst="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bg1"/>
              </a:solidFill>
            </a:endParaRPr>
          </a:p>
        </p:txBody>
      </p:sp>
      <p:sp>
        <p:nvSpPr>
          <p:cNvPr id="9" name="Rectangle 8">
            <a:extLst>
              <a:ext uri="{FF2B5EF4-FFF2-40B4-BE49-F238E27FC236}">
                <a16:creationId xmlns:a16="http://schemas.microsoft.com/office/drawing/2014/main" id="{51082AA1-8349-21CF-AF4B-7227DC8C5C5B}"/>
              </a:ext>
            </a:extLst>
          </p:cNvPr>
          <p:cNvSpPr/>
          <p:nvPr userDrawn="1"/>
        </p:nvSpPr>
        <p:spPr>
          <a:xfrm>
            <a:off x="3043293" y="4112107"/>
            <a:ext cx="2807075" cy="231554"/>
          </a:xfrm>
          <a:prstGeom prst="rect">
            <a:avLst/>
          </a:prstGeom>
          <a:solidFill>
            <a:srgbClr val="8DC6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bg1"/>
              </a:solidFill>
            </a:endParaRPr>
          </a:p>
        </p:txBody>
      </p:sp>
      <p:sp>
        <p:nvSpPr>
          <p:cNvPr id="10" name="Rectangle 9">
            <a:extLst>
              <a:ext uri="{FF2B5EF4-FFF2-40B4-BE49-F238E27FC236}">
                <a16:creationId xmlns:a16="http://schemas.microsoft.com/office/drawing/2014/main" id="{02C3483A-39F8-D6D4-830F-D18321780224}"/>
              </a:ext>
            </a:extLst>
          </p:cNvPr>
          <p:cNvSpPr/>
          <p:nvPr userDrawn="1"/>
        </p:nvSpPr>
        <p:spPr>
          <a:xfrm>
            <a:off x="5819151" y="4112107"/>
            <a:ext cx="2942078" cy="231034"/>
          </a:xfrm>
          <a:prstGeom prst="rect">
            <a:avLst/>
          </a:prstGeom>
          <a:solidFill>
            <a:srgbClr val="5E973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accent6"/>
              </a:solidFill>
            </a:endParaRPr>
          </a:p>
        </p:txBody>
      </p:sp>
      <p:sp>
        <p:nvSpPr>
          <p:cNvPr id="11" name="Rectangle 10">
            <a:extLst>
              <a:ext uri="{FF2B5EF4-FFF2-40B4-BE49-F238E27FC236}">
                <a16:creationId xmlns:a16="http://schemas.microsoft.com/office/drawing/2014/main" id="{1690FED3-D4C5-D996-455C-EAE4481BC1F7}"/>
              </a:ext>
            </a:extLst>
          </p:cNvPr>
          <p:cNvSpPr/>
          <p:nvPr userDrawn="1"/>
        </p:nvSpPr>
        <p:spPr>
          <a:xfrm>
            <a:off x="7993601" y="-34498"/>
            <a:ext cx="765963" cy="76596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endParaRPr>
          </a:p>
        </p:txBody>
      </p:sp>
      <p:pic>
        <p:nvPicPr>
          <p:cNvPr id="13" name="Picture 12" descr="Icon&#10;&#10;Description automatically generated">
            <a:extLst>
              <a:ext uri="{FF2B5EF4-FFF2-40B4-BE49-F238E27FC236}">
                <a16:creationId xmlns:a16="http://schemas.microsoft.com/office/drawing/2014/main" id="{AB9AB798-6DC9-DA1D-EEDC-C43D6702DB6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113606" y="126435"/>
            <a:ext cx="532373" cy="506598"/>
          </a:xfrm>
          <a:prstGeom prst="rect">
            <a:avLst/>
          </a:prstGeom>
        </p:spPr>
      </p:pic>
      <p:sp>
        <p:nvSpPr>
          <p:cNvPr id="14" name="Content Placeholder 3">
            <a:extLst>
              <a:ext uri="{FF2B5EF4-FFF2-40B4-BE49-F238E27FC236}">
                <a16:creationId xmlns:a16="http://schemas.microsoft.com/office/drawing/2014/main" id="{C6046598-90E6-CCA5-C182-E03D9560EACE}"/>
              </a:ext>
            </a:extLst>
          </p:cNvPr>
          <p:cNvSpPr>
            <a:spLocks noGrp="1"/>
          </p:cNvSpPr>
          <p:nvPr>
            <p:ph sz="quarter" idx="10"/>
          </p:nvPr>
        </p:nvSpPr>
        <p:spPr>
          <a:xfrm>
            <a:off x="661306" y="1093759"/>
            <a:ext cx="7808926" cy="3081199"/>
          </a:xfrm>
        </p:spPr>
        <p:txBody>
          <a:bodyPr>
            <a:normAutofit/>
          </a:bodyPr>
          <a:lstStyle>
            <a:lvl1pPr>
              <a:defRPr sz="2000">
                <a:solidFill>
                  <a:srgbClr val="00B0F0"/>
                </a:solidFill>
              </a:defRPr>
            </a:lvl1pPr>
            <a:lvl2pPr>
              <a:defRPr sz="1800" b="1"/>
            </a:lvl2pPr>
            <a:lvl3pPr>
              <a:defRPr sz="1400"/>
            </a:lvl3pPr>
            <a:lvl4pPr marL="347472" indent="-171450">
              <a:buFont typeface="Arial" panose="020B0604020202020204" pitchFamily="34" charset="0"/>
              <a:buChar char="–"/>
              <a:defRPr sz="1400"/>
            </a:lvl4pPr>
            <a:lvl5pPr>
              <a:defRPr sz="14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5" name="object 14">
            <a:extLst>
              <a:ext uri="{FF2B5EF4-FFF2-40B4-BE49-F238E27FC236}">
                <a16:creationId xmlns:a16="http://schemas.microsoft.com/office/drawing/2014/main" id="{DADDF3A2-F1F5-23AF-10F6-8A124478BA93}"/>
              </a:ext>
            </a:extLst>
          </p:cNvPr>
          <p:cNvGrpSpPr/>
          <p:nvPr userDrawn="1"/>
        </p:nvGrpSpPr>
        <p:grpSpPr>
          <a:xfrm>
            <a:off x="661306" y="4852783"/>
            <a:ext cx="1125071" cy="1125071"/>
            <a:chOff x="822960" y="2899206"/>
            <a:chExt cx="1275080" cy="1275080"/>
          </a:xfrm>
        </p:grpSpPr>
        <p:sp>
          <p:nvSpPr>
            <p:cNvPr id="16" name="object 16">
              <a:extLst>
                <a:ext uri="{FF2B5EF4-FFF2-40B4-BE49-F238E27FC236}">
                  <a16:creationId xmlns:a16="http://schemas.microsoft.com/office/drawing/2014/main" id="{1EC7A104-726D-2AEE-6D1D-FBE9D3EE7D88}"/>
                </a:ext>
              </a:extLst>
            </p:cNvPr>
            <p:cNvSpPr/>
            <p:nvPr/>
          </p:nvSpPr>
          <p:spPr>
            <a:xfrm>
              <a:off x="914973" y="2991206"/>
              <a:ext cx="1090930" cy="1090930"/>
            </a:xfrm>
            <a:custGeom>
              <a:avLst/>
              <a:gdLst/>
              <a:ahLst/>
              <a:cxnLst/>
              <a:rect l="l" t="t" r="r" b="b"/>
              <a:pathLst>
                <a:path w="1090930" h="1090929">
                  <a:moveTo>
                    <a:pt x="1090701" y="892886"/>
                  </a:moveTo>
                  <a:lnTo>
                    <a:pt x="1090701" y="0"/>
                  </a:lnTo>
                  <a:lnTo>
                    <a:pt x="197815" y="0"/>
                  </a:lnTo>
                  <a:lnTo>
                    <a:pt x="0" y="197815"/>
                  </a:lnTo>
                  <a:lnTo>
                    <a:pt x="0" y="1090701"/>
                  </a:lnTo>
                  <a:lnTo>
                    <a:pt x="892886" y="1090701"/>
                  </a:lnTo>
                  <a:lnTo>
                    <a:pt x="1090701" y="892886"/>
                  </a:lnTo>
                  <a:close/>
                </a:path>
              </a:pathLst>
            </a:custGeom>
            <a:ln w="12700">
              <a:solidFill>
                <a:srgbClr val="FFFFFF"/>
              </a:solidFill>
            </a:ln>
          </p:spPr>
          <p:txBody>
            <a:bodyPr wrap="square" lIns="0" tIns="0" rIns="0" bIns="0" rtlCol="0"/>
            <a:lstStyle/>
            <a:p>
              <a:endParaRPr sz="1588"/>
            </a:p>
          </p:txBody>
        </p:sp>
        <p:sp>
          <p:nvSpPr>
            <p:cNvPr id="17" name="object 17">
              <a:extLst>
                <a:ext uri="{FF2B5EF4-FFF2-40B4-BE49-F238E27FC236}">
                  <a16:creationId xmlns:a16="http://schemas.microsoft.com/office/drawing/2014/main" id="{6B2BE27B-7120-4BC3-345E-2F2074C1F794}"/>
                </a:ext>
              </a:extLst>
            </p:cNvPr>
            <p:cNvSpPr/>
            <p:nvPr/>
          </p:nvSpPr>
          <p:spPr>
            <a:xfrm>
              <a:off x="822960" y="2899206"/>
              <a:ext cx="1275080" cy="1275080"/>
            </a:xfrm>
            <a:custGeom>
              <a:avLst/>
              <a:gdLst/>
              <a:ahLst/>
              <a:cxnLst/>
              <a:rect l="l" t="t" r="r" b="b"/>
              <a:pathLst>
                <a:path w="1275080" h="1275079">
                  <a:moveTo>
                    <a:pt x="396836" y="0"/>
                  </a:moveTo>
                  <a:lnTo>
                    <a:pt x="366839" y="0"/>
                  </a:lnTo>
                  <a:lnTo>
                    <a:pt x="0" y="366839"/>
                  </a:lnTo>
                  <a:lnTo>
                    <a:pt x="0" y="396836"/>
                  </a:lnTo>
                  <a:lnTo>
                    <a:pt x="396836" y="0"/>
                  </a:lnTo>
                  <a:close/>
                </a:path>
                <a:path w="1275080" h="1275079">
                  <a:moveTo>
                    <a:pt x="856030" y="406209"/>
                  </a:moveTo>
                  <a:lnTo>
                    <a:pt x="845985" y="356476"/>
                  </a:lnTo>
                  <a:lnTo>
                    <a:pt x="818603" y="315861"/>
                  </a:lnTo>
                  <a:lnTo>
                    <a:pt x="778002" y="288467"/>
                  </a:lnTo>
                  <a:lnTo>
                    <a:pt x="728268" y="278422"/>
                  </a:lnTo>
                  <a:lnTo>
                    <a:pt x="386257" y="278422"/>
                  </a:lnTo>
                  <a:lnTo>
                    <a:pt x="336537" y="288467"/>
                  </a:lnTo>
                  <a:lnTo>
                    <a:pt x="295922" y="315861"/>
                  </a:lnTo>
                  <a:lnTo>
                    <a:pt x="268541" y="356476"/>
                  </a:lnTo>
                  <a:lnTo>
                    <a:pt x="258508" y="406209"/>
                  </a:lnTo>
                  <a:lnTo>
                    <a:pt x="258508" y="748182"/>
                  </a:lnTo>
                  <a:lnTo>
                    <a:pt x="268541" y="797928"/>
                  </a:lnTo>
                  <a:lnTo>
                    <a:pt x="295922" y="838542"/>
                  </a:lnTo>
                  <a:lnTo>
                    <a:pt x="336537" y="865924"/>
                  </a:lnTo>
                  <a:lnTo>
                    <a:pt x="386257" y="875957"/>
                  </a:lnTo>
                  <a:lnTo>
                    <a:pt x="408292" y="875957"/>
                  </a:lnTo>
                  <a:lnTo>
                    <a:pt x="408292" y="996276"/>
                  </a:lnTo>
                  <a:lnTo>
                    <a:pt x="558126" y="875957"/>
                  </a:lnTo>
                  <a:lnTo>
                    <a:pt x="585711" y="875957"/>
                  </a:lnTo>
                  <a:lnTo>
                    <a:pt x="581304" y="864489"/>
                  </a:lnTo>
                  <a:lnTo>
                    <a:pt x="578053" y="852512"/>
                  </a:lnTo>
                  <a:lnTo>
                    <a:pt x="576046" y="840066"/>
                  </a:lnTo>
                  <a:lnTo>
                    <a:pt x="575360" y="827227"/>
                  </a:lnTo>
                  <a:lnTo>
                    <a:pt x="575360" y="820674"/>
                  </a:lnTo>
                  <a:lnTo>
                    <a:pt x="538683" y="820674"/>
                  </a:lnTo>
                  <a:lnTo>
                    <a:pt x="463575" y="880973"/>
                  </a:lnTo>
                  <a:lnTo>
                    <a:pt x="463575" y="820674"/>
                  </a:lnTo>
                  <a:lnTo>
                    <a:pt x="386257" y="820674"/>
                  </a:lnTo>
                  <a:lnTo>
                    <a:pt x="358089" y="814971"/>
                  </a:lnTo>
                  <a:lnTo>
                    <a:pt x="335051" y="799414"/>
                  </a:lnTo>
                  <a:lnTo>
                    <a:pt x="319519" y="776363"/>
                  </a:lnTo>
                  <a:lnTo>
                    <a:pt x="313817" y="748182"/>
                  </a:lnTo>
                  <a:lnTo>
                    <a:pt x="313817" y="406209"/>
                  </a:lnTo>
                  <a:lnTo>
                    <a:pt x="319519" y="378015"/>
                  </a:lnTo>
                  <a:lnTo>
                    <a:pt x="335051" y="354977"/>
                  </a:lnTo>
                  <a:lnTo>
                    <a:pt x="358089" y="339420"/>
                  </a:lnTo>
                  <a:lnTo>
                    <a:pt x="386257" y="333717"/>
                  </a:lnTo>
                  <a:lnTo>
                    <a:pt x="728268" y="333717"/>
                  </a:lnTo>
                  <a:lnTo>
                    <a:pt x="756450" y="339420"/>
                  </a:lnTo>
                  <a:lnTo>
                    <a:pt x="779487" y="354977"/>
                  </a:lnTo>
                  <a:lnTo>
                    <a:pt x="795045" y="378015"/>
                  </a:lnTo>
                  <a:lnTo>
                    <a:pt x="800747" y="406209"/>
                  </a:lnTo>
                  <a:lnTo>
                    <a:pt x="800747" y="473430"/>
                  </a:lnTo>
                  <a:lnTo>
                    <a:pt x="856030" y="473430"/>
                  </a:lnTo>
                  <a:lnTo>
                    <a:pt x="856030" y="406209"/>
                  </a:lnTo>
                  <a:close/>
                </a:path>
                <a:path w="1275080" h="1275079">
                  <a:moveTo>
                    <a:pt x="1274724" y="877887"/>
                  </a:moveTo>
                  <a:lnTo>
                    <a:pt x="877887" y="1274724"/>
                  </a:lnTo>
                  <a:lnTo>
                    <a:pt x="907884" y="1274724"/>
                  </a:lnTo>
                  <a:lnTo>
                    <a:pt x="1274724" y="907884"/>
                  </a:lnTo>
                  <a:lnTo>
                    <a:pt x="1274724" y="877887"/>
                  </a:lnTo>
                  <a:close/>
                </a:path>
              </a:pathLst>
            </a:custGeom>
            <a:solidFill>
              <a:srgbClr val="FFFFFF"/>
            </a:solidFill>
          </p:spPr>
          <p:txBody>
            <a:bodyPr wrap="square" lIns="0" tIns="0" rIns="0" bIns="0" rtlCol="0"/>
            <a:lstStyle/>
            <a:p>
              <a:endParaRPr sz="1588"/>
            </a:p>
          </p:txBody>
        </p:sp>
        <p:pic>
          <p:nvPicPr>
            <p:cNvPr id="18" name="object 18">
              <a:extLst>
                <a:ext uri="{FF2B5EF4-FFF2-40B4-BE49-F238E27FC236}">
                  <a16:creationId xmlns:a16="http://schemas.microsoft.com/office/drawing/2014/main" id="{05433CE9-295F-C5AE-B9F3-E61589570896}"/>
                </a:ext>
              </a:extLst>
            </p:cNvPr>
            <p:cNvPicPr/>
            <p:nvPr/>
          </p:nvPicPr>
          <p:blipFill>
            <a:blip r:embed="rId5" cstate="print"/>
            <a:stretch>
              <a:fillRect/>
            </a:stretch>
          </p:blipFill>
          <p:spPr>
            <a:xfrm>
              <a:off x="1182604" y="3277825"/>
              <a:ext cx="225526" cy="251040"/>
            </a:xfrm>
            <a:prstGeom prst="rect">
              <a:avLst/>
            </a:prstGeom>
          </p:spPr>
        </p:pic>
        <p:sp>
          <p:nvSpPr>
            <p:cNvPr id="19" name="object 19">
              <a:extLst>
                <a:ext uri="{FF2B5EF4-FFF2-40B4-BE49-F238E27FC236}">
                  <a16:creationId xmlns:a16="http://schemas.microsoft.com/office/drawing/2014/main" id="{CBEC519C-8F48-3E3B-1986-E4044E58663C}"/>
                </a:ext>
              </a:extLst>
            </p:cNvPr>
            <p:cNvSpPr/>
            <p:nvPr/>
          </p:nvSpPr>
          <p:spPr>
            <a:xfrm>
              <a:off x="1432077" y="3406419"/>
              <a:ext cx="407670" cy="489584"/>
            </a:xfrm>
            <a:custGeom>
              <a:avLst/>
              <a:gdLst/>
              <a:ahLst/>
              <a:cxnLst/>
              <a:rect l="l" t="t" r="r" b="b"/>
              <a:pathLst>
                <a:path w="407669" h="489585">
                  <a:moveTo>
                    <a:pt x="220002" y="211721"/>
                  </a:moveTo>
                  <a:lnTo>
                    <a:pt x="201574" y="151409"/>
                  </a:lnTo>
                  <a:lnTo>
                    <a:pt x="183426" y="211721"/>
                  </a:lnTo>
                  <a:lnTo>
                    <a:pt x="220002" y="211721"/>
                  </a:lnTo>
                  <a:close/>
                </a:path>
                <a:path w="407669" h="489585">
                  <a:moveTo>
                    <a:pt x="407098" y="87045"/>
                  </a:moveTo>
                  <a:lnTo>
                    <a:pt x="400253" y="53162"/>
                  </a:lnTo>
                  <a:lnTo>
                    <a:pt x="381596" y="25488"/>
                  </a:lnTo>
                  <a:lnTo>
                    <a:pt x="353910" y="6832"/>
                  </a:lnTo>
                  <a:lnTo>
                    <a:pt x="321627" y="330"/>
                  </a:lnTo>
                  <a:lnTo>
                    <a:pt x="321627" y="264210"/>
                  </a:lnTo>
                  <a:lnTo>
                    <a:pt x="321627" y="300786"/>
                  </a:lnTo>
                  <a:lnTo>
                    <a:pt x="209677" y="300786"/>
                  </a:lnTo>
                  <a:lnTo>
                    <a:pt x="209677" y="264210"/>
                  </a:lnTo>
                  <a:lnTo>
                    <a:pt x="236194" y="264210"/>
                  </a:lnTo>
                  <a:lnTo>
                    <a:pt x="230327" y="245224"/>
                  </a:lnTo>
                  <a:lnTo>
                    <a:pt x="173101" y="245224"/>
                  </a:lnTo>
                  <a:lnTo>
                    <a:pt x="167233" y="264210"/>
                  </a:lnTo>
                  <a:lnTo>
                    <a:pt x="189014" y="264210"/>
                  </a:lnTo>
                  <a:lnTo>
                    <a:pt x="189014" y="300786"/>
                  </a:lnTo>
                  <a:lnTo>
                    <a:pt x="100228" y="300786"/>
                  </a:lnTo>
                  <a:lnTo>
                    <a:pt x="100228" y="264210"/>
                  </a:lnTo>
                  <a:lnTo>
                    <a:pt x="119214" y="264210"/>
                  </a:lnTo>
                  <a:lnTo>
                    <a:pt x="156908" y="141643"/>
                  </a:lnTo>
                  <a:lnTo>
                    <a:pt x="145453" y="141643"/>
                  </a:lnTo>
                  <a:lnTo>
                    <a:pt x="145453" y="105625"/>
                  </a:lnTo>
                  <a:lnTo>
                    <a:pt x="252666" y="105625"/>
                  </a:lnTo>
                  <a:lnTo>
                    <a:pt x="302082" y="264210"/>
                  </a:lnTo>
                  <a:lnTo>
                    <a:pt x="321627" y="264210"/>
                  </a:lnTo>
                  <a:lnTo>
                    <a:pt x="321627" y="330"/>
                  </a:lnTo>
                  <a:lnTo>
                    <a:pt x="320027" y="0"/>
                  </a:lnTo>
                  <a:lnTo>
                    <a:pt x="87020" y="0"/>
                  </a:lnTo>
                  <a:lnTo>
                    <a:pt x="53149" y="6832"/>
                  </a:lnTo>
                  <a:lnTo>
                    <a:pt x="25488" y="25488"/>
                  </a:lnTo>
                  <a:lnTo>
                    <a:pt x="6845" y="53162"/>
                  </a:lnTo>
                  <a:lnTo>
                    <a:pt x="0" y="87045"/>
                  </a:lnTo>
                  <a:lnTo>
                    <a:pt x="0" y="320027"/>
                  </a:lnTo>
                  <a:lnTo>
                    <a:pt x="6845" y="353923"/>
                  </a:lnTo>
                  <a:lnTo>
                    <a:pt x="25488" y="381596"/>
                  </a:lnTo>
                  <a:lnTo>
                    <a:pt x="53149" y="400253"/>
                  </a:lnTo>
                  <a:lnTo>
                    <a:pt x="87020" y="407098"/>
                  </a:lnTo>
                  <a:lnTo>
                    <a:pt x="202946" y="407098"/>
                  </a:lnTo>
                  <a:lnTo>
                    <a:pt x="305041" y="489077"/>
                  </a:lnTo>
                  <a:lnTo>
                    <a:pt x="305041" y="407098"/>
                  </a:lnTo>
                  <a:lnTo>
                    <a:pt x="320027" y="407098"/>
                  </a:lnTo>
                  <a:lnTo>
                    <a:pt x="353910" y="400253"/>
                  </a:lnTo>
                  <a:lnTo>
                    <a:pt x="381596" y="381596"/>
                  </a:lnTo>
                  <a:lnTo>
                    <a:pt x="400253" y="353923"/>
                  </a:lnTo>
                  <a:lnTo>
                    <a:pt x="407098" y="320027"/>
                  </a:lnTo>
                  <a:lnTo>
                    <a:pt x="407098" y="300786"/>
                  </a:lnTo>
                  <a:lnTo>
                    <a:pt x="407098" y="105625"/>
                  </a:lnTo>
                  <a:lnTo>
                    <a:pt x="407098" y="87045"/>
                  </a:lnTo>
                  <a:close/>
                </a:path>
              </a:pathLst>
            </a:custGeom>
            <a:solidFill>
              <a:srgbClr val="FFFFFF"/>
            </a:solidFill>
          </p:spPr>
          <p:txBody>
            <a:bodyPr wrap="square" lIns="0" tIns="0" rIns="0" bIns="0" rtlCol="0"/>
            <a:lstStyle/>
            <a:p>
              <a:endParaRPr sz="1588" dirty="0"/>
            </a:p>
          </p:txBody>
        </p:sp>
      </p:grpSp>
      <p:sp>
        <p:nvSpPr>
          <p:cNvPr id="20" name="TextBox 19">
            <a:extLst>
              <a:ext uri="{FF2B5EF4-FFF2-40B4-BE49-F238E27FC236}">
                <a16:creationId xmlns:a16="http://schemas.microsoft.com/office/drawing/2014/main" id="{E1DA8300-DA05-8F8D-4AAD-FE012CFE9A03}"/>
              </a:ext>
            </a:extLst>
          </p:cNvPr>
          <p:cNvSpPr txBox="1"/>
          <p:nvPr userDrawn="1"/>
        </p:nvSpPr>
        <p:spPr>
          <a:xfrm>
            <a:off x="8636040" y="6508116"/>
            <a:ext cx="793270" cy="261610"/>
          </a:xfrm>
          <a:prstGeom prst="rect">
            <a:avLst/>
          </a:prstGeom>
          <a:ln>
            <a:noFill/>
          </a:ln>
        </p:spPr>
        <p:txBody>
          <a:bodyPr wrap="square" rtlCol="0">
            <a:spAutoFit/>
          </a:bodyPr>
          <a:lstStyle/>
          <a:p>
            <a:fld id="{B9E417D9-CE50-4A08-A2C2-A98FE8F0B889}" type="slidenum">
              <a:rPr lang="en-US" sz="1050" smtClean="0">
                <a:solidFill>
                  <a:schemeClr val="bg1"/>
                </a:solidFill>
              </a:rPr>
              <a:t>‹#›</a:t>
            </a:fld>
            <a:endParaRPr lang="en-US" dirty="0" err="1">
              <a:solidFill>
                <a:schemeClr val="bg1"/>
              </a:solidFill>
            </a:endParaRPr>
          </a:p>
        </p:txBody>
      </p:sp>
    </p:spTree>
    <p:extLst>
      <p:ext uri="{BB962C8B-B14F-4D97-AF65-F5344CB8AC3E}">
        <p14:creationId xmlns:p14="http://schemas.microsoft.com/office/powerpoint/2010/main" val="13683329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5_Comparison layout">
    <p:spTree>
      <p:nvGrpSpPr>
        <p:cNvPr id="1" name=""/>
        <p:cNvGrpSpPr/>
        <p:nvPr/>
      </p:nvGrpSpPr>
      <p:grpSpPr>
        <a:xfrm>
          <a:off x="0" y="0"/>
          <a:ext cx="0" cy="0"/>
          <a:chOff x="0" y="0"/>
          <a:chExt cx="0" cy="0"/>
        </a:xfrm>
      </p:grpSpPr>
      <p:pic>
        <p:nvPicPr>
          <p:cNvPr id="24" name="Picture 23" descr="No image&#10;&#10;Description automatically generated">
            <a:extLst>
              <a:ext uri="{FF2B5EF4-FFF2-40B4-BE49-F238E27FC236}">
                <a16:creationId xmlns:a16="http://schemas.microsoft.com/office/drawing/2014/main" id="{2FE46AB9-65F9-F8E0-AFE9-F9BFBC0DE5B8}"/>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1059"/>
          <a:stretch/>
        </p:blipFill>
        <p:spPr>
          <a:xfrm>
            <a:off x="-1" y="0"/>
            <a:ext cx="9149317" cy="6858000"/>
          </a:xfrm>
          <a:prstGeom prst="rect">
            <a:avLst/>
          </a:prstGeom>
        </p:spPr>
      </p:pic>
      <p:sp>
        <p:nvSpPr>
          <p:cNvPr id="21" name="object 13">
            <a:extLst>
              <a:ext uri="{FF2B5EF4-FFF2-40B4-BE49-F238E27FC236}">
                <a16:creationId xmlns:a16="http://schemas.microsoft.com/office/drawing/2014/main" id="{ADB4EAC8-36DB-7F8B-F91A-F2A8E4BBA8E7}"/>
              </a:ext>
            </a:extLst>
          </p:cNvPr>
          <p:cNvSpPr/>
          <p:nvPr userDrawn="1"/>
        </p:nvSpPr>
        <p:spPr>
          <a:xfrm>
            <a:off x="393405" y="4692787"/>
            <a:ext cx="8367824" cy="1435643"/>
          </a:xfrm>
          <a:custGeom>
            <a:avLst/>
            <a:gdLst/>
            <a:ahLst/>
            <a:cxnLst/>
            <a:rect l="l" t="t" r="r" b="b"/>
            <a:pathLst>
              <a:path w="10058400" h="1993900">
                <a:moveTo>
                  <a:pt x="10058400" y="0"/>
                </a:moveTo>
                <a:lnTo>
                  <a:pt x="0" y="0"/>
                </a:lnTo>
                <a:lnTo>
                  <a:pt x="0" y="1993392"/>
                </a:lnTo>
                <a:lnTo>
                  <a:pt x="10058400" y="1993392"/>
                </a:lnTo>
                <a:lnTo>
                  <a:pt x="10058400" y="0"/>
                </a:lnTo>
                <a:close/>
              </a:path>
            </a:pathLst>
          </a:custGeom>
          <a:solidFill>
            <a:schemeClr val="accent2"/>
          </a:solidFill>
        </p:spPr>
        <p:txBody>
          <a:bodyPr wrap="square" lIns="0" tIns="0" rIns="0" bIns="0" rtlCol="0"/>
          <a:lstStyle/>
          <a:p>
            <a:endParaRPr sz="1588"/>
          </a:p>
        </p:txBody>
      </p:sp>
      <p:sp>
        <p:nvSpPr>
          <p:cNvPr id="22" name="object 13">
            <a:extLst>
              <a:ext uri="{FF2B5EF4-FFF2-40B4-BE49-F238E27FC236}">
                <a16:creationId xmlns:a16="http://schemas.microsoft.com/office/drawing/2014/main" id="{9FEF8486-93D1-D9F5-0FEA-04297A2AA04F}"/>
              </a:ext>
            </a:extLst>
          </p:cNvPr>
          <p:cNvSpPr/>
          <p:nvPr userDrawn="1"/>
        </p:nvSpPr>
        <p:spPr>
          <a:xfrm>
            <a:off x="393405" y="729121"/>
            <a:ext cx="8367824" cy="3614279"/>
          </a:xfrm>
          <a:custGeom>
            <a:avLst/>
            <a:gdLst/>
            <a:ahLst/>
            <a:cxnLst/>
            <a:rect l="l" t="t" r="r" b="b"/>
            <a:pathLst>
              <a:path w="10058400" h="1993900">
                <a:moveTo>
                  <a:pt x="10058400" y="0"/>
                </a:moveTo>
                <a:lnTo>
                  <a:pt x="0" y="0"/>
                </a:lnTo>
                <a:lnTo>
                  <a:pt x="0" y="1993392"/>
                </a:lnTo>
                <a:lnTo>
                  <a:pt x="10058400" y="1993392"/>
                </a:lnTo>
                <a:lnTo>
                  <a:pt x="10058400" y="0"/>
                </a:lnTo>
                <a:close/>
              </a:path>
            </a:pathLst>
          </a:custGeom>
          <a:solidFill>
            <a:schemeClr val="bg1"/>
          </a:solidFill>
        </p:spPr>
        <p:txBody>
          <a:bodyPr wrap="square" lIns="0" tIns="0" rIns="0" bIns="0" rtlCol="0"/>
          <a:lstStyle/>
          <a:p>
            <a:endParaRPr sz="1588"/>
          </a:p>
        </p:txBody>
      </p:sp>
      <p:sp>
        <p:nvSpPr>
          <p:cNvPr id="8" name="Rectangle 7">
            <a:extLst>
              <a:ext uri="{FF2B5EF4-FFF2-40B4-BE49-F238E27FC236}">
                <a16:creationId xmlns:a16="http://schemas.microsoft.com/office/drawing/2014/main" id="{AB1432CC-62C4-F841-FEED-195E450C423A}"/>
              </a:ext>
            </a:extLst>
          </p:cNvPr>
          <p:cNvSpPr/>
          <p:nvPr userDrawn="1"/>
        </p:nvSpPr>
        <p:spPr>
          <a:xfrm>
            <a:off x="393405" y="4112107"/>
            <a:ext cx="2893924" cy="231034"/>
          </a:xfrm>
          <a:prstGeom prst="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bg1"/>
              </a:solidFill>
            </a:endParaRPr>
          </a:p>
        </p:txBody>
      </p:sp>
      <p:sp>
        <p:nvSpPr>
          <p:cNvPr id="9" name="Rectangle 8">
            <a:extLst>
              <a:ext uri="{FF2B5EF4-FFF2-40B4-BE49-F238E27FC236}">
                <a16:creationId xmlns:a16="http://schemas.microsoft.com/office/drawing/2014/main" id="{51082AA1-8349-21CF-AF4B-7227DC8C5C5B}"/>
              </a:ext>
            </a:extLst>
          </p:cNvPr>
          <p:cNvSpPr/>
          <p:nvPr userDrawn="1"/>
        </p:nvSpPr>
        <p:spPr>
          <a:xfrm>
            <a:off x="3043293" y="4112107"/>
            <a:ext cx="2807075" cy="231554"/>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bg1"/>
              </a:solidFill>
            </a:endParaRPr>
          </a:p>
        </p:txBody>
      </p:sp>
      <p:sp>
        <p:nvSpPr>
          <p:cNvPr id="10" name="Rectangle 9">
            <a:extLst>
              <a:ext uri="{FF2B5EF4-FFF2-40B4-BE49-F238E27FC236}">
                <a16:creationId xmlns:a16="http://schemas.microsoft.com/office/drawing/2014/main" id="{02C3483A-39F8-D6D4-830F-D18321780224}"/>
              </a:ext>
            </a:extLst>
          </p:cNvPr>
          <p:cNvSpPr/>
          <p:nvPr userDrawn="1"/>
        </p:nvSpPr>
        <p:spPr>
          <a:xfrm>
            <a:off x="5819151" y="4112107"/>
            <a:ext cx="2942078" cy="231034"/>
          </a:xfrm>
          <a:prstGeom prst="rect">
            <a:avLst/>
          </a:prstGeom>
          <a:solidFill>
            <a:srgbClr val="5E973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accent6"/>
              </a:solidFill>
            </a:endParaRPr>
          </a:p>
        </p:txBody>
      </p:sp>
      <p:sp>
        <p:nvSpPr>
          <p:cNvPr id="11" name="Rectangle 10">
            <a:extLst>
              <a:ext uri="{FF2B5EF4-FFF2-40B4-BE49-F238E27FC236}">
                <a16:creationId xmlns:a16="http://schemas.microsoft.com/office/drawing/2014/main" id="{1690FED3-D4C5-D996-455C-EAE4481BC1F7}"/>
              </a:ext>
            </a:extLst>
          </p:cNvPr>
          <p:cNvSpPr/>
          <p:nvPr userDrawn="1"/>
        </p:nvSpPr>
        <p:spPr>
          <a:xfrm>
            <a:off x="7993601" y="-34498"/>
            <a:ext cx="765963" cy="76596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endParaRPr>
          </a:p>
        </p:txBody>
      </p:sp>
      <p:pic>
        <p:nvPicPr>
          <p:cNvPr id="13" name="Picture 12" descr="Icon&#10;&#10;Description automatically generated">
            <a:extLst>
              <a:ext uri="{FF2B5EF4-FFF2-40B4-BE49-F238E27FC236}">
                <a16:creationId xmlns:a16="http://schemas.microsoft.com/office/drawing/2014/main" id="{AB9AB798-6DC9-DA1D-EEDC-C43D6702DB6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113606" y="126435"/>
            <a:ext cx="532373" cy="506598"/>
          </a:xfrm>
          <a:prstGeom prst="rect">
            <a:avLst/>
          </a:prstGeom>
        </p:spPr>
      </p:pic>
      <p:sp>
        <p:nvSpPr>
          <p:cNvPr id="20" name="Content Placeholder 3">
            <a:extLst>
              <a:ext uri="{FF2B5EF4-FFF2-40B4-BE49-F238E27FC236}">
                <a16:creationId xmlns:a16="http://schemas.microsoft.com/office/drawing/2014/main" id="{3D93D0E6-E6DE-32BF-7846-3D023844416B}"/>
              </a:ext>
            </a:extLst>
          </p:cNvPr>
          <p:cNvSpPr>
            <a:spLocks noGrp="1"/>
          </p:cNvSpPr>
          <p:nvPr>
            <p:ph sz="quarter" idx="10"/>
          </p:nvPr>
        </p:nvSpPr>
        <p:spPr>
          <a:xfrm>
            <a:off x="661306" y="1093759"/>
            <a:ext cx="7808926" cy="3081199"/>
          </a:xfrm>
        </p:spPr>
        <p:txBody>
          <a:bodyPr>
            <a:normAutofit/>
          </a:bodyPr>
          <a:lstStyle>
            <a:lvl1pPr>
              <a:defRPr sz="2000">
                <a:solidFill>
                  <a:srgbClr val="00B0F0"/>
                </a:solidFill>
              </a:defRPr>
            </a:lvl1pPr>
            <a:lvl2pPr>
              <a:defRPr sz="1800" b="1"/>
            </a:lvl2pPr>
            <a:lvl3pPr>
              <a:defRPr sz="1400"/>
            </a:lvl3pPr>
            <a:lvl4pPr marL="347472" indent="-171450">
              <a:buFont typeface="Arial" panose="020B0604020202020204" pitchFamily="34" charset="0"/>
              <a:buChar char="–"/>
              <a:defRPr sz="1400"/>
            </a:lvl4pPr>
            <a:lvl5pPr>
              <a:defRPr sz="1400"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Content Placeholder 3">
            <a:extLst>
              <a:ext uri="{FF2B5EF4-FFF2-40B4-BE49-F238E27FC236}">
                <a16:creationId xmlns:a16="http://schemas.microsoft.com/office/drawing/2014/main" id="{4F976B30-23A4-B4D5-85CB-58FBBED7CEB8}"/>
              </a:ext>
            </a:extLst>
          </p:cNvPr>
          <p:cNvSpPr>
            <a:spLocks noGrp="1"/>
          </p:cNvSpPr>
          <p:nvPr>
            <p:ph sz="quarter" idx="11" hasCustomPrompt="1"/>
          </p:nvPr>
        </p:nvSpPr>
        <p:spPr>
          <a:xfrm>
            <a:off x="1961147" y="4872789"/>
            <a:ext cx="6684832" cy="1255639"/>
          </a:xfrm>
        </p:spPr>
        <p:txBody>
          <a:bodyPr>
            <a:normAutofit/>
          </a:bodyPr>
          <a:lstStyle>
            <a:lvl1pPr>
              <a:defRPr sz="2000">
                <a:solidFill>
                  <a:schemeClr val="bg1"/>
                </a:solidFill>
              </a:defRPr>
            </a:lvl1pPr>
            <a:lvl2pPr>
              <a:defRPr sz="1400" b="1">
                <a:solidFill>
                  <a:schemeClr val="bg1"/>
                </a:solidFill>
              </a:defRPr>
            </a:lvl2pPr>
            <a:lvl3pPr marL="0" indent="0">
              <a:buNone/>
              <a:defRPr sz="2000">
                <a:solidFill>
                  <a:schemeClr val="bg1"/>
                </a:solidFill>
              </a:defRPr>
            </a:lvl3pPr>
            <a:lvl4pPr marL="347472" indent="-171450">
              <a:buFont typeface="Arial" panose="020B0604020202020204" pitchFamily="34" charset="0"/>
              <a:buChar char="–"/>
              <a:defRPr sz="2000">
                <a:solidFill>
                  <a:schemeClr val="bg1"/>
                </a:solidFill>
              </a:defRPr>
            </a:lvl4pPr>
            <a:lvl5pPr marL="338328" indent="0">
              <a:buNone/>
              <a:defRPr sz="2000" baseline="0">
                <a:solidFill>
                  <a:schemeClr val="bg1"/>
                </a:solidFill>
              </a:defRPr>
            </a:lvl5pPr>
          </a:lstStyle>
          <a:p>
            <a:pPr lvl="1"/>
            <a:r>
              <a:rPr lang="en-US" dirty="0"/>
              <a:t>Second level</a:t>
            </a:r>
          </a:p>
        </p:txBody>
      </p:sp>
      <p:grpSp>
        <p:nvGrpSpPr>
          <p:cNvPr id="25" name="object 14">
            <a:extLst>
              <a:ext uri="{FF2B5EF4-FFF2-40B4-BE49-F238E27FC236}">
                <a16:creationId xmlns:a16="http://schemas.microsoft.com/office/drawing/2014/main" id="{411B4217-1413-6F23-AE8F-0D82F1B6B149}"/>
              </a:ext>
            </a:extLst>
          </p:cNvPr>
          <p:cNvGrpSpPr/>
          <p:nvPr userDrawn="1"/>
        </p:nvGrpSpPr>
        <p:grpSpPr>
          <a:xfrm>
            <a:off x="661306" y="4852783"/>
            <a:ext cx="1125071" cy="1125071"/>
            <a:chOff x="822960" y="2899206"/>
            <a:chExt cx="1275080" cy="1275080"/>
          </a:xfrm>
        </p:grpSpPr>
        <p:sp>
          <p:nvSpPr>
            <p:cNvPr id="27" name="object 16">
              <a:extLst>
                <a:ext uri="{FF2B5EF4-FFF2-40B4-BE49-F238E27FC236}">
                  <a16:creationId xmlns:a16="http://schemas.microsoft.com/office/drawing/2014/main" id="{AFFF6A78-C198-85E0-36DB-7891ABC9435D}"/>
                </a:ext>
              </a:extLst>
            </p:cNvPr>
            <p:cNvSpPr/>
            <p:nvPr/>
          </p:nvSpPr>
          <p:spPr>
            <a:xfrm>
              <a:off x="914973" y="2991206"/>
              <a:ext cx="1090930" cy="1090930"/>
            </a:xfrm>
            <a:custGeom>
              <a:avLst/>
              <a:gdLst/>
              <a:ahLst/>
              <a:cxnLst/>
              <a:rect l="l" t="t" r="r" b="b"/>
              <a:pathLst>
                <a:path w="1090930" h="1090929">
                  <a:moveTo>
                    <a:pt x="1090701" y="892886"/>
                  </a:moveTo>
                  <a:lnTo>
                    <a:pt x="1090701" y="0"/>
                  </a:lnTo>
                  <a:lnTo>
                    <a:pt x="197815" y="0"/>
                  </a:lnTo>
                  <a:lnTo>
                    <a:pt x="0" y="197815"/>
                  </a:lnTo>
                  <a:lnTo>
                    <a:pt x="0" y="1090701"/>
                  </a:lnTo>
                  <a:lnTo>
                    <a:pt x="892886" y="1090701"/>
                  </a:lnTo>
                  <a:lnTo>
                    <a:pt x="1090701" y="892886"/>
                  </a:lnTo>
                  <a:close/>
                </a:path>
              </a:pathLst>
            </a:custGeom>
            <a:ln w="12700">
              <a:solidFill>
                <a:srgbClr val="FFFFFF"/>
              </a:solidFill>
            </a:ln>
          </p:spPr>
          <p:txBody>
            <a:bodyPr wrap="square" lIns="0" tIns="0" rIns="0" bIns="0" rtlCol="0"/>
            <a:lstStyle/>
            <a:p>
              <a:endParaRPr sz="1588"/>
            </a:p>
          </p:txBody>
        </p:sp>
        <p:sp>
          <p:nvSpPr>
            <p:cNvPr id="28" name="object 17">
              <a:extLst>
                <a:ext uri="{FF2B5EF4-FFF2-40B4-BE49-F238E27FC236}">
                  <a16:creationId xmlns:a16="http://schemas.microsoft.com/office/drawing/2014/main" id="{D0C428F8-75FB-2A2D-7E82-85E1C275C16C}"/>
                </a:ext>
              </a:extLst>
            </p:cNvPr>
            <p:cNvSpPr/>
            <p:nvPr/>
          </p:nvSpPr>
          <p:spPr>
            <a:xfrm>
              <a:off x="822960" y="2899206"/>
              <a:ext cx="1275080" cy="1275080"/>
            </a:xfrm>
            <a:custGeom>
              <a:avLst/>
              <a:gdLst/>
              <a:ahLst/>
              <a:cxnLst/>
              <a:rect l="l" t="t" r="r" b="b"/>
              <a:pathLst>
                <a:path w="1275080" h="1275079">
                  <a:moveTo>
                    <a:pt x="396836" y="0"/>
                  </a:moveTo>
                  <a:lnTo>
                    <a:pt x="366839" y="0"/>
                  </a:lnTo>
                  <a:lnTo>
                    <a:pt x="0" y="366839"/>
                  </a:lnTo>
                  <a:lnTo>
                    <a:pt x="0" y="396836"/>
                  </a:lnTo>
                  <a:lnTo>
                    <a:pt x="396836" y="0"/>
                  </a:lnTo>
                  <a:close/>
                </a:path>
                <a:path w="1275080" h="1275079">
                  <a:moveTo>
                    <a:pt x="856030" y="406209"/>
                  </a:moveTo>
                  <a:lnTo>
                    <a:pt x="845985" y="356476"/>
                  </a:lnTo>
                  <a:lnTo>
                    <a:pt x="818603" y="315861"/>
                  </a:lnTo>
                  <a:lnTo>
                    <a:pt x="778002" y="288467"/>
                  </a:lnTo>
                  <a:lnTo>
                    <a:pt x="728268" y="278422"/>
                  </a:lnTo>
                  <a:lnTo>
                    <a:pt x="386257" y="278422"/>
                  </a:lnTo>
                  <a:lnTo>
                    <a:pt x="336537" y="288467"/>
                  </a:lnTo>
                  <a:lnTo>
                    <a:pt x="295922" y="315861"/>
                  </a:lnTo>
                  <a:lnTo>
                    <a:pt x="268541" y="356476"/>
                  </a:lnTo>
                  <a:lnTo>
                    <a:pt x="258508" y="406209"/>
                  </a:lnTo>
                  <a:lnTo>
                    <a:pt x="258508" y="748182"/>
                  </a:lnTo>
                  <a:lnTo>
                    <a:pt x="268541" y="797928"/>
                  </a:lnTo>
                  <a:lnTo>
                    <a:pt x="295922" y="838542"/>
                  </a:lnTo>
                  <a:lnTo>
                    <a:pt x="336537" y="865924"/>
                  </a:lnTo>
                  <a:lnTo>
                    <a:pt x="386257" y="875957"/>
                  </a:lnTo>
                  <a:lnTo>
                    <a:pt x="408292" y="875957"/>
                  </a:lnTo>
                  <a:lnTo>
                    <a:pt x="408292" y="996276"/>
                  </a:lnTo>
                  <a:lnTo>
                    <a:pt x="558126" y="875957"/>
                  </a:lnTo>
                  <a:lnTo>
                    <a:pt x="585711" y="875957"/>
                  </a:lnTo>
                  <a:lnTo>
                    <a:pt x="581304" y="864489"/>
                  </a:lnTo>
                  <a:lnTo>
                    <a:pt x="578053" y="852512"/>
                  </a:lnTo>
                  <a:lnTo>
                    <a:pt x="576046" y="840066"/>
                  </a:lnTo>
                  <a:lnTo>
                    <a:pt x="575360" y="827227"/>
                  </a:lnTo>
                  <a:lnTo>
                    <a:pt x="575360" y="820674"/>
                  </a:lnTo>
                  <a:lnTo>
                    <a:pt x="538683" y="820674"/>
                  </a:lnTo>
                  <a:lnTo>
                    <a:pt x="463575" y="880973"/>
                  </a:lnTo>
                  <a:lnTo>
                    <a:pt x="463575" y="820674"/>
                  </a:lnTo>
                  <a:lnTo>
                    <a:pt x="386257" y="820674"/>
                  </a:lnTo>
                  <a:lnTo>
                    <a:pt x="358089" y="814971"/>
                  </a:lnTo>
                  <a:lnTo>
                    <a:pt x="335051" y="799414"/>
                  </a:lnTo>
                  <a:lnTo>
                    <a:pt x="319519" y="776363"/>
                  </a:lnTo>
                  <a:lnTo>
                    <a:pt x="313817" y="748182"/>
                  </a:lnTo>
                  <a:lnTo>
                    <a:pt x="313817" y="406209"/>
                  </a:lnTo>
                  <a:lnTo>
                    <a:pt x="319519" y="378015"/>
                  </a:lnTo>
                  <a:lnTo>
                    <a:pt x="335051" y="354977"/>
                  </a:lnTo>
                  <a:lnTo>
                    <a:pt x="358089" y="339420"/>
                  </a:lnTo>
                  <a:lnTo>
                    <a:pt x="386257" y="333717"/>
                  </a:lnTo>
                  <a:lnTo>
                    <a:pt x="728268" y="333717"/>
                  </a:lnTo>
                  <a:lnTo>
                    <a:pt x="756450" y="339420"/>
                  </a:lnTo>
                  <a:lnTo>
                    <a:pt x="779487" y="354977"/>
                  </a:lnTo>
                  <a:lnTo>
                    <a:pt x="795045" y="378015"/>
                  </a:lnTo>
                  <a:lnTo>
                    <a:pt x="800747" y="406209"/>
                  </a:lnTo>
                  <a:lnTo>
                    <a:pt x="800747" y="473430"/>
                  </a:lnTo>
                  <a:lnTo>
                    <a:pt x="856030" y="473430"/>
                  </a:lnTo>
                  <a:lnTo>
                    <a:pt x="856030" y="406209"/>
                  </a:lnTo>
                  <a:close/>
                </a:path>
                <a:path w="1275080" h="1275079">
                  <a:moveTo>
                    <a:pt x="1274724" y="877887"/>
                  </a:moveTo>
                  <a:lnTo>
                    <a:pt x="877887" y="1274724"/>
                  </a:lnTo>
                  <a:lnTo>
                    <a:pt x="907884" y="1274724"/>
                  </a:lnTo>
                  <a:lnTo>
                    <a:pt x="1274724" y="907884"/>
                  </a:lnTo>
                  <a:lnTo>
                    <a:pt x="1274724" y="877887"/>
                  </a:lnTo>
                  <a:close/>
                </a:path>
              </a:pathLst>
            </a:custGeom>
            <a:solidFill>
              <a:srgbClr val="FFFFFF"/>
            </a:solidFill>
          </p:spPr>
          <p:txBody>
            <a:bodyPr wrap="square" lIns="0" tIns="0" rIns="0" bIns="0" rtlCol="0"/>
            <a:lstStyle/>
            <a:p>
              <a:endParaRPr sz="1588"/>
            </a:p>
          </p:txBody>
        </p:sp>
        <p:pic>
          <p:nvPicPr>
            <p:cNvPr id="29" name="object 18">
              <a:extLst>
                <a:ext uri="{FF2B5EF4-FFF2-40B4-BE49-F238E27FC236}">
                  <a16:creationId xmlns:a16="http://schemas.microsoft.com/office/drawing/2014/main" id="{E46EE238-0C2C-2D6C-04E4-1CE65A994BFA}"/>
                </a:ext>
              </a:extLst>
            </p:cNvPr>
            <p:cNvPicPr/>
            <p:nvPr/>
          </p:nvPicPr>
          <p:blipFill>
            <a:blip r:embed="rId5" cstate="print"/>
            <a:stretch>
              <a:fillRect/>
            </a:stretch>
          </p:blipFill>
          <p:spPr>
            <a:xfrm>
              <a:off x="1182604" y="3277825"/>
              <a:ext cx="225526" cy="251040"/>
            </a:xfrm>
            <a:prstGeom prst="rect">
              <a:avLst/>
            </a:prstGeom>
          </p:spPr>
        </p:pic>
        <p:sp>
          <p:nvSpPr>
            <p:cNvPr id="30" name="object 19">
              <a:extLst>
                <a:ext uri="{FF2B5EF4-FFF2-40B4-BE49-F238E27FC236}">
                  <a16:creationId xmlns:a16="http://schemas.microsoft.com/office/drawing/2014/main" id="{02B66DD9-BC88-4D7F-E6C6-153EDA67C108}"/>
                </a:ext>
              </a:extLst>
            </p:cNvPr>
            <p:cNvSpPr/>
            <p:nvPr/>
          </p:nvSpPr>
          <p:spPr>
            <a:xfrm>
              <a:off x="1432077" y="3406419"/>
              <a:ext cx="407670" cy="489584"/>
            </a:xfrm>
            <a:custGeom>
              <a:avLst/>
              <a:gdLst/>
              <a:ahLst/>
              <a:cxnLst/>
              <a:rect l="l" t="t" r="r" b="b"/>
              <a:pathLst>
                <a:path w="407669" h="489585">
                  <a:moveTo>
                    <a:pt x="220002" y="211721"/>
                  </a:moveTo>
                  <a:lnTo>
                    <a:pt x="201574" y="151409"/>
                  </a:lnTo>
                  <a:lnTo>
                    <a:pt x="183426" y="211721"/>
                  </a:lnTo>
                  <a:lnTo>
                    <a:pt x="220002" y="211721"/>
                  </a:lnTo>
                  <a:close/>
                </a:path>
                <a:path w="407669" h="489585">
                  <a:moveTo>
                    <a:pt x="407098" y="87045"/>
                  </a:moveTo>
                  <a:lnTo>
                    <a:pt x="400253" y="53162"/>
                  </a:lnTo>
                  <a:lnTo>
                    <a:pt x="381596" y="25488"/>
                  </a:lnTo>
                  <a:lnTo>
                    <a:pt x="353910" y="6832"/>
                  </a:lnTo>
                  <a:lnTo>
                    <a:pt x="321627" y="330"/>
                  </a:lnTo>
                  <a:lnTo>
                    <a:pt x="321627" y="264210"/>
                  </a:lnTo>
                  <a:lnTo>
                    <a:pt x="321627" y="300786"/>
                  </a:lnTo>
                  <a:lnTo>
                    <a:pt x="209677" y="300786"/>
                  </a:lnTo>
                  <a:lnTo>
                    <a:pt x="209677" y="264210"/>
                  </a:lnTo>
                  <a:lnTo>
                    <a:pt x="236194" y="264210"/>
                  </a:lnTo>
                  <a:lnTo>
                    <a:pt x="230327" y="245224"/>
                  </a:lnTo>
                  <a:lnTo>
                    <a:pt x="173101" y="245224"/>
                  </a:lnTo>
                  <a:lnTo>
                    <a:pt x="167233" y="264210"/>
                  </a:lnTo>
                  <a:lnTo>
                    <a:pt x="189014" y="264210"/>
                  </a:lnTo>
                  <a:lnTo>
                    <a:pt x="189014" y="300786"/>
                  </a:lnTo>
                  <a:lnTo>
                    <a:pt x="100228" y="300786"/>
                  </a:lnTo>
                  <a:lnTo>
                    <a:pt x="100228" y="264210"/>
                  </a:lnTo>
                  <a:lnTo>
                    <a:pt x="119214" y="264210"/>
                  </a:lnTo>
                  <a:lnTo>
                    <a:pt x="156908" y="141643"/>
                  </a:lnTo>
                  <a:lnTo>
                    <a:pt x="145453" y="141643"/>
                  </a:lnTo>
                  <a:lnTo>
                    <a:pt x="145453" y="105625"/>
                  </a:lnTo>
                  <a:lnTo>
                    <a:pt x="252666" y="105625"/>
                  </a:lnTo>
                  <a:lnTo>
                    <a:pt x="302082" y="264210"/>
                  </a:lnTo>
                  <a:lnTo>
                    <a:pt x="321627" y="264210"/>
                  </a:lnTo>
                  <a:lnTo>
                    <a:pt x="321627" y="330"/>
                  </a:lnTo>
                  <a:lnTo>
                    <a:pt x="320027" y="0"/>
                  </a:lnTo>
                  <a:lnTo>
                    <a:pt x="87020" y="0"/>
                  </a:lnTo>
                  <a:lnTo>
                    <a:pt x="53149" y="6832"/>
                  </a:lnTo>
                  <a:lnTo>
                    <a:pt x="25488" y="25488"/>
                  </a:lnTo>
                  <a:lnTo>
                    <a:pt x="6845" y="53162"/>
                  </a:lnTo>
                  <a:lnTo>
                    <a:pt x="0" y="87045"/>
                  </a:lnTo>
                  <a:lnTo>
                    <a:pt x="0" y="320027"/>
                  </a:lnTo>
                  <a:lnTo>
                    <a:pt x="6845" y="353923"/>
                  </a:lnTo>
                  <a:lnTo>
                    <a:pt x="25488" y="381596"/>
                  </a:lnTo>
                  <a:lnTo>
                    <a:pt x="53149" y="400253"/>
                  </a:lnTo>
                  <a:lnTo>
                    <a:pt x="87020" y="407098"/>
                  </a:lnTo>
                  <a:lnTo>
                    <a:pt x="202946" y="407098"/>
                  </a:lnTo>
                  <a:lnTo>
                    <a:pt x="305041" y="489077"/>
                  </a:lnTo>
                  <a:lnTo>
                    <a:pt x="305041" y="407098"/>
                  </a:lnTo>
                  <a:lnTo>
                    <a:pt x="320027" y="407098"/>
                  </a:lnTo>
                  <a:lnTo>
                    <a:pt x="353910" y="400253"/>
                  </a:lnTo>
                  <a:lnTo>
                    <a:pt x="381596" y="381596"/>
                  </a:lnTo>
                  <a:lnTo>
                    <a:pt x="400253" y="353923"/>
                  </a:lnTo>
                  <a:lnTo>
                    <a:pt x="407098" y="320027"/>
                  </a:lnTo>
                  <a:lnTo>
                    <a:pt x="407098" y="300786"/>
                  </a:lnTo>
                  <a:lnTo>
                    <a:pt x="407098" y="105625"/>
                  </a:lnTo>
                  <a:lnTo>
                    <a:pt x="407098" y="87045"/>
                  </a:lnTo>
                  <a:close/>
                </a:path>
              </a:pathLst>
            </a:custGeom>
            <a:solidFill>
              <a:srgbClr val="FFFFFF"/>
            </a:solidFill>
          </p:spPr>
          <p:txBody>
            <a:bodyPr wrap="square" lIns="0" tIns="0" rIns="0" bIns="0" rtlCol="0"/>
            <a:lstStyle/>
            <a:p>
              <a:endParaRPr sz="1588" dirty="0"/>
            </a:p>
          </p:txBody>
        </p:sp>
      </p:grpSp>
      <p:sp>
        <p:nvSpPr>
          <p:cNvPr id="31" name="TextBox 30">
            <a:extLst>
              <a:ext uri="{FF2B5EF4-FFF2-40B4-BE49-F238E27FC236}">
                <a16:creationId xmlns:a16="http://schemas.microsoft.com/office/drawing/2014/main" id="{E9A8FDF0-443F-97DB-4F40-11D2C21766D7}"/>
              </a:ext>
            </a:extLst>
          </p:cNvPr>
          <p:cNvSpPr txBox="1"/>
          <p:nvPr userDrawn="1"/>
        </p:nvSpPr>
        <p:spPr>
          <a:xfrm>
            <a:off x="8636040" y="6508116"/>
            <a:ext cx="793270" cy="261610"/>
          </a:xfrm>
          <a:prstGeom prst="rect">
            <a:avLst/>
          </a:prstGeom>
          <a:ln>
            <a:noFill/>
          </a:ln>
        </p:spPr>
        <p:txBody>
          <a:bodyPr wrap="square" rtlCol="0">
            <a:spAutoFit/>
          </a:bodyPr>
          <a:lstStyle/>
          <a:p>
            <a:fld id="{B9E417D9-CE50-4A08-A2C2-A98FE8F0B889}" type="slidenum">
              <a:rPr lang="en-US" sz="1050" smtClean="0">
                <a:solidFill>
                  <a:schemeClr val="bg1"/>
                </a:solidFill>
              </a:rPr>
              <a:t>‹#›</a:t>
            </a:fld>
            <a:endParaRPr lang="en-US" dirty="0" err="1">
              <a:solidFill>
                <a:schemeClr val="bg1"/>
              </a:solidFill>
            </a:endParaRPr>
          </a:p>
        </p:txBody>
      </p:sp>
    </p:spTree>
    <p:extLst>
      <p:ext uri="{BB962C8B-B14F-4D97-AF65-F5344CB8AC3E}">
        <p14:creationId xmlns:p14="http://schemas.microsoft.com/office/powerpoint/2010/main" val="14780394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ontent and image">
    <p:spTree>
      <p:nvGrpSpPr>
        <p:cNvPr id="1" name=""/>
        <p:cNvGrpSpPr/>
        <p:nvPr/>
      </p:nvGrpSpPr>
      <p:grpSpPr>
        <a:xfrm>
          <a:off x="0" y="0"/>
          <a:ext cx="0" cy="0"/>
          <a:chOff x="0" y="0"/>
          <a:chExt cx="0" cy="0"/>
        </a:xfrm>
      </p:grpSpPr>
      <p:sp>
        <p:nvSpPr>
          <p:cNvPr id="16" name="Text Placeholder 2"/>
          <p:cNvSpPr>
            <a:spLocks noGrp="1"/>
          </p:cNvSpPr>
          <p:nvPr>
            <p:ph idx="12" hasCustomPrompt="1"/>
          </p:nvPr>
        </p:nvSpPr>
        <p:spPr>
          <a:xfrm>
            <a:off x="4759188" y="1819954"/>
            <a:ext cx="4055359" cy="4154103"/>
          </a:xfrm>
          <a:prstGeom prst="rect">
            <a:avLst/>
          </a:prstGeom>
        </p:spPr>
        <p:txBody>
          <a:bodyPr vert="horz" lIns="91440" tIns="45720" rIns="91440" bIns="45720" rtlCol="0">
            <a:normAutofit/>
          </a:bodyPr>
          <a:lstStyle>
            <a:lvl1pPr marL="0" indent="0">
              <a:spcAft>
                <a:spcPts val="450"/>
              </a:spcAft>
              <a:buFont typeface="+mj-lt"/>
              <a:buNone/>
              <a:defRPr sz="1500">
                <a:solidFill>
                  <a:schemeClr val="tx2"/>
                </a:solidFill>
              </a:defRPr>
            </a:lvl1pPr>
            <a:lvl2pPr marL="130302" indent="-130302">
              <a:spcBef>
                <a:spcPts val="0"/>
              </a:spcBef>
              <a:spcAft>
                <a:spcPts val="450"/>
              </a:spcAft>
              <a:buClr>
                <a:schemeClr val="tx2"/>
              </a:buClr>
              <a:buSzPct val="100000"/>
              <a:buFont typeface="Arial" panose="020B0604020202020204" pitchFamily="34" charset="0"/>
              <a:buChar char="•"/>
              <a:defRPr sz="1500">
                <a:solidFill>
                  <a:schemeClr val="tx1"/>
                </a:solidFill>
              </a:defRPr>
            </a:lvl2pPr>
            <a:lvl3pPr indent="-130302">
              <a:spcAft>
                <a:spcPts val="450"/>
              </a:spcAft>
              <a:buClr>
                <a:schemeClr val="tx2"/>
              </a:buClr>
              <a:defRPr sz="1500">
                <a:solidFill>
                  <a:schemeClr val="tx1"/>
                </a:solidFill>
              </a:defRPr>
            </a:lvl3pPr>
            <a:lvl4pPr indent="-123444">
              <a:spcAft>
                <a:spcPts val="450"/>
              </a:spcAft>
              <a:buClr>
                <a:schemeClr val="accent1"/>
              </a:buClr>
              <a:buSzPct val="80000"/>
              <a:defRPr sz="1500">
                <a:solidFill>
                  <a:schemeClr val="tx1"/>
                </a:solidFill>
              </a:defRPr>
            </a:lvl4pPr>
            <a:lvl5pPr marL="685800" indent="-240030">
              <a:spcBef>
                <a:spcPts val="0"/>
              </a:spcBef>
              <a:spcAft>
                <a:spcPts val="450"/>
              </a:spcAft>
              <a:buClr>
                <a:schemeClr val="accent1"/>
              </a:buClr>
              <a:buFont typeface="+mj-lt"/>
              <a:buAutoNum type="arabicPeriod"/>
              <a:defRPr sz="1500">
                <a:solidFill>
                  <a:schemeClr val="tx1"/>
                </a:solidFill>
              </a:defRPr>
            </a:lvl5pPr>
          </a:lstStyle>
          <a:p>
            <a:pPr lvl="0"/>
            <a:r>
              <a:rPr kumimoji="1" lang="en-US" altLang="ja-JP" dirty="0"/>
              <a:t>IMAGE</a:t>
            </a:r>
          </a:p>
        </p:txBody>
      </p:sp>
      <p:sp>
        <p:nvSpPr>
          <p:cNvPr id="12" name="Content Placeholder 3"/>
          <p:cNvSpPr>
            <a:spLocks noGrp="1"/>
          </p:cNvSpPr>
          <p:nvPr>
            <p:ph sz="quarter" idx="10"/>
          </p:nvPr>
        </p:nvSpPr>
        <p:spPr>
          <a:xfrm>
            <a:off x="350044" y="1819954"/>
            <a:ext cx="4053104" cy="4154103"/>
          </a:xfrm>
        </p:spPr>
        <p:txBody>
          <a:bodyPr>
            <a:normAutofit/>
          </a:bodyPr>
          <a:lstStyle>
            <a:lvl1pPr>
              <a:defRPr sz="2000"/>
            </a:lvl1pPr>
            <a:lvl2pPr>
              <a:defRPr sz="2000"/>
            </a:lvl2pPr>
            <a:lvl3pPr>
              <a:defRPr sz="2000"/>
            </a:lvl3pPr>
            <a:lvl4pPr marL="347472" indent="-171450">
              <a:buFont typeface="Arial" panose="020B0604020202020204" pitchFamily="34" charset="0"/>
              <a:buChar char="–"/>
              <a:defRPr sz="2000" baseline="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itle Placeholder 2"/>
          <p:cNvSpPr>
            <a:spLocks noGrp="1"/>
          </p:cNvSpPr>
          <p:nvPr>
            <p:ph type="title"/>
          </p:nvPr>
        </p:nvSpPr>
        <p:spPr>
          <a:xfrm>
            <a:off x="349621" y="535021"/>
            <a:ext cx="8441089" cy="918477"/>
          </a:xfrm>
          <a:prstGeom prst="rect">
            <a:avLst/>
          </a:prstGeom>
        </p:spPr>
        <p:txBody>
          <a:bodyPr vert="horz" lIns="91440" tIns="45720" rIns="91440" bIns="45720" rtlCol="0" anchor="t">
            <a:noAutofit/>
          </a:bodyPr>
          <a:lstStyle>
            <a:lvl1pPr>
              <a:defRPr sz="3200"/>
            </a:lvl1pPr>
          </a:lstStyle>
          <a:p>
            <a:r>
              <a:rPr lang="en-US"/>
              <a:t>Click to edit Master title style</a:t>
            </a:r>
            <a:endParaRPr lang="en-US" dirty="0"/>
          </a:p>
        </p:txBody>
      </p:sp>
      <p:sp>
        <p:nvSpPr>
          <p:cNvPr id="14" name="Rectangle 13"/>
          <p:cNvSpPr/>
          <p:nvPr userDrawn="1"/>
        </p:nvSpPr>
        <p:spPr>
          <a:xfrm>
            <a:off x="1371600" y="6381750"/>
            <a:ext cx="989134" cy="231034"/>
          </a:xfrm>
          <a:prstGeom prst="rect">
            <a:avLst/>
          </a:prstGeom>
          <a:solidFill>
            <a:srgbClr val="13B5E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bg1"/>
              </a:solidFill>
            </a:endParaRPr>
          </a:p>
        </p:txBody>
      </p:sp>
      <p:sp>
        <p:nvSpPr>
          <p:cNvPr id="15" name="Rectangle 14"/>
          <p:cNvSpPr/>
          <p:nvPr userDrawn="1"/>
        </p:nvSpPr>
        <p:spPr>
          <a:xfrm>
            <a:off x="4513197" y="6381750"/>
            <a:ext cx="1327640" cy="231554"/>
          </a:xfrm>
          <a:prstGeom prst="rect">
            <a:avLst/>
          </a:prstGeom>
          <a:solidFill>
            <a:srgbClr val="8DC6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bg1"/>
              </a:solidFill>
            </a:endParaRPr>
          </a:p>
        </p:txBody>
      </p:sp>
      <p:sp>
        <p:nvSpPr>
          <p:cNvPr id="17" name="Rectangle 16"/>
          <p:cNvSpPr/>
          <p:nvPr userDrawn="1"/>
        </p:nvSpPr>
        <p:spPr>
          <a:xfrm flipH="1">
            <a:off x="2360735" y="6381750"/>
            <a:ext cx="2152462" cy="231034"/>
          </a:xfrm>
          <a:prstGeom prst="rect">
            <a:avLst/>
          </a:prstGeom>
          <a:solidFill>
            <a:srgbClr val="0069A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bg1"/>
              </a:solidFill>
            </a:endParaRPr>
          </a:p>
        </p:txBody>
      </p:sp>
      <p:sp>
        <p:nvSpPr>
          <p:cNvPr id="18" name="Rectangle 17"/>
          <p:cNvSpPr/>
          <p:nvPr userDrawn="1"/>
        </p:nvSpPr>
        <p:spPr>
          <a:xfrm>
            <a:off x="5694948" y="6381750"/>
            <a:ext cx="3449053" cy="231034"/>
          </a:xfrm>
          <a:prstGeom prst="rect">
            <a:avLst/>
          </a:prstGeom>
          <a:solidFill>
            <a:srgbClr val="5E973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accent6"/>
              </a:solidFill>
            </a:endParaRPr>
          </a:p>
        </p:txBody>
      </p:sp>
      <p:sp>
        <p:nvSpPr>
          <p:cNvPr id="19" name="Slide Number Placeholder 5"/>
          <p:cNvSpPr txBox="1">
            <a:spLocks/>
          </p:cNvSpPr>
          <p:nvPr userDrawn="1"/>
        </p:nvSpPr>
        <p:spPr>
          <a:xfrm>
            <a:off x="5895477" y="6376015"/>
            <a:ext cx="3184357" cy="158937"/>
          </a:xfrm>
          <a:prstGeom prst="rect">
            <a:avLst/>
          </a:prstGeom>
        </p:spPr>
        <p:txBody>
          <a:bodyPr vert="horz" lIns="0" tIns="0" rIns="0" bIns="0" rtlCol="0" anchor="b" anchorCtr="0">
            <a:noAutofit/>
          </a:bodyPr>
          <a:lstStyle>
            <a:defPPr>
              <a:defRPr lang="en-US"/>
            </a:defPPr>
            <a:lvl1pPr marL="0" algn="l" defTabSz="914400" rtl="0" eaLnBrk="1" latinLnBrk="0" hangingPunct="1">
              <a:defRPr sz="800" kern="120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a:solidFill>
                  <a:schemeClr val="bg1"/>
                </a:solidFill>
              </a:rPr>
              <a:t>Proprietary &amp; Confidential – not to be reproduced or distributed without permission. </a:t>
            </a:r>
          </a:p>
        </p:txBody>
      </p:sp>
      <p:sp>
        <p:nvSpPr>
          <p:cNvPr id="20" name="Rectangle 19"/>
          <p:cNvSpPr/>
          <p:nvPr userDrawn="1"/>
        </p:nvSpPr>
        <p:spPr>
          <a:xfrm>
            <a:off x="7417942" y="6387284"/>
            <a:ext cx="1581777" cy="173124"/>
          </a:xfrm>
          <a:prstGeom prst="rect">
            <a:avLst/>
          </a:prstGeom>
        </p:spPr>
        <p:txBody>
          <a:bodyPr wrap="square">
            <a:spAutoFit/>
          </a:bodyPr>
          <a:lstStyle/>
          <a:p>
            <a:pPr algn="r"/>
            <a:r>
              <a:rPr lang="en-US" sz="525" dirty="0">
                <a:solidFill>
                  <a:schemeClr val="bg1"/>
                </a:solidFill>
              </a:rPr>
              <a:t>|</a:t>
            </a:r>
            <a:r>
              <a:rPr lang="en-US" sz="525" baseline="0" dirty="0">
                <a:solidFill>
                  <a:schemeClr val="bg1"/>
                </a:solidFill>
              </a:rPr>
              <a:t>   </a:t>
            </a:r>
            <a:fld id="{C0D42ABE-EA05-4842-819E-2C916F1CD485}" type="slidenum">
              <a:rPr lang="en-US" sz="525" smtClean="0">
                <a:solidFill>
                  <a:schemeClr val="bg1"/>
                </a:solidFill>
              </a:rPr>
              <a:pPr algn="r"/>
              <a:t>‹#›</a:t>
            </a:fld>
            <a:endParaRPr lang="en-US" sz="525" dirty="0">
              <a:solidFill>
                <a:schemeClr val="bg1"/>
              </a:solidFill>
            </a:endParaRPr>
          </a:p>
        </p:txBody>
      </p:sp>
      <p:pic>
        <p:nvPicPr>
          <p:cNvPr id="21" name="Picture 20" descr="Logo&#10;&#10;Description automatically generated">
            <a:extLst>
              <a:ext uri="{FF2B5EF4-FFF2-40B4-BE49-F238E27FC236}">
                <a16:creationId xmlns:a16="http://schemas.microsoft.com/office/drawing/2014/main" id="{CA9AADA7-CEE5-49AC-B446-ECBAC3724C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0515" y="6352340"/>
            <a:ext cx="942731" cy="289853"/>
          </a:xfrm>
          <a:prstGeom prst="rect">
            <a:avLst/>
          </a:prstGeom>
        </p:spPr>
      </p:pic>
    </p:spTree>
    <p:extLst>
      <p:ext uri="{BB962C8B-B14F-4D97-AF65-F5344CB8AC3E}">
        <p14:creationId xmlns:p14="http://schemas.microsoft.com/office/powerpoint/2010/main" val="12695625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Content and image">
    <p:spTree>
      <p:nvGrpSpPr>
        <p:cNvPr id="1" name=""/>
        <p:cNvGrpSpPr/>
        <p:nvPr/>
      </p:nvGrpSpPr>
      <p:grpSpPr>
        <a:xfrm>
          <a:off x="0" y="0"/>
          <a:ext cx="0" cy="0"/>
          <a:chOff x="0" y="0"/>
          <a:chExt cx="0" cy="0"/>
        </a:xfrm>
      </p:grpSpPr>
      <p:sp>
        <p:nvSpPr>
          <p:cNvPr id="16" name="Text Placeholder 2"/>
          <p:cNvSpPr>
            <a:spLocks noGrp="1"/>
          </p:cNvSpPr>
          <p:nvPr>
            <p:ph idx="12" hasCustomPrompt="1"/>
          </p:nvPr>
        </p:nvSpPr>
        <p:spPr>
          <a:xfrm>
            <a:off x="5475767" y="0"/>
            <a:ext cx="3088426" cy="6858000"/>
          </a:xfrm>
          <a:prstGeom prst="rect">
            <a:avLst/>
          </a:prstGeom>
        </p:spPr>
        <p:txBody>
          <a:bodyPr vert="horz" lIns="91440" tIns="45720" rIns="91440" bIns="45720" rtlCol="0">
            <a:normAutofit/>
          </a:bodyPr>
          <a:lstStyle>
            <a:lvl1pPr marL="0" indent="0">
              <a:spcAft>
                <a:spcPts val="450"/>
              </a:spcAft>
              <a:buFont typeface="+mj-lt"/>
              <a:buNone/>
              <a:defRPr sz="1500">
                <a:solidFill>
                  <a:schemeClr val="tx2"/>
                </a:solidFill>
              </a:defRPr>
            </a:lvl1pPr>
            <a:lvl2pPr marL="130302" indent="-130302">
              <a:spcBef>
                <a:spcPts val="0"/>
              </a:spcBef>
              <a:spcAft>
                <a:spcPts val="450"/>
              </a:spcAft>
              <a:buClr>
                <a:schemeClr val="tx2"/>
              </a:buClr>
              <a:buSzPct val="100000"/>
              <a:buFont typeface="Arial" panose="020B0604020202020204" pitchFamily="34" charset="0"/>
              <a:buChar char="•"/>
              <a:defRPr sz="1500">
                <a:solidFill>
                  <a:schemeClr val="tx1"/>
                </a:solidFill>
              </a:defRPr>
            </a:lvl2pPr>
            <a:lvl3pPr indent="-130302">
              <a:spcAft>
                <a:spcPts val="450"/>
              </a:spcAft>
              <a:buClr>
                <a:schemeClr val="tx2"/>
              </a:buClr>
              <a:defRPr sz="1500">
                <a:solidFill>
                  <a:schemeClr val="tx1"/>
                </a:solidFill>
              </a:defRPr>
            </a:lvl3pPr>
            <a:lvl4pPr indent="-123444">
              <a:spcAft>
                <a:spcPts val="450"/>
              </a:spcAft>
              <a:buClr>
                <a:schemeClr val="accent1"/>
              </a:buClr>
              <a:buSzPct val="80000"/>
              <a:defRPr sz="1500">
                <a:solidFill>
                  <a:schemeClr val="tx1"/>
                </a:solidFill>
              </a:defRPr>
            </a:lvl4pPr>
            <a:lvl5pPr marL="685800" indent="-240030">
              <a:spcBef>
                <a:spcPts val="0"/>
              </a:spcBef>
              <a:spcAft>
                <a:spcPts val="450"/>
              </a:spcAft>
              <a:buClr>
                <a:schemeClr val="accent1"/>
              </a:buClr>
              <a:buFont typeface="+mj-lt"/>
              <a:buAutoNum type="arabicPeriod"/>
              <a:defRPr sz="1500">
                <a:solidFill>
                  <a:schemeClr val="tx1"/>
                </a:solidFill>
              </a:defRPr>
            </a:lvl5pPr>
          </a:lstStyle>
          <a:p>
            <a:pPr lvl="0"/>
            <a:r>
              <a:rPr kumimoji="1" lang="en-US" altLang="ja-JP" dirty="0"/>
              <a:t>IMAGE</a:t>
            </a:r>
          </a:p>
        </p:txBody>
      </p:sp>
      <p:sp>
        <p:nvSpPr>
          <p:cNvPr id="22" name="Rectangle 21">
            <a:extLst>
              <a:ext uri="{FF2B5EF4-FFF2-40B4-BE49-F238E27FC236}">
                <a16:creationId xmlns:a16="http://schemas.microsoft.com/office/drawing/2014/main" id="{C92ECDF6-73FA-C504-220E-3CE6F3CF74E6}"/>
              </a:ext>
            </a:extLst>
          </p:cNvPr>
          <p:cNvSpPr/>
          <p:nvPr userDrawn="1"/>
        </p:nvSpPr>
        <p:spPr>
          <a:xfrm>
            <a:off x="5475766" y="6626966"/>
            <a:ext cx="1293745" cy="231034"/>
          </a:xfrm>
          <a:prstGeom prst="rect">
            <a:avLst/>
          </a:prstGeom>
          <a:solidFill>
            <a:srgbClr val="13B5E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bg1"/>
              </a:solidFill>
            </a:endParaRPr>
          </a:p>
        </p:txBody>
      </p:sp>
      <p:sp>
        <p:nvSpPr>
          <p:cNvPr id="23" name="Rectangle 22">
            <a:extLst>
              <a:ext uri="{FF2B5EF4-FFF2-40B4-BE49-F238E27FC236}">
                <a16:creationId xmlns:a16="http://schemas.microsoft.com/office/drawing/2014/main" id="{94F05FE3-06C6-68BD-3DFD-4ABB103324A5}"/>
              </a:ext>
            </a:extLst>
          </p:cNvPr>
          <p:cNvSpPr/>
          <p:nvPr userDrawn="1"/>
        </p:nvSpPr>
        <p:spPr>
          <a:xfrm>
            <a:off x="6464901" y="6626446"/>
            <a:ext cx="1026055" cy="231554"/>
          </a:xfrm>
          <a:prstGeom prst="rect">
            <a:avLst/>
          </a:prstGeom>
          <a:solidFill>
            <a:srgbClr val="8DC6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bg1"/>
              </a:solidFill>
            </a:endParaRPr>
          </a:p>
        </p:txBody>
      </p:sp>
      <p:sp>
        <p:nvSpPr>
          <p:cNvPr id="24" name="Rectangle 23">
            <a:extLst>
              <a:ext uri="{FF2B5EF4-FFF2-40B4-BE49-F238E27FC236}">
                <a16:creationId xmlns:a16="http://schemas.microsoft.com/office/drawing/2014/main" id="{A02CCA55-BD71-6DDB-8640-2E5F900ABF7E}"/>
              </a:ext>
            </a:extLst>
          </p:cNvPr>
          <p:cNvSpPr/>
          <p:nvPr userDrawn="1"/>
        </p:nvSpPr>
        <p:spPr>
          <a:xfrm>
            <a:off x="7490956" y="6626966"/>
            <a:ext cx="1073237" cy="231034"/>
          </a:xfrm>
          <a:prstGeom prst="rect">
            <a:avLst/>
          </a:prstGeom>
          <a:solidFill>
            <a:srgbClr val="5E973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accent6"/>
              </a:solidFill>
            </a:endParaRPr>
          </a:p>
        </p:txBody>
      </p:sp>
      <p:pic>
        <p:nvPicPr>
          <p:cNvPr id="25" name="Picture 24">
            <a:extLst>
              <a:ext uri="{FF2B5EF4-FFF2-40B4-BE49-F238E27FC236}">
                <a16:creationId xmlns:a16="http://schemas.microsoft.com/office/drawing/2014/main" id="{E19921C9-7F93-E3FC-1CE9-A172DB8A8D7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8036" r="51310" b="-8"/>
          <a:stretch/>
        </p:blipFill>
        <p:spPr>
          <a:xfrm>
            <a:off x="5475288" y="-92263"/>
            <a:ext cx="3089275" cy="6719229"/>
          </a:xfrm>
          <a:prstGeom prst="rect">
            <a:avLst/>
          </a:prstGeom>
        </p:spPr>
      </p:pic>
      <p:pic>
        <p:nvPicPr>
          <p:cNvPr id="26" name="Picture 25" descr="Icon&#10;&#10;Description automatically generated">
            <a:extLst>
              <a:ext uri="{FF2B5EF4-FFF2-40B4-BE49-F238E27FC236}">
                <a16:creationId xmlns:a16="http://schemas.microsoft.com/office/drawing/2014/main" id="{59D2F3A8-63E1-4386-BC17-E77D6BD677D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6799" y="117224"/>
            <a:ext cx="494040" cy="471062"/>
          </a:xfrm>
          <a:prstGeom prst="rect">
            <a:avLst/>
          </a:prstGeom>
        </p:spPr>
      </p:pic>
      <p:sp>
        <p:nvSpPr>
          <p:cNvPr id="27" name="Content Placeholder 3">
            <a:extLst>
              <a:ext uri="{FF2B5EF4-FFF2-40B4-BE49-F238E27FC236}">
                <a16:creationId xmlns:a16="http://schemas.microsoft.com/office/drawing/2014/main" id="{92AD3E1F-844D-858C-F149-156DF1141E3F}"/>
              </a:ext>
            </a:extLst>
          </p:cNvPr>
          <p:cNvSpPr>
            <a:spLocks noGrp="1"/>
          </p:cNvSpPr>
          <p:nvPr>
            <p:ph sz="quarter" idx="10"/>
          </p:nvPr>
        </p:nvSpPr>
        <p:spPr>
          <a:xfrm>
            <a:off x="350043" y="1148316"/>
            <a:ext cx="4689789" cy="4825741"/>
          </a:xfrm>
        </p:spPr>
        <p:txBody>
          <a:bodyPr>
            <a:normAutofit/>
          </a:bodyPr>
          <a:lstStyle>
            <a:lvl1pPr>
              <a:defRPr sz="2000">
                <a:solidFill>
                  <a:srgbClr val="00B0F0"/>
                </a:solidFill>
              </a:defRPr>
            </a:lvl1pPr>
            <a:lvl2pPr>
              <a:defRPr sz="1800" b="1"/>
            </a:lvl2pPr>
            <a:lvl3pPr>
              <a:defRPr sz="1400"/>
            </a:lvl3pPr>
            <a:lvl4pPr marL="347472" indent="-171450">
              <a:buFont typeface="Arial" panose="020B0604020202020204" pitchFamily="34" charset="0"/>
              <a:buChar char="–"/>
              <a:defRPr sz="1400" baseline="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TextBox 27">
            <a:extLst>
              <a:ext uri="{FF2B5EF4-FFF2-40B4-BE49-F238E27FC236}">
                <a16:creationId xmlns:a16="http://schemas.microsoft.com/office/drawing/2014/main" id="{2E1A5F46-1052-C312-04D0-933E0B2C82B3}"/>
              </a:ext>
            </a:extLst>
          </p:cNvPr>
          <p:cNvSpPr txBox="1"/>
          <p:nvPr userDrawn="1"/>
        </p:nvSpPr>
        <p:spPr>
          <a:xfrm>
            <a:off x="8636040" y="6508116"/>
            <a:ext cx="793270" cy="261610"/>
          </a:xfrm>
          <a:prstGeom prst="rect">
            <a:avLst/>
          </a:prstGeom>
          <a:ln>
            <a:noFill/>
          </a:ln>
        </p:spPr>
        <p:txBody>
          <a:bodyPr wrap="square" rtlCol="0">
            <a:spAutoFit/>
          </a:bodyPr>
          <a:lstStyle/>
          <a:p>
            <a:fld id="{B9E417D9-CE50-4A08-A2C2-A98FE8F0B889}" type="slidenum">
              <a:rPr lang="en-US" sz="1050" smtClean="0">
                <a:solidFill>
                  <a:schemeClr val="accent6"/>
                </a:solidFill>
              </a:rPr>
              <a:t>‹#›</a:t>
            </a:fld>
            <a:endParaRPr lang="en-US" dirty="0" err="1">
              <a:solidFill>
                <a:schemeClr val="accent6"/>
              </a:solidFill>
            </a:endParaRPr>
          </a:p>
        </p:txBody>
      </p:sp>
    </p:spTree>
    <p:extLst>
      <p:ext uri="{BB962C8B-B14F-4D97-AF65-F5344CB8AC3E}">
        <p14:creationId xmlns:p14="http://schemas.microsoft.com/office/powerpoint/2010/main" val="1675112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4_Content a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3A64A1-656C-44B3-6589-A9029D3F3557}"/>
              </a:ext>
            </a:extLst>
          </p:cNvPr>
          <p:cNvSpPr/>
          <p:nvPr userDrawn="1"/>
        </p:nvSpPr>
        <p:spPr>
          <a:xfrm>
            <a:off x="8426202" y="0"/>
            <a:ext cx="717177" cy="6858000"/>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endParaRPr>
          </a:p>
        </p:txBody>
      </p:sp>
      <p:sp>
        <p:nvSpPr>
          <p:cNvPr id="9" name="Rectangle 8">
            <a:extLst>
              <a:ext uri="{FF2B5EF4-FFF2-40B4-BE49-F238E27FC236}">
                <a16:creationId xmlns:a16="http://schemas.microsoft.com/office/drawing/2014/main" id="{2CE508A1-44C1-E54B-DFF1-FB33EEB3C1EA}"/>
              </a:ext>
            </a:extLst>
          </p:cNvPr>
          <p:cNvSpPr/>
          <p:nvPr userDrawn="1"/>
        </p:nvSpPr>
        <p:spPr>
          <a:xfrm>
            <a:off x="8426202" y="6134865"/>
            <a:ext cx="723135" cy="723135"/>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endParaRPr>
          </a:p>
        </p:txBody>
      </p:sp>
      <p:pic>
        <p:nvPicPr>
          <p:cNvPr id="10" name="Picture 9" descr="Icon&#10;&#10;Description automatically generated">
            <a:extLst>
              <a:ext uri="{FF2B5EF4-FFF2-40B4-BE49-F238E27FC236}">
                <a16:creationId xmlns:a16="http://schemas.microsoft.com/office/drawing/2014/main" id="{B1DDBA1D-3680-284B-7EE8-E23B5B028B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5919" y="6262128"/>
            <a:ext cx="532373" cy="506598"/>
          </a:xfrm>
          <a:prstGeom prst="rect">
            <a:avLst/>
          </a:prstGeom>
        </p:spPr>
      </p:pic>
      <p:pic>
        <p:nvPicPr>
          <p:cNvPr id="4" name="Picture 3" descr="A group of people on a stage&#10;&#10;Description automatically generated with medium confidence">
            <a:extLst>
              <a:ext uri="{FF2B5EF4-FFF2-40B4-BE49-F238E27FC236}">
                <a16:creationId xmlns:a16="http://schemas.microsoft.com/office/drawing/2014/main" id="{1500B461-9C97-D3D1-8596-A3D400246E7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031" r="57162"/>
          <a:stretch/>
        </p:blipFill>
        <p:spPr>
          <a:xfrm>
            <a:off x="621" y="0"/>
            <a:ext cx="3064482" cy="6858000"/>
          </a:xfrm>
          <a:prstGeom prst="rect">
            <a:avLst/>
          </a:prstGeom>
        </p:spPr>
      </p:pic>
      <p:sp>
        <p:nvSpPr>
          <p:cNvPr id="13" name="Content Placeholder 3">
            <a:extLst>
              <a:ext uri="{FF2B5EF4-FFF2-40B4-BE49-F238E27FC236}">
                <a16:creationId xmlns:a16="http://schemas.microsoft.com/office/drawing/2014/main" id="{54C34499-0F7D-0270-0E16-CED0716E79EF}"/>
              </a:ext>
            </a:extLst>
          </p:cNvPr>
          <p:cNvSpPr>
            <a:spLocks noGrp="1"/>
          </p:cNvSpPr>
          <p:nvPr>
            <p:ph sz="quarter" idx="10"/>
          </p:nvPr>
        </p:nvSpPr>
        <p:spPr>
          <a:xfrm>
            <a:off x="3398043" y="1148316"/>
            <a:ext cx="4689789" cy="4825741"/>
          </a:xfrm>
        </p:spPr>
        <p:txBody>
          <a:bodyPr>
            <a:normAutofit/>
          </a:bodyPr>
          <a:lstStyle>
            <a:lvl1pPr>
              <a:defRPr sz="2000">
                <a:solidFill>
                  <a:srgbClr val="00B0F0"/>
                </a:solidFill>
              </a:defRPr>
            </a:lvl1pPr>
            <a:lvl2pPr>
              <a:defRPr sz="1800" b="1"/>
            </a:lvl2pPr>
            <a:lvl3pPr>
              <a:defRPr sz="1400"/>
            </a:lvl3pPr>
            <a:lvl4pPr marL="347472" indent="-171450">
              <a:buFont typeface="Arial" panose="020B0604020202020204" pitchFamily="34" charset="0"/>
              <a:buChar char="–"/>
              <a:defRPr sz="1400" baseline="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Box 13">
            <a:extLst>
              <a:ext uri="{FF2B5EF4-FFF2-40B4-BE49-F238E27FC236}">
                <a16:creationId xmlns:a16="http://schemas.microsoft.com/office/drawing/2014/main" id="{794CB86E-E6E0-0ACC-42CA-76E5A1F72E4D}"/>
              </a:ext>
            </a:extLst>
          </p:cNvPr>
          <p:cNvSpPr txBox="1"/>
          <p:nvPr userDrawn="1"/>
        </p:nvSpPr>
        <p:spPr>
          <a:xfrm>
            <a:off x="8636040" y="5792498"/>
            <a:ext cx="793270" cy="261610"/>
          </a:xfrm>
          <a:prstGeom prst="rect">
            <a:avLst/>
          </a:prstGeom>
          <a:ln>
            <a:noFill/>
          </a:ln>
        </p:spPr>
        <p:txBody>
          <a:bodyPr wrap="square" rtlCol="0">
            <a:spAutoFit/>
          </a:bodyPr>
          <a:lstStyle/>
          <a:p>
            <a:fld id="{B9E417D9-CE50-4A08-A2C2-A98FE8F0B889}" type="slidenum">
              <a:rPr lang="en-US" sz="1050" smtClean="0">
                <a:solidFill>
                  <a:schemeClr val="bg1"/>
                </a:solidFill>
              </a:rPr>
              <a:t>‹#›</a:t>
            </a:fld>
            <a:endParaRPr lang="en-US" dirty="0" err="1">
              <a:solidFill>
                <a:schemeClr val="bg1"/>
              </a:solidFill>
            </a:endParaRPr>
          </a:p>
        </p:txBody>
      </p:sp>
    </p:spTree>
    <p:extLst>
      <p:ext uri="{BB962C8B-B14F-4D97-AF65-F5344CB8AC3E}">
        <p14:creationId xmlns:p14="http://schemas.microsoft.com/office/powerpoint/2010/main" val="23149259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8_Content a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3A64A1-656C-44B3-6589-A9029D3F3557}"/>
              </a:ext>
            </a:extLst>
          </p:cNvPr>
          <p:cNvSpPr/>
          <p:nvPr userDrawn="1"/>
        </p:nvSpPr>
        <p:spPr>
          <a:xfrm>
            <a:off x="8426202" y="0"/>
            <a:ext cx="717177" cy="6858000"/>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endParaRPr>
          </a:p>
        </p:txBody>
      </p:sp>
      <p:sp>
        <p:nvSpPr>
          <p:cNvPr id="9" name="Rectangle 8">
            <a:extLst>
              <a:ext uri="{FF2B5EF4-FFF2-40B4-BE49-F238E27FC236}">
                <a16:creationId xmlns:a16="http://schemas.microsoft.com/office/drawing/2014/main" id="{2CE508A1-44C1-E54B-DFF1-FB33EEB3C1EA}"/>
              </a:ext>
            </a:extLst>
          </p:cNvPr>
          <p:cNvSpPr/>
          <p:nvPr userDrawn="1"/>
        </p:nvSpPr>
        <p:spPr>
          <a:xfrm>
            <a:off x="8426202" y="6134865"/>
            <a:ext cx="723135" cy="723135"/>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endParaRPr>
          </a:p>
        </p:txBody>
      </p:sp>
      <p:pic>
        <p:nvPicPr>
          <p:cNvPr id="10" name="Picture 9" descr="Icon&#10;&#10;Description automatically generated">
            <a:extLst>
              <a:ext uri="{FF2B5EF4-FFF2-40B4-BE49-F238E27FC236}">
                <a16:creationId xmlns:a16="http://schemas.microsoft.com/office/drawing/2014/main" id="{B1DDBA1D-3680-284B-7EE8-E23B5B028B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5919" y="6262128"/>
            <a:ext cx="532373" cy="506598"/>
          </a:xfrm>
          <a:prstGeom prst="rect">
            <a:avLst/>
          </a:prstGeom>
        </p:spPr>
      </p:pic>
      <p:pic>
        <p:nvPicPr>
          <p:cNvPr id="4" name="Picture 3" descr="A group of people on a stage&#10;&#10;Description automatically generated with medium confidence">
            <a:extLst>
              <a:ext uri="{FF2B5EF4-FFF2-40B4-BE49-F238E27FC236}">
                <a16:creationId xmlns:a16="http://schemas.microsoft.com/office/drawing/2014/main" id="{1500B461-9C97-D3D1-8596-A3D400246E7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031" r="57162"/>
          <a:stretch/>
        </p:blipFill>
        <p:spPr>
          <a:xfrm>
            <a:off x="621" y="0"/>
            <a:ext cx="3064482" cy="6858000"/>
          </a:xfrm>
          <a:prstGeom prst="rect">
            <a:avLst/>
          </a:prstGeom>
        </p:spPr>
      </p:pic>
      <p:sp>
        <p:nvSpPr>
          <p:cNvPr id="13" name="Content Placeholder 3">
            <a:extLst>
              <a:ext uri="{FF2B5EF4-FFF2-40B4-BE49-F238E27FC236}">
                <a16:creationId xmlns:a16="http://schemas.microsoft.com/office/drawing/2014/main" id="{54C34499-0F7D-0270-0E16-CED0716E79EF}"/>
              </a:ext>
            </a:extLst>
          </p:cNvPr>
          <p:cNvSpPr>
            <a:spLocks noGrp="1"/>
          </p:cNvSpPr>
          <p:nvPr>
            <p:ph sz="quarter" idx="10"/>
          </p:nvPr>
        </p:nvSpPr>
        <p:spPr>
          <a:xfrm>
            <a:off x="3398043" y="1148316"/>
            <a:ext cx="4689789" cy="4825741"/>
          </a:xfrm>
        </p:spPr>
        <p:txBody>
          <a:bodyPr>
            <a:normAutofit/>
          </a:bodyPr>
          <a:lstStyle>
            <a:lvl1pPr>
              <a:defRPr sz="2000">
                <a:solidFill>
                  <a:srgbClr val="00B0F0"/>
                </a:solidFill>
              </a:defRPr>
            </a:lvl1pPr>
            <a:lvl2pPr>
              <a:defRPr sz="1800" b="1"/>
            </a:lvl2pPr>
            <a:lvl3pPr>
              <a:defRPr sz="1400"/>
            </a:lvl3pPr>
            <a:lvl4pPr marL="347472" indent="-171450">
              <a:buFont typeface="Arial" panose="020B0604020202020204" pitchFamily="34" charset="0"/>
              <a:buChar char="–"/>
              <a:defRPr sz="1400" baseline="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Box 13">
            <a:extLst>
              <a:ext uri="{FF2B5EF4-FFF2-40B4-BE49-F238E27FC236}">
                <a16:creationId xmlns:a16="http://schemas.microsoft.com/office/drawing/2014/main" id="{794CB86E-E6E0-0ACC-42CA-76E5A1F72E4D}"/>
              </a:ext>
            </a:extLst>
          </p:cNvPr>
          <p:cNvSpPr txBox="1"/>
          <p:nvPr userDrawn="1"/>
        </p:nvSpPr>
        <p:spPr>
          <a:xfrm>
            <a:off x="8636040" y="5792498"/>
            <a:ext cx="793270" cy="261610"/>
          </a:xfrm>
          <a:prstGeom prst="rect">
            <a:avLst/>
          </a:prstGeom>
          <a:ln>
            <a:noFill/>
          </a:ln>
        </p:spPr>
        <p:txBody>
          <a:bodyPr wrap="square" rtlCol="0">
            <a:spAutoFit/>
          </a:bodyPr>
          <a:lstStyle/>
          <a:p>
            <a:fld id="{B9E417D9-CE50-4A08-A2C2-A98FE8F0B889}" type="slidenum">
              <a:rPr lang="en-US" sz="1050" smtClean="0">
                <a:solidFill>
                  <a:schemeClr val="bg1"/>
                </a:solidFill>
              </a:rPr>
              <a:t>‹#›</a:t>
            </a:fld>
            <a:endParaRPr lang="en-US" dirty="0" err="1">
              <a:solidFill>
                <a:schemeClr val="bg1"/>
              </a:solidFill>
            </a:endParaRPr>
          </a:p>
        </p:txBody>
      </p:sp>
      <p:pic>
        <p:nvPicPr>
          <p:cNvPr id="5" name="Picture 4" descr="A group of people standing around a table&#10;&#10;Description automatically generated with medium confidence">
            <a:extLst>
              <a:ext uri="{FF2B5EF4-FFF2-40B4-BE49-F238E27FC236}">
                <a16:creationId xmlns:a16="http://schemas.microsoft.com/office/drawing/2014/main" id="{28A7C9FE-4CCD-05C3-D2DF-C9232701DC8C}"/>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5288" r="44444"/>
          <a:stretch/>
        </p:blipFill>
        <p:spPr>
          <a:xfrm>
            <a:off x="-1" y="0"/>
            <a:ext cx="3112113" cy="6858000"/>
          </a:xfrm>
          <a:prstGeom prst="rect">
            <a:avLst/>
          </a:prstGeom>
        </p:spPr>
      </p:pic>
    </p:spTree>
    <p:extLst>
      <p:ext uri="{BB962C8B-B14F-4D97-AF65-F5344CB8AC3E}">
        <p14:creationId xmlns:p14="http://schemas.microsoft.com/office/powerpoint/2010/main" val="25658991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5_Content and image">
    <p:spTree>
      <p:nvGrpSpPr>
        <p:cNvPr id="1" name=""/>
        <p:cNvGrpSpPr/>
        <p:nvPr/>
      </p:nvGrpSpPr>
      <p:grpSpPr>
        <a:xfrm>
          <a:off x="0" y="0"/>
          <a:ext cx="0" cy="0"/>
          <a:chOff x="0" y="0"/>
          <a:chExt cx="0" cy="0"/>
        </a:xfrm>
      </p:grpSpPr>
      <p:sp>
        <p:nvSpPr>
          <p:cNvPr id="12" name="Content Placeholder 3"/>
          <p:cNvSpPr>
            <a:spLocks noGrp="1"/>
          </p:cNvSpPr>
          <p:nvPr>
            <p:ph sz="quarter" idx="10"/>
          </p:nvPr>
        </p:nvSpPr>
        <p:spPr>
          <a:xfrm>
            <a:off x="1029699" y="1318436"/>
            <a:ext cx="4689789" cy="4825741"/>
          </a:xfrm>
        </p:spPr>
        <p:txBody>
          <a:bodyPr>
            <a:normAutofit/>
          </a:bodyPr>
          <a:lstStyle>
            <a:lvl1pPr>
              <a:defRPr sz="2000">
                <a:solidFill>
                  <a:srgbClr val="00B0F0"/>
                </a:solidFill>
              </a:defRPr>
            </a:lvl1pPr>
            <a:lvl2pPr>
              <a:defRPr sz="1800" b="1"/>
            </a:lvl2pPr>
            <a:lvl3pPr>
              <a:defRPr sz="1400"/>
            </a:lvl3pPr>
            <a:lvl4pPr marL="347472" indent="-171450">
              <a:buFont typeface="Arial" panose="020B0604020202020204" pitchFamily="34" charset="0"/>
              <a:buChar char="–"/>
              <a:defRPr sz="1400" baseline="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Rectangle 1">
            <a:extLst>
              <a:ext uri="{FF2B5EF4-FFF2-40B4-BE49-F238E27FC236}">
                <a16:creationId xmlns:a16="http://schemas.microsoft.com/office/drawing/2014/main" id="{DF3A64A1-656C-44B3-6589-A9029D3F3557}"/>
              </a:ext>
            </a:extLst>
          </p:cNvPr>
          <p:cNvSpPr/>
          <p:nvPr userDrawn="1"/>
        </p:nvSpPr>
        <p:spPr>
          <a:xfrm>
            <a:off x="0" y="0"/>
            <a:ext cx="717177" cy="6858000"/>
          </a:xfrm>
          <a:prstGeom prst="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endParaRPr>
          </a:p>
        </p:txBody>
      </p:sp>
      <p:sp>
        <p:nvSpPr>
          <p:cNvPr id="9" name="Rectangle 8">
            <a:extLst>
              <a:ext uri="{FF2B5EF4-FFF2-40B4-BE49-F238E27FC236}">
                <a16:creationId xmlns:a16="http://schemas.microsoft.com/office/drawing/2014/main" id="{2CE508A1-44C1-E54B-DFF1-FB33EEB3C1EA}"/>
              </a:ext>
            </a:extLst>
          </p:cNvPr>
          <p:cNvSpPr/>
          <p:nvPr userDrawn="1"/>
        </p:nvSpPr>
        <p:spPr>
          <a:xfrm>
            <a:off x="0" y="6134865"/>
            <a:ext cx="723135" cy="723135"/>
          </a:xfrm>
          <a:prstGeom prst="rect">
            <a:avLst/>
          </a:prstGeom>
          <a:solidFill>
            <a:schemeClr val="bg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endParaRPr>
          </a:p>
        </p:txBody>
      </p:sp>
      <p:pic>
        <p:nvPicPr>
          <p:cNvPr id="10" name="Picture 9" descr="Icon&#10;&#10;Description automatically generated">
            <a:extLst>
              <a:ext uri="{FF2B5EF4-FFF2-40B4-BE49-F238E27FC236}">
                <a16:creationId xmlns:a16="http://schemas.microsoft.com/office/drawing/2014/main" id="{B1DDBA1D-3680-284B-7EE8-E23B5B028B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717" y="6262128"/>
            <a:ext cx="532373" cy="506598"/>
          </a:xfrm>
          <a:prstGeom prst="rect">
            <a:avLst/>
          </a:prstGeom>
        </p:spPr>
      </p:pic>
      <p:pic>
        <p:nvPicPr>
          <p:cNvPr id="4" name="Picture 3" descr="A group of people on a stage&#10;&#10;Description automatically generated with medium confidence">
            <a:extLst>
              <a:ext uri="{FF2B5EF4-FFF2-40B4-BE49-F238E27FC236}">
                <a16:creationId xmlns:a16="http://schemas.microsoft.com/office/drawing/2014/main" id="{1500B461-9C97-D3D1-8596-A3D400246E7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3031" r="57162"/>
          <a:stretch/>
        </p:blipFill>
        <p:spPr>
          <a:xfrm>
            <a:off x="6079518" y="0"/>
            <a:ext cx="3064482" cy="6858000"/>
          </a:xfrm>
          <a:prstGeom prst="rect">
            <a:avLst/>
          </a:prstGeom>
        </p:spPr>
      </p:pic>
      <p:pic>
        <p:nvPicPr>
          <p:cNvPr id="5" name="Picture 4" descr="A group of people sitting around a table with laptops&#10;&#10;Description automatically generated with medium confidence">
            <a:extLst>
              <a:ext uri="{FF2B5EF4-FFF2-40B4-BE49-F238E27FC236}">
                <a16:creationId xmlns:a16="http://schemas.microsoft.com/office/drawing/2014/main" id="{EBCC1E8D-B6A2-5F19-FBBE-EF3CDC5D6CC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50944" r="19247"/>
          <a:stretch/>
        </p:blipFill>
        <p:spPr>
          <a:xfrm>
            <a:off x="6085476" y="10285"/>
            <a:ext cx="3058524" cy="6847715"/>
          </a:xfrm>
          <a:prstGeom prst="rect">
            <a:avLst/>
          </a:prstGeom>
        </p:spPr>
      </p:pic>
      <p:sp>
        <p:nvSpPr>
          <p:cNvPr id="11" name="TextBox 10">
            <a:extLst>
              <a:ext uri="{FF2B5EF4-FFF2-40B4-BE49-F238E27FC236}">
                <a16:creationId xmlns:a16="http://schemas.microsoft.com/office/drawing/2014/main" id="{86B4DABA-F9BF-D53F-F2B8-1BA5BD831BB5}"/>
              </a:ext>
            </a:extLst>
          </p:cNvPr>
          <p:cNvSpPr txBox="1"/>
          <p:nvPr userDrawn="1"/>
        </p:nvSpPr>
        <p:spPr>
          <a:xfrm>
            <a:off x="8636040" y="6508116"/>
            <a:ext cx="793270" cy="261610"/>
          </a:xfrm>
          <a:prstGeom prst="rect">
            <a:avLst/>
          </a:prstGeom>
          <a:ln>
            <a:noFill/>
          </a:ln>
        </p:spPr>
        <p:txBody>
          <a:bodyPr wrap="square" rtlCol="0">
            <a:spAutoFit/>
          </a:bodyPr>
          <a:lstStyle/>
          <a:p>
            <a:fld id="{B9E417D9-CE50-4A08-A2C2-A98FE8F0B889}" type="slidenum">
              <a:rPr lang="en-US" sz="1050" smtClean="0">
                <a:solidFill>
                  <a:schemeClr val="bg1"/>
                </a:solidFill>
              </a:rPr>
              <a:t>‹#›</a:t>
            </a:fld>
            <a:endParaRPr lang="en-US" dirty="0" err="1">
              <a:solidFill>
                <a:schemeClr val="bg1"/>
              </a:solidFill>
            </a:endParaRPr>
          </a:p>
        </p:txBody>
      </p:sp>
    </p:spTree>
    <p:extLst>
      <p:ext uri="{BB962C8B-B14F-4D97-AF65-F5344CB8AC3E}">
        <p14:creationId xmlns:p14="http://schemas.microsoft.com/office/powerpoint/2010/main" val="35981342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2_Content and image">
    <p:spTree>
      <p:nvGrpSpPr>
        <p:cNvPr id="1" name=""/>
        <p:cNvGrpSpPr/>
        <p:nvPr/>
      </p:nvGrpSpPr>
      <p:grpSpPr>
        <a:xfrm>
          <a:off x="0" y="0"/>
          <a:ext cx="0" cy="0"/>
          <a:chOff x="0" y="0"/>
          <a:chExt cx="0" cy="0"/>
        </a:xfrm>
      </p:grpSpPr>
      <p:sp>
        <p:nvSpPr>
          <p:cNvPr id="16" name="Text Placeholder 2"/>
          <p:cNvSpPr>
            <a:spLocks noGrp="1"/>
          </p:cNvSpPr>
          <p:nvPr>
            <p:ph idx="12" hasCustomPrompt="1"/>
          </p:nvPr>
        </p:nvSpPr>
        <p:spPr>
          <a:xfrm>
            <a:off x="5475767" y="0"/>
            <a:ext cx="3088426" cy="6858000"/>
          </a:xfrm>
          <a:prstGeom prst="rect">
            <a:avLst/>
          </a:prstGeom>
        </p:spPr>
        <p:txBody>
          <a:bodyPr vert="horz" lIns="91440" tIns="45720" rIns="91440" bIns="45720" rtlCol="0">
            <a:normAutofit/>
          </a:bodyPr>
          <a:lstStyle>
            <a:lvl1pPr marL="0" indent="0">
              <a:spcAft>
                <a:spcPts val="450"/>
              </a:spcAft>
              <a:buFont typeface="+mj-lt"/>
              <a:buNone/>
              <a:defRPr sz="1500">
                <a:solidFill>
                  <a:schemeClr val="tx2"/>
                </a:solidFill>
              </a:defRPr>
            </a:lvl1pPr>
            <a:lvl2pPr marL="130302" indent="-130302">
              <a:spcBef>
                <a:spcPts val="0"/>
              </a:spcBef>
              <a:spcAft>
                <a:spcPts val="450"/>
              </a:spcAft>
              <a:buClr>
                <a:schemeClr val="tx2"/>
              </a:buClr>
              <a:buSzPct val="100000"/>
              <a:buFont typeface="Arial" panose="020B0604020202020204" pitchFamily="34" charset="0"/>
              <a:buChar char="•"/>
              <a:defRPr sz="1500">
                <a:solidFill>
                  <a:schemeClr val="tx1"/>
                </a:solidFill>
              </a:defRPr>
            </a:lvl2pPr>
            <a:lvl3pPr indent="-130302">
              <a:spcAft>
                <a:spcPts val="450"/>
              </a:spcAft>
              <a:buClr>
                <a:schemeClr val="tx2"/>
              </a:buClr>
              <a:defRPr sz="1500">
                <a:solidFill>
                  <a:schemeClr val="tx1"/>
                </a:solidFill>
              </a:defRPr>
            </a:lvl3pPr>
            <a:lvl4pPr indent="-123444">
              <a:spcAft>
                <a:spcPts val="450"/>
              </a:spcAft>
              <a:buClr>
                <a:schemeClr val="accent1"/>
              </a:buClr>
              <a:buSzPct val="80000"/>
              <a:defRPr sz="1500">
                <a:solidFill>
                  <a:schemeClr val="tx1"/>
                </a:solidFill>
              </a:defRPr>
            </a:lvl4pPr>
            <a:lvl5pPr marL="685800" indent="-240030">
              <a:spcBef>
                <a:spcPts val="0"/>
              </a:spcBef>
              <a:spcAft>
                <a:spcPts val="450"/>
              </a:spcAft>
              <a:buClr>
                <a:schemeClr val="accent1"/>
              </a:buClr>
              <a:buFont typeface="+mj-lt"/>
              <a:buAutoNum type="arabicPeriod"/>
              <a:defRPr sz="1500">
                <a:solidFill>
                  <a:schemeClr val="tx1"/>
                </a:solidFill>
              </a:defRPr>
            </a:lvl5pPr>
          </a:lstStyle>
          <a:p>
            <a:pPr lvl="0"/>
            <a:r>
              <a:rPr kumimoji="1" lang="en-US" altLang="ja-JP" dirty="0"/>
              <a:t>IMAGE</a:t>
            </a:r>
          </a:p>
        </p:txBody>
      </p:sp>
      <p:sp>
        <p:nvSpPr>
          <p:cNvPr id="22" name="Rectangle 21">
            <a:extLst>
              <a:ext uri="{FF2B5EF4-FFF2-40B4-BE49-F238E27FC236}">
                <a16:creationId xmlns:a16="http://schemas.microsoft.com/office/drawing/2014/main" id="{C92ECDF6-73FA-C504-220E-3CE6F3CF74E6}"/>
              </a:ext>
            </a:extLst>
          </p:cNvPr>
          <p:cNvSpPr/>
          <p:nvPr userDrawn="1"/>
        </p:nvSpPr>
        <p:spPr>
          <a:xfrm>
            <a:off x="5475766" y="6626966"/>
            <a:ext cx="1293745" cy="231034"/>
          </a:xfrm>
          <a:prstGeom prst="rect">
            <a:avLst/>
          </a:prstGeom>
          <a:solidFill>
            <a:srgbClr val="13B5E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bg1"/>
              </a:solidFill>
            </a:endParaRPr>
          </a:p>
        </p:txBody>
      </p:sp>
      <p:sp>
        <p:nvSpPr>
          <p:cNvPr id="23" name="Rectangle 22">
            <a:extLst>
              <a:ext uri="{FF2B5EF4-FFF2-40B4-BE49-F238E27FC236}">
                <a16:creationId xmlns:a16="http://schemas.microsoft.com/office/drawing/2014/main" id="{94F05FE3-06C6-68BD-3DFD-4ABB103324A5}"/>
              </a:ext>
            </a:extLst>
          </p:cNvPr>
          <p:cNvSpPr/>
          <p:nvPr userDrawn="1"/>
        </p:nvSpPr>
        <p:spPr>
          <a:xfrm>
            <a:off x="6464901" y="6626446"/>
            <a:ext cx="1026055" cy="231554"/>
          </a:xfrm>
          <a:prstGeom prst="rect">
            <a:avLst/>
          </a:prstGeom>
          <a:solidFill>
            <a:srgbClr val="8DC6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bg1"/>
              </a:solidFill>
            </a:endParaRPr>
          </a:p>
        </p:txBody>
      </p:sp>
      <p:sp>
        <p:nvSpPr>
          <p:cNvPr id="24" name="Rectangle 23">
            <a:extLst>
              <a:ext uri="{FF2B5EF4-FFF2-40B4-BE49-F238E27FC236}">
                <a16:creationId xmlns:a16="http://schemas.microsoft.com/office/drawing/2014/main" id="{A02CCA55-BD71-6DDB-8640-2E5F900ABF7E}"/>
              </a:ext>
            </a:extLst>
          </p:cNvPr>
          <p:cNvSpPr/>
          <p:nvPr userDrawn="1"/>
        </p:nvSpPr>
        <p:spPr>
          <a:xfrm>
            <a:off x="7490956" y="6626966"/>
            <a:ext cx="1073237" cy="231034"/>
          </a:xfrm>
          <a:prstGeom prst="rect">
            <a:avLst/>
          </a:prstGeom>
          <a:solidFill>
            <a:srgbClr val="5E973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accent6"/>
              </a:solidFill>
            </a:endParaRPr>
          </a:p>
        </p:txBody>
      </p:sp>
      <p:pic>
        <p:nvPicPr>
          <p:cNvPr id="3" name="Picture 2" descr="A picture containing text, person&#10;&#10;Description automatically generated">
            <a:extLst>
              <a:ext uri="{FF2B5EF4-FFF2-40B4-BE49-F238E27FC236}">
                <a16:creationId xmlns:a16="http://schemas.microsoft.com/office/drawing/2014/main" id="{CF2348F8-8BF0-FCC7-C87A-FE1D785F6D2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1066" r="28395"/>
          <a:stretch/>
        </p:blipFill>
        <p:spPr>
          <a:xfrm>
            <a:off x="5475767" y="-104106"/>
            <a:ext cx="3088428" cy="6742223"/>
          </a:xfrm>
          <a:prstGeom prst="rect">
            <a:avLst/>
          </a:prstGeom>
        </p:spPr>
      </p:pic>
      <p:pic>
        <p:nvPicPr>
          <p:cNvPr id="10" name="Picture 9" descr="Icon&#10;&#10;Description automatically generated">
            <a:extLst>
              <a:ext uri="{FF2B5EF4-FFF2-40B4-BE49-F238E27FC236}">
                <a16:creationId xmlns:a16="http://schemas.microsoft.com/office/drawing/2014/main" id="{E02F4C27-F612-5B51-8432-8BC9B8DD13F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6799" y="117224"/>
            <a:ext cx="494040" cy="471062"/>
          </a:xfrm>
          <a:prstGeom prst="rect">
            <a:avLst/>
          </a:prstGeom>
        </p:spPr>
      </p:pic>
      <p:sp>
        <p:nvSpPr>
          <p:cNvPr id="11" name="Content Placeholder 3">
            <a:extLst>
              <a:ext uri="{FF2B5EF4-FFF2-40B4-BE49-F238E27FC236}">
                <a16:creationId xmlns:a16="http://schemas.microsoft.com/office/drawing/2014/main" id="{6DC35775-F72F-ADE0-41AE-A9799931F569}"/>
              </a:ext>
            </a:extLst>
          </p:cNvPr>
          <p:cNvSpPr>
            <a:spLocks noGrp="1"/>
          </p:cNvSpPr>
          <p:nvPr>
            <p:ph sz="quarter" idx="10"/>
          </p:nvPr>
        </p:nvSpPr>
        <p:spPr>
          <a:xfrm>
            <a:off x="350043" y="1148316"/>
            <a:ext cx="4689789" cy="4825741"/>
          </a:xfrm>
        </p:spPr>
        <p:txBody>
          <a:bodyPr>
            <a:normAutofit/>
          </a:bodyPr>
          <a:lstStyle>
            <a:lvl1pPr>
              <a:defRPr sz="2000">
                <a:solidFill>
                  <a:srgbClr val="00B0F0"/>
                </a:solidFill>
              </a:defRPr>
            </a:lvl1pPr>
            <a:lvl2pPr>
              <a:defRPr sz="1800" b="1"/>
            </a:lvl2pPr>
            <a:lvl3pPr>
              <a:defRPr sz="1400"/>
            </a:lvl3pPr>
            <a:lvl4pPr marL="347472" indent="-171450">
              <a:buFont typeface="Arial" panose="020B0604020202020204" pitchFamily="34" charset="0"/>
              <a:buChar char="–"/>
              <a:defRPr sz="1400" baseline="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12">
            <a:extLst>
              <a:ext uri="{FF2B5EF4-FFF2-40B4-BE49-F238E27FC236}">
                <a16:creationId xmlns:a16="http://schemas.microsoft.com/office/drawing/2014/main" id="{C9B69AC9-0267-56CB-C867-D8009DE14A14}"/>
              </a:ext>
            </a:extLst>
          </p:cNvPr>
          <p:cNvSpPr txBox="1"/>
          <p:nvPr userDrawn="1"/>
        </p:nvSpPr>
        <p:spPr>
          <a:xfrm>
            <a:off x="8636040" y="6508116"/>
            <a:ext cx="793270" cy="261610"/>
          </a:xfrm>
          <a:prstGeom prst="rect">
            <a:avLst/>
          </a:prstGeom>
          <a:ln>
            <a:noFill/>
          </a:ln>
        </p:spPr>
        <p:txBody>
          <a:bodyPr wrap="square" rtlCol="0">
            <a:spAutoFit/>
          </a:bodyPr>
          <a:lstStyle/>
          <a:p>
            <a:fld id="{B9E417D9-CE50-4A08-A2C2-A98FE8F0B889}" type="slidenum">
              <a:rPr lang="en-US" sz="1050" smtClean="0">
                <a:solidFill>
                  <a:schemeClr val="accent6"/>
                </a:solidFill>
              </a:rPr>
              <a:t>‹#›</a:t>
            </a:fld>
            <a:endParaRPr lang="en-US" dirty="0" err="1">
              <a:solidFill>
                <a:schemeClr val="accent6"/>
              </a:solidFill>
            </a:endParaRPr>
          </a:p>
        </p:txBody>
      </p:sp>
    </p:spTree>
    <p:extLst>
      <p:ext uri="{BB962C8B-B14F-4D97-AF65-F5344CB8AC3E}">
        <p14:creationId xmlns:p14="http://schemas.microsoft.com/office/powerpoint/2010/main" val="27881429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3_Content and image">
    <p:spTree>
      <p:nvGrpSpPr>
        <p:cNvPr id="1" name=""/>
        <p:cNvGrpSpPr/>
        <p:nvPr/>
      </p:nvGrpSpPr>
      <p:grpSpPr>
        <a:xfrm>
          <a:off x="0" y="0"/>
          <a:ext cx="0" cy="0"/>
          <a:chOff x="0" y="0"/>
          <a:chExt cx="0" cy="0"/>
        </a:xfrm>
      </p:grpSpPr>
      <p:sp>
        <p:nvSpPr>
          <p:cNvPr id="16" name="Text Placeholder 2"/>
          <p:cNvSpPr>
            <a:spLocks noGrp="1"/>
          </p:cNvSpPr>
          <p:nvPr>
            <p:ph idx="12" hasCustomPrompt="1"/>
          </p:nvPr>
        </p:nvSpPr>
        <p:spPr>
          <a:xfrm>
            <a:off x="5475767" y="0"/>
            <a:ext cx="3088426" cy="6858000"/>
          </a:xfrm>
          <a:prstGeom prst="rect">
            <a:avLst/>
          </a:prstGeom>
        </p:spPr>
        <p:txBody>
          <a:bodyPr vert="horz" lIns="91440" tIns="45720" rIns="91440" bIns="45720" rtlCol="0">
            <a:normAutofit/>
          </a:bodyPr>
          <a:lstStyle>
            <a:lvl1pPr marL="0" indent="0">
              <a:spcAft>
                <a:spcPts val="450"/>
              </a:spcAft>
              <a:buFont typeface="+mj-lt"/>
              <a:buNone/>
              <a:defRPr sz="1500">
                <a:solidFill>
                  <a:schemeClr val="tx2"/>
                </a:solidFill>
              </a:defRPr>
            </a:lvl1pPr>
            <a:lvl2pPr marL="130302" indent="-130302">
              <a:spcBef>
                <a:spcPts val="0"/>
              </a:spcBef>
              <a:spcAft>
                <a:spcPts val="450"/>
              </a:spcAft>
              <a:buClr>
                <a:schemeClr val="tx2"/>
              </a:buClr>
              <a:buSzPct val="100000"/>
              <a:buFont typeface="Arial" panose="020B0604020202020204" pitchFamily="34" charset="0"/>
              <a:buChar char="•"/>
              <a:defRPr sz="1500">
                <a:solidFill>
                  <a:schemeClr val="tx1"/>
                </a:solidFill>
              </a:defRPr>
            </a:lvl2pPr>
            <a:lvl3pPr indent="-130302">
              <a:spcAft>
                <a:spcPts val="450"/>
              </a:spcAft>
              <a:buClr>
                <a:schemeClr val="tx2"/>
              </a:buClr>
              <a:defRPr sz="1500">
                <a:solidFill>
                  <a:schemeClr val="tx1"/>
                </a:solidFill>
              </a:defRPr>
            </a:lvl3pPr>
            <a:lvl4pPr indent="-123444">
              <a:spcAft>
                <a:spcPts val="450"/>
              </a:spcAft>
              <a:buClr>
                <a:schemeClr val="accent1"/>
              </a:buClr>
              <a:buSzPct val="80000"/>
              <a:defRPr sz="1500">
                <a:solidFill>
                  <a:schemeClr val="tx1"/>
                </a:solidFill>
              </a:defRPr>
            </a:lvl4pPr>
            <a:lvl5pPr marL="685800" indent="-240030">
              <a:spcBef>
                <a:spcPts val="0"/>
              </a:spcBef>
              <a:spcAft>
                <a:spcPts val="450"/>
              </a:spcAft>
              <a:buClr>
                <a:schemeClr val="accent1"/>
              </a:buClr>
              <a:buFont typeface="+mj-lt"/>
              <a:buAutoNum type="arabicPeriod"/>
              <a:defRPr sz="1500">
                <a:solidFill>
                  <a:schemeClr val="tx1"/>
                </a:solidFill>
              </a:defRPr>
            </a:lvl5pPr>
          </a:lstStyle>
          <a:p>
            <a:pPr lvl="0"/>
            <a:r>
              <a:rPr kumimoji="1" lang="en-US" altLang="ja-JP" dirty="0"/>
              <a:t>IMAGE</a:t>
            </a:r>
          </a:p>
        </p:txBody>
      </p:sp>
      <p:sp>
        <p:nvSpPr>
          <p:cNvPr id="12" name="Content Placeholder 3"/>
          <p:cNvSpPr>
            <a:spLocks noGrp="1"/>
          </p:cNvSpPr>
          <p:nvPr>
            <p:ph sz="quarter" idx="10"/>
          </p:nvPr>
        </p:nvSpPr>
        <p:spPr>
          <a:xfrm>
            <a:off x="350043" y="1148316"/>
            <a:ext cx="4689789" cy="4825741"/>
          </a:xfrm>
        </p:spPr>
        <p:txBody>
          <a:bodyPr>
            <a:normAutofit/>
          </a:bodyPr>
          <a:lstStyle>
            <a:lvl1pPr>
              <a:defRPr sz="2000">
                <a:solidFill>
                  <a:srgbClr val="00B0F0"/>
                </a:solidFill>
              </a:defRPr>
            </a:lvl1pPr>
            <a:lvl2pPr>
              <a:defRPr sz="1800" b="1"/>
            </a:lvl2pPr>
            <a:lvl3pPr>
              <a:defRPr sz="1400"/>
            </a:lvl3pPr>
            <a:lvl4pPr marL="347472" indent="-171450">
              <a:buFont typeface="Arial" panose="020B0604020202020204" pitchFamily="34" charset="0"/>
              <a:buChar char="–"/>
              <a:defRPr sz="1400" baseline="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Rectangle 21">
            <a:extLst>
              <a:ext uri="{FF2B5EF4-FFF2-40B4-BE49-F238E27FC236}">
                <a16:creationId xmlns:a16="http://schemas.microsoft.com/office/drawing/2014/main" id="{C92ECDF6-73FA-C504-220E-3CE6F3CF74E6}"/>
              </a:ext>
            </a:extLst>
          </p:cNvPr>
          <p:cNvSpPr/>
          <p:nvPr userDrawn="1"/>
        </p:nvSpPr>
        <p:spPr>
          <a:xfrm>
            <a:off x="5475766" y="6626966"/>
            <a:ext cx="1293745" cy="231034"/>
          </a:xfrm>
          <a:prstGeom prst="rect">
            <a:avLst/>
          </a:prstGeom>
          <a:solidFill>
            <a:srgbClr val="13B5E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bg1"/>
              </a:solidFill>
            </a:endParaRPr>
          </a:p>
        </p:txBody>
      </p:sp>
      <p:sp>
        <p:nvSpPr>
          <p:cNvPr id="23" name="Rectangle 22">
            <a:extLst>
              <a:ext uri="{FF2B5EF4-FFF2-40B4-BE49-F238E27FC236}">
                <a16:creationId xmlns:a16="http://schemas.microsoft.com/office/drawing/2014/main" id="{94F05FE3-06C6-68BD-3DFD-4ABB103324A5}"/>
              </a:ext>
            </a:extLst>
          </p:cNvPr>
          <p:cNvSpPr/>
          <p:nvPr userDrawn="1"/>
        </p:nvSpPr>
        <p:spPr>
          <a:xfrm>
            <a:off x="6464901" y="6626446"/>
            <a:ext cx="1026055" cy="231554"/>
          </a:xfrm>
          <a:prstGeom prst="rect">
            <a:avLst/>
          </a:prstGeom>
          <a:solidFill>
            <a:srgbClr val="8DC6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bg1"/>
              </a:solidFill>
            </a:endParaRPr>
          </a:p>
        </p:txBody>
      </p:sp>
      <p:sp>
        <p:nvSpPr>
          <p:cNvPr id="24" name="Rectangle 23">
            <a:extLst>
              <a:ext uri="{FF2B5EF4-FFF2-40B4-BE49-F238E27FC236}">
                <a16:creationId xmlns:a16="http://schemas.microsoft.com/office/drawing/2014/main" id="{A02CCA55-BD71-6DDB-8640-2E5F900ABF7E}"/>
              </a:ext>
            </a:extLst>
          </p:cNvPr>
          <p:cNvSpPr/>
          <p:nvPr userDrawn="1"/>
        </p:nvSpPr>
        <p:spPr>
          <a:xfrm>
            <a:off x="7490956" y="6626966"/>
            <a:ext cx="1073237" cy="231034"/>
          </a:xfrm>
          <a:prstGeom prst="rect">
            <a:avLst/>
          </a:prstGeom>
          <a:solidFill>
            <a:srgbClr val="5E973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accent6"/>
              </a:solidFill>
            </a:endParaRPr>
          </a:p>
        </p:txBody>
      </p:sp>
      <p:pic>
        <p:nvPicPr>
          <p:cNvPr id="4" name="Picture 3" descr="Graphical user interface&#10;&#10;Description automatically generated">
            <a:extLst>
              <a:ext uri="{FF2B5EF4-FFF2-40B4-BE49-F238E27FC236}">
                <a16:creationId xmlns:a16="http://schemas.microsoft.com/office/drawing/2014/main" id="{A53F5D14-9FD2-A348-A7C0-9DE70463A99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6873" r="42218"/>
          <a:stretch/>
        </p:blipFill>
        <p:spPr>
          <a:xfrm>
            <a:off x="5475767" y="-13601"/>
            <a:ext cx="3088426" cy="6662089"/>
          </a:xfrm>
          <a:prstGeom prst="rect">
            <a:avLst/>
          </a:prstGeom>
        </p:spPr>
      </p:pic>
      <p:pic>
        <p:nvPicPr>
          <p:cNvPr id="10" name="Picture 9" descr="Icon&#10;&#10;Description automatically generated">
            <a:extLst>
              <a:ext uri="{FF2B5EF4-FFF2-40B4-BE49-F238E27FC236}">
                <a16:creationId xmlns:a16="http://schemas.microsoft.com/office/drawing/2014/main" id="{ECFE56F2-9DCF-94DB-9C24-65DD76D02A3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6799" y="117224"/>
            <a:ext cx="494040" cy="471062"/>
          </a:xfrm>
          <a:prstGeom prst="rect">
            <a:avLst/>
          </a:prstGeom>
        </p:spPr>
      </p:pic>
      <p:sp>
        <p:nvSpPr>
          <p:cNvPr id="11" name="TextBox 10">
            <a:extLst>
              <a:ext uri="{FF2B5EF4-FFF2-40B4-BE49-F238E27FC236}">
                <a16:creationId xmlns:a16="http://schemas.microsoft.com/office/drawing/2014/main" id="{81A4D88B-DEDC-6262-A5F7-E3A45FA1F506}"/>
              </a:ext>
            </a:extLst>
          </p:cNvPr>
          <p:cNvSpPr txBox="1"/>
          <p:nvPr userDrawn="1"/>
        </p:nvSpPr>
        <p:spPr>
          <a:xfrm>
            <a:off x="8636040" y="6508116"/>
            <a:ext cx="793270" cy="261610"/>
          </a:xfrm>
          <a:prstGeom prst="rect">
            <a:avLst/>
          </a:prstGeom>
          <a:ln>
            <a:noFill/>
          </a:ln>
        </p:spPr>
        <p:txBody>
          <a:bodyPr wrap="square" rtlCol="0">
            <a:spAutoFit/>
          </a:bodyPr>
          <a:lstStyle/>
          <a:p>
            <a:fld id="{B9E417D9-CE50-4A08-A2C2-A98FE8F0B889}" type="slidenum">
              <a:rPr lang="en-US" sz="1050" smtClean="0">
                <a:solidFill>
                  <a:schemeClr val="accent6"/>
                </a:solidFill>
              </a:rPr>
              <a:t>‹#›</a:t>
            </a:fld>
            <a:endParaRPr lang="en-US" dirty="0" err="1">
              <a:solidFill>
                <a:schemeClr val="accent6"/>
              </a:solidFill>
            </a:endParaRPr>
          </a:p>
        </p:txBody>
      </p:sp>
    </p:spTree>
    <p:extLst>
      <p:ext uri="{BB962C8B-B14F-4D97-AF65-F5344CB8AC3E}">
        <p14:creationId xmlns:p14="http://schemas.microsoft.com/office/powerpoint/2010/main" val="1103196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image4">
    <p:spTree>
      <p:nvGrpSpPr>
        <p:cNvPr id="1" name=""/>
        <p:cNvGrpSpPr/>
        <p:nvPr/>
      </p:nvGrpSpPr>
      <p:grpSpPr>
        <a:xfrm>
          <a:off x="0" y="0"/>
          <a:ext cx="0" cy="0"/>
          <a:chOff x="0" y="0"/>
          <a:chExt cx="0" cy="0"/>
        </a:xfrm>
      </p:grpSpPr>
      <p:sp>
        <p:nvSpPr>
          <p:cNvPr id="12" name="Rectangle 11"/>
          <p:cNvSpPr/>
          <p:nvPr userDrawn="1"/>
        </p:nvSpPr>
        <p:spPr>
          <a:xfrm>
            <a:off x="2180609" y="0"/>
            <a:ext cx="4017354" cy="5200986"/>
          </a:xfrm>
          <a:prstGeom prst="rect">
            <a:avLst/>
          </a:prstGeom>
          <a:gradFill flip="none" rotWithShape="1">
            <a:gsLst>
              <a:gs pos="0">
                <a:schemeClr val="bg1"/>
              </a:gs>
              <a:gs pos="100000">
                <a:schemeClr val="bg1">
                  <a:alpha val="0"/>
                </a:schemeClr>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6" name="Rectangle 15"/>
          <p:cNvSpPr/>
          <p:nvPr userDrawn="1"/>
        </p:nvSpPr>
        <p:spPr>
          <a:xfrm>
            <a:off x="3007" y="6413565"/>
            <a:ext cx="1364085" cy="232694"/>
          </a:xfrm>
          <a:prstGeom prst="rect">
            <a:avLst/>
          </a:prstGeom>
          <a:solidFill>
            <a:srgbClr val="13B5E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bg1"/>
              </a:solidFill>
            </a:endParaRPr>
          </a:p>
        </p:txBody>
      </p:sp>
      <p:sp>
        <p:nvSpPr>
          <p:cNvPr id="18" name="Rectangle 17"/>
          <p:cNvSpPr/>
          <p:nvPr userDrawn="1"/>
        </p:nvSpPr>
        <p:spPr>
          <a:xfrm flipH="1">
            <a:off x="1000160" y="6413565"/>
            <a:ext cx="2968395" cy="232694"/>
          </a:xfrm>
          <a:prstGeom prst="rect">
            <a:avLst/>
          </a:prstGeom>
          <a:solidFill>
            <a:srgbClr val="0069A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bg1"/>
              </a:solidFill>
            </a:endParaRPr>
          </a:p>
        </p:txBody>
      </p:sp>
      <p:sp>
        <p:nvSpPr>
          <p:cNvPr id="21" name="Rectangle 20"/>
          <p:cNvSpPr/>
          <p:nvPr userDrawn="1"/>
        </p:nvSpPr>
        <p:spPr>
          <a:xfrm>
            <a:off x="4398544" y="6413565"/>
            <a:ext cx="4756484" cy="232694"/>
          </a:xfrm>
          <a:prstGeom prst="rect">
            <a:avLst/>
          </a:prstGeom>
          <a:solidFill>
            <a:srgbClr val="5E973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accent6"/>
              </a:solidFill>
            </a:endParaRPr>
          </a:p>
        </p:txBody>
      </p:sp>
      <p:sp>
        <p:nvSpPr>
          <p:cNvPr id="17" name="Rectangle 16"/>
          <p:cNvSpPr/>
          <p:nvPr userDrawn="1"/>
        </p:nvSpPr>
        <p:spPr>
          <a:xfrm>
            <a:off x="3216793" y="6413565"/>
            <a:ext cx="1830908" cy="233218"/>
          </a:xfrm>
          <a:prstGeom prst="rect">
            <a:avLst/>
          </a:prstGeom>
          <a:solidFill>
            <a:srgbClr val="8DC6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bg1"/>
              </a:solidFill>
            </a:endParaRPr>
          </a:p>
        </p:txBody>
      </p:sp>
      <p:sp>
        <p:nvSpPr>
          <p:cNvPr id="2" name="Title 1"/>
          <p:cNvSpPr>
            <a:spLocks noGrp="1"/>
          </p:cNvSpPr>
          <p:nvPr>
            <p:ph type="ctrTitle"/>
          </p:nvPr>
        </p:nvSpPr>
        <p:spPr>
          <a:xfrm>
            <a:off x="388393" y="5265595"/>
            <a:ext cx="7940684" cy="640269"/>
          </a:xfrm>
          <a:prstGeom prst="rect">
            <a:avLst/>
          </a:prstGeom>
        </p:spPr>
        <p:txBody>
          <a:bodyPr anchor="ctr"/>
          <a:lstStyle>
            <a:lvl1pPr marL="0" indent="0" algn="l">
              <a:defRPr sz="3200">
                <a:solidFill>
                  <a:srgbClr val="0069AA"/>
                </a:solidFill>
              </a:defRPr>
            </a:lvl1pPr>
          </a:lstStyle>
          <a:p>
            <a:r>
              <a:rPr lang="en-US"/>
              <a:t>Click to edit Master title style</a:t>
            </a:r>
            <a:endParaRPr lang="en-US" dirty="0"/>
          </a:p>
        </p:txBody>
      </p:sp>
      <p:sp>
        <p:nvSpPr>
          <p:cNvPr id="30" name="Subtitle 2"/>
          <p:cNvSpPr>
            <a:spLocks noGrp="1"/>
          </p:cNvSpPr>
          <p:nvPr>
            <p:ph type="subTitle" idx="1"/>
          </p:nvPr>
        </p:nvSpPr>
        <p:spPr>
          <a:xfrm>
            <a:off x="392330" y="5877118"/>
            <a:ext cx="7936746" cy="356737"/>
          </a:xfrm>
          <a:prstGeom prst="rect">
            <a:avLst/>
          </a:prstGeom>
        </p:spPr>
        <p:txBody>
          <a:bodyPr anchor="ctr">
            <a:normAutofit/>
          </a:bodyPr>
          <a:lstStyle>
            <a:lvl1pPr marL="0" indent="0" algn="l">
              <a:spcAft>
                <a:spcPts val="0"/>
              </a:spcAft>
              <a:buNone/>
              <a:defRPr sz="1600" b="0">
                <a:solidFill>
                  <a:srgbClr val="13B5EA"/>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63942" y="2"/>
            <a:ext cx="6580058" cy="4391247"/>
          </a:xfrm>
          <a:prstGeom prst="rect">
            <a:avLst/>
          </a:prstGeom>
        </p:spPr>
      </p:pic>
      <p:sp>
        <p:nvSpPr>
          <p:cNvPr id="23" name="Rectangle 22"/>
          <p:cNvSpPr/>
          <p:nvPr userDrawn="1"/>
        </p:nvSpPr>
        <p:spPr>
          <a:xfrm>
            <a:off x="2365150" y="3529"/>
            <a:ext cx="2206851" cy="4387718"/>
          </a:xfrm>
          <a:prstGeom prst="rect">
            <a:avLst/>
          </a:prstGeom>
          <a:gradFill flip="none" rotWithShape="1">
            <a:gsLst>
              <a:gs pos="22000">
                <a:schemeClr val="bg1"/>
              </a:gs>
              <a:gs pos="100000">
                <a:schemeClr val="bg1">
                  <a:alpha val="0"/>
                </a:schemeClr>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4" name="Picture 3" descr="Logo&#10;&#10;Description automatically generated">
            <a:extLst>
              <a:ext uri="{FF2B5EF4-FFF2-40B4-BE49-F238E27FC236}">
                <a16:creationId xmlns:a16="http://schemas.microsoft.com/office/drawing/2014/main" id="{F20CCF35-B237-4ABB-8C15-E47402C7E4D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2330" y="424915"/>
            <a:ext cx="2490811" cy="765827"/>
          </a:xfrm>
          <a:prstGeom prst="rect">
            <a:avLst/>
          </a:prstGeom>
        </p:spPr>
      </p:pic>
    </p:spTree>
    <p:extLst>
      <p:ext uri="{BB962C8B-B14F-4D97-AF65-F5344CB8AC3E}">
        <p14:creationId xmlns:p14="http://schemas.microsoft.com/office/powerpoint/2010/main" val="34200726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6_Content and image">
    <p:spTree>
      <p:nvGrpSpPr>
        <p:cNvPr id="1" name=""/>
        <p:cNvGrpSpPr/>
        <p:nvPr/>
      </p:nvGrpSpPr>
      <p:grpSpPr>
        <a:xfrm>
          <a:off x="0" y="0"/>
          <a:ext cx="0" cy="0"/>
          <a:chOff x="0" y="0"/>
          <a:chExt cx="0" cy="0"/>
        </a:xfrm>
      </p:grpSpPr>
      <p:sp>
        <p:nvSpPr>
          <p:cNvPr id="16" name="Text Placeholder 2"/>
          <p:cNvSpPr>
            <a:spLocks noGrp="1"/>
          </p:cNvSpPr>
          <p:nvPr>
            <p:ph idx="12" hasCustomPrompt="1"/>
          </p:nvPr>
        </p:nvSpPr>
        <p:spPr>
          <a:xfrm>
            <a:off x="5475767" y="0"/>
            <a:ext cx="3088426" cy="6858000"/>
          </a:xfrm>
          <a:prstGeom prst="rect">
            <a:avLst/>
          </a:prstGeom>
        </p:spPr>
        <p:txBody>
          <a:bodyPr vert="horz" lIns="91440" tIns="45720" rIns="91440" bIns="45720" rtlCol="0">
            <a:normAutofit/>
          </a:bodyPr>
          <a:lstStyle>
            <a:lvl1pPr marL="0" indent="0">
              <a:spcAft>
                <a:spcPts val="450"/>
              </a:spcAft>
              <a:buFont typeface="+mj-lt"/>
              <a:buNone/>
              <a:defRPr sz="1500">
                <a:solidFill>
                  <a:schemeClr val="tx2"/>
                </a:solidFill>
              </a:defRPr>
            </a:lvl1pPr>
            <a:lvl2pPr marL="130302" indent="-130302">
              <a:spcBef>
                <a:spcPts val="0"/>
              </a:spcBef>
              <a:spcAft>
                <a:spcPts val="450"/>
              </a:spcAft>
              <a:buClr>
                <a:schemeClr val="tx2"/>
              </a:buClr>
              <a:buSzPct val="100000"/>
              <a:buFont typeface="Arial" panose="020B0604020202020204" pitchFamily="34" charset="0"/>
              <a:buChar char="•"/>
              <a:defRPr sz="1500">
                <a:solidFill>
                  <a:schemeClr val="tx1"/>
                </a:solidFill>
              </a:defRPr>
            </a:lvl2pPr>
            <a:lvl3pPr indent="-130302">
              <a:spcAft>
                <a:spcPts val="450"/>
              </a:spcAft>
              <a:buClr>
                <a:schemeClr val="tx2"/>
              </a:buClr>
              <a:defRPr sz="1500">
                <a:solidFill>
                  <a:schemeClr val="tx1"/>
                </a:solidFill>
              </a:defRPr>
            </a:lvl3pPr>
            <a:lvl4pPr indent="-123444">
              <a:spcAft>
                <a:spcPts val="450"/>
              </a:spcAft>
              <a:buClr>
                <a:schemeClr val="accent1"/>
              </a:buClr>
              <a:buSzPct val="80000"/>
              <a:defRPr sz="1500">
                <a:solidFill>
                  <a:schemeClr val="tx1"/>
                </a:solidFill>
              </a:defRPr>
            </a:lvl4pPr>
            <a:lvl5pPr marL="685800" indent="-240030">
              <a:spcBef>
                <a:spcPts val="0"/>
              </a:spcBef>
              <a:spcAft>
                <a:spcPts val="450"/>
              </a:spcAft>
              <a:buClr>
                <a:schemeClr val="accent1"/>
              </a:buClr>
              <a:buFont typeface="+mj-lt"/>
              <a:buAutoNum type="arabicPeriod"/>
              <a:defRPr sz="1500">
                <a:solidFill>
                  <a:schemeClr val="tx1"/>
                </a:solidFill>
              </a:defRPr>
            </a:lvl5pPr>
          </a:lstStyle>
          <a:p>
            <a:pPr lvl="0"/>
            <a:r>
              <a:rPr kumimoji="1" lang="en-US" altLang="ja-JP" dirty="0"/>
              <a:t>IMAGE</a:t>
            </a:r>
          </a:p>
        </p:txBody>
      </p:sp>
      <p:sp>
        <p:nvSpPr>
          <p:cNvPr id="22" name="Rectangle 21">
            <a:extLst>
              <a:ext uri="{FF2B5EF4-FFF2-40B4-BE49-F238E27FC236}">
                <a16:creationId xmlns:a16="http://schemas.microsoft.com/office/drawing/2014/main" id="{C92ECDF6-73FA-C504-220E-3CE6F3CF74E6}"/>
              </a:ext>
            </a:extLst>
          </p:cNvPr>
          <p:cNvSpPr/>
          <p:nvPr userDrawn="1"/>
        </p:nvSpPr>
        <p:spPr>
          <a:xfrm>
            <a:off x="5475766" y="6626966"/>
            <a:ext cx="1293745" cy="231034"/>
          </a:xfrm>
          <a:prstGeom prst="rect">
            <a:avLst/>
          </a:prstGeom>
          <a:solidFill>
            <a:srgbClr val="13B5E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bg1"/>
              </a:solidFill>
            </a:endParaRPr>
          </a:p>
        </p:txBody>
      </p:sp>
      <p:sp>
        <p:nvSpPr>
          <p:cNvPr id="23" name="Rectangle 22">
            <a:extLst>
              <a:ext uri="{FF2B5EF4-FFF2-40B4-BE49-F238E27FC236}">
                <a16:creationId xmlns:a16="http://schemas.microsoft.com/office/drawing/2014/main" id="{94F05FE3-06C6-68BD-3DFD-4ABB103324A5}"/>
              </a:ext>
            </a:extLst>
          </p:cNvPr>
          <p:cNvSpPr/>
          <p:nvPr userDrawn="1"/>
        </p:nvSpPr>
        <p:spPr>
          <a:xfrm>
            <a:off x="6464901" y="6626446"/>
            <a:ext cx="1026055" cy="231554"/>
          </a:xfrm>
          <a:prstGeom prst="rect">
            <a:avLst/>
          </a:prstGeom>
          <a:solidFill>
            <a:srgbClr val="8DC6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bg1"/>
              </a:solidFill>
            </a:endParaRPr>
          </a:p>
        </p:txBody>
      </p:sp>
      <p:sp>
        <p:nvSpPr>
          <p:cNvPr id="24" name="Rectangle 23">
            <a:extLst>
              <a:ext uri="{FF2B5EF4-FFF2-40B4-BE49-F238E27FC236}">
                <a16:creationId xmlns:a16="http://schemas.microsoft.com/office/drawing/2014/main" id="{A02CCA55-BD71-6DDB-8640-2E5F900ABF7E}"/>
              </a:ext>
            </a:extLst>
          </p:cNvPr>
          <p:cNvSpPr/>
          <p:nvPr userDrawn="1"/>
        </p:nvSpPr>
        <p:spPr>
          <a:xfrm>
            <a:off x="7490956" y="6626966"/>
            <a:ext cx="1073237" cy="231034"/>
          </a:xfrm>
          <a:prstGeom prst="rect">
            <a:avLst/>
          </a:prstGeom>
          <a:solidFill>
            <a:srgbClr val="5E973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accent6"/>
              </a:solidFill>
            </a:endParaRPr>
          </a:p>
        </p:txBody>
      </p:sp>
      <p:pic>
        <p:nvPicPr>
          <p:cNvPr id="3" name="Picture 2" descr="A group of people sitting around a table&#10;&#10;Description automatically generated with medium confidence">
            <a:extLst>
              <a:ext uri="{FF2B5EF4-FFF2-40B4-BE49-F238E27FC236}">
                <a16:creationId xmlns:a16="http://schemas.microsoft.com/office/drawing/2014/main" id="{FFBA2D97-FE9B-FB0C-2A29-788B014629C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3062" r="55839"/>
          <a:stretch/>
        </p:blipFill>
        <p:spPr>
          <a:xfrm>
            <a:off x="5475766" y="-55757"/>
            <a:ext cx="3088427" cy="6715396"/>
          </a:xfrm>
          <a:prstGeom prst="rect">
            <a:avLst/>
          </a:prstGeom>
        </p:spPr>
      </p:pic>
      <p:pic>
        <p:nvPicPr>
          <p:cNvPr id="6" name="Picture 5" descr="Icon&#10;&#10;Description automatically generated">
            <a:extLst>
              <a:ext uri="{FF2B5EF4-FFF2-40B4-BE49-F238E27FC236}">
                <a16:creationId xmlns:a16="http://schemas.microsoft.com/office/drawing/2014/main" id="{17287AD9-E949-33C3-CE99-B3E783BC9E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6799" y="117224"/>
            <a:ext cx="494040" cy="471062"/>
          </a:xfrm>
          <a:prstGeom prst="rect">
            <a:avLst/>
          </a:prstGeom>
        </p:spPr>
      </p:pic>
      <p:sp>
        <p:nvSpPr>
          <p:cNvPr id="13" name="Content Placeholder 3">
            <a:extLst>
              <a:ext uri="{FF2B5EF4-FFF2-40B4-BE49-F238E27FC236}">
                <a16:creationId xmlns:a16="http://schemas.microsoft.com/office/drawing/2014/main" id="{8EEEACDA-733C-D34D-B305-7B9157DC38E1}"/>
              </a:ext>
            </a:extLst>
          </p:cNvPr>
          <p:cNvSpPr>
            <a:spLocks noGrp="1"/>
          </p:cNvSpPr>
          <p:nvPr>
            <p:ph sz="quarter" idx="10"/>
          </p:nvPr>
        </p:nvSpPr>
        <p:spPr>
          <a:xfrm>
            <a:off x="350043" y="1148316"/>
            <a:ext cx="4689789" cy="4825741"/>
          </a:xfrm>
        </p:spPr>
        <p:txBody>
          <a:bodyPr>
            <a:normAutofit/>
          </a:bodyPr>
          <a:lstStyle>
            <a:lvl1pPr>
              <a:defRPr sz="2000">
                <a:solidFill>
                  <a:srgbClr val="00B0F0"/>
                </a:solidFill>
              </a:defRPr>
            </a:lvl1pPr>
            <a:lvl2pPr>
              <a:defRPr sz="1800" b="1"/>
            </a:lvl2pPr>
            <a:lvl3pPr>
              <a:defRPr sz="1400"/>
            </a:lvl3pPr>
            <a:lvl4pPr marL="347472" indent="-171450">
              <a:buFont typeface="Arial" panose="020B0604020202020204" pitchFamily="34" charset="0"/>
              <a:buChar char="–"/>
              <a:defRPr sz="1400" baseline="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Box 13">
            <a:extLst>
              <a:ext uri="{FF2B5EF4-FFF2-40B4-BE49-F238E27FC236}">
                <a16:creationId xmlns:a16="http://schemas.microsoft.com/office/drawing/2014/main" id="{02D3A743-C51D-A203-AAFB-2C2BC25915DB}"/>
              </a:ext>
            </a:extLst>
          </p:cNvPr>
          <p:cNvSpPr txBox="1"/>
          <p:nvPr userDrawn="1"/>
        </p:nvSpPr>
        <p:spPr>
          <a:xfrm>
            <a:off x="8636040" y="6508116"/>
            <a:ext cx="793270" cy="261610"/>
          </a:xfrm>
          <a:prstGeom prst="rect">
            <a:avLst/>
          </a:prstGeom>
          <a:ln>
            <a:noFill/>
          </a:ln>
        </p:spPr>
        <p:txBody>
          <a:bodyPr wrap="square" rtlCol="0">
            <a:spAutoFit/>
          </a:bodyPr>
          <a:lstStyle/>
          <a:p>
            <a:fld id="{B9E417D9-CE50-4A08-A2C2-A98FE8F0B889}" type="slidenum">
              <a:rPr lang="en-US" sz="1050" smtClean="0">
                <a:solidFill>
                  <a:schemeClr val="accent6"/>
                </a:solidFill>
              </a:rPr>
              <a:t>‹#›</a:t>
            </a:fld>
            <a:endParaRPr lang="en-US" dirty="0" err="1">
              <a:solidFill>
                <a:schemeClr val="accent6"/>
              </a:solidFill>
            </a:endParaRPr>
          </a:p>
        </p:txBody>
      </p:sp>
    </p:spTree>
    <p:extLst>
      <p:ext uri="{BB962C8B-B14F-4D97-AF65-F5344CB8AC3E}">
        <p14:creationId xmlns:p14="http://schemas.microsoft.com/office/powerpoint/2010/main" val="29588130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7_Content and image">
    <p:spTree>
      <p:nvGrpSpPr>
        <p:cNvPr id="1" name=""/>
        <p:cNvGrpSpPr/>
        <p:nvPr/>
      </p:nvGrpSpPr>
      <p:grpSpPr>
        <a:xfrm>
          <a:off x="0" y="0"/>
          <a:ext cx="0" cy="0"/>
          <a:chOff x="0" y="0"/>
          <a:chExt cx="0" cy="0"/>
        </a:xfrm>
      </p:grpSpPr>
      <p:sp>
        <p:nvSpPr>
          <p:cNvPr id="16" name="Text Placeholder 2"/>
          <p:cNvSpPr>
            <a:spLocks noGrp="1"/>
          </p:cNvSpPr>
          <p:nvPr>
            <p:ph idx="12" hasCustomPrompt="1"/>
          </p:nvPr>
        </p:nvSpPr>
        <p:spPr>
          <a:xfrm>
            <a:off x="5475767" y="0"/>
            <a:ext cx="3088426" cy="6858000"/>
          </a:xfrm>
          <a:prstGeom prst="rect">
            <a:avLst/>
          </a:prstGeom>
        </p:spPr>
        <p:txBody>
          <a:bodyPr vert="horz" lIns="91440" tIns="45720" rIns="91440" bIns="45720" rtlCol="0">
            <a:normAutofit/>
          </a:bodyPr>
          <a:lstStyle>
            <a:lvl1pPr marL="0" indent="0">
              <a:spcAft>
                <a:spcPts val="450"/>
              </a:spcAft>
              <a:buFont typeface="+mj-lt"/>
              <a:buNone/>
              <a:defRPr sz="1500">
                <a:solidFill>
                  <a:schemeClr val="tx2"/>
                </a:solidFill>
              </a:defRPr>
            </a:lvl1pPr>
            <a:lvl2pPr marL="130302" indent="-130302">
              <a:spcBef>
                <a:spcPts val="0"/>
              </a:spcBef>
              <a:spcAft>
                <a:spcPts val="450"/>
              </a:spcAft>
              <a:buClr>
                <a:schemeClr val="tx2"/>
              </a:buClr>
              <a:buSzPct val="100000"/>
              <a:buFont typeface="Arial" panose="020B0604020202020204" pitchFamily="34" charset="0"/>
              <a:buChar char="•"/>
              <a:defRPr sz="1500">
                <a:solidFill>
                  <a:schemeClr val="tx1"/>
                </a:solidFill>
              </a:defRPr>
            </a:lvl2pPr>
            <a:lvl3pPr indent="-130302">
              <a:spcAft>
                <a:spcPts val="450"/>
              </a:spcAft>
              <a:buClr>
                <a:schemeClr val="tx2"/>
              </a:buClr>
              <a:defRPr sz="1500">
                <a:solidFill>
                  <a:schemeClr val="tx1"/>
                </a:solidFill>
              </a:defRPr>
            </a:lvl3pPr>
            <a:lvl4pPr indent="-123444">
              <a:spcAft>
                <a:spcPts val="450"/>
              </a:spcAft>
              <a:buClr>
                <a:schemeClr val="accent1"/>
              </a:buClr>
              <a:buSzPct val="80000"/>
              <a:defRPr sz="1500">
                <a:solidFill>
                  <a:schemeClr val="tx1"/>
                </a:solidFill>
              </a:defRPr>
            </a:lvl4pPr>
            <a:lvl5pPr marL="685800" indent="-240030">
              <a:spcBef>
                <a:spcPts val="0"/>
              </a:spcBef>
              <a:spcAft>
                <a:spcPts val="450"/>
              </a:spcAft>
              <a:buClr>
                <a:schemeClr val="accent1"/>
              </a:buClr>
              <a:buFont typeface="+mj-lt"/>
              <a:buAutoNum type="arabicPeriod"/>
              <a:defRPr sz="1500">
                <a:solidFill>
                  <a:schemeClr val="tx1"/>
                </a:solidFill>
              </a:defRPr>
            </a:lvl5pPr>
          </a:lstStyle>
          <a:p>
            <a:pPr lvl="0"/>
            <a:r>
              <a:rPr kumimoji="1" lang="en-US" altLang="ja-JP" dirty="0"/>
              <a:t>IMAGE</a:t>
            </a:r>
          </a:p>
        </p:txBody>
      </p:sp>
      <p:sp>
        <p:nvSpPr>
          <p:cNvPr id="22" name="Rectangle 21">
            <a:extLst>
              <a:ext uri="{FF2B5EF4-FFF2-40B4-BE49-F238E27FC236}">
                <a16:creationId xmlns:a16="http://schemas.microsoft.com/office/drawing/2014/main" id="{C92ECDF6-73FA-C504-220E-3CE6F3CF74E6}"/>
              </a:ext>
            </a:extLst>
          </p:cNvPr>
          <p:cNvSpPr/>
          <p:nvPr userDrawn="1"/>
        </p:nvSpPr>
        <p:spPr>
          <a:xfrm>
            <a:off x="5475766" y="6626966"/>
            <a:ext cx="1293745" cy="231034"/>
          </a:xfrm>
          <a:prstGeom prst="rect">
            <a:avLst/>
          </a:prstGeom>
          <a:solidFill>
            <a:srgbClr val="13B5E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bg1"/>
              </a:solidFill>
            </a:endParaRPr>
          </a:p>
        </p:txBody>
      </p:sp>
      <p:sp>
        <p:nvSpPr>
          <p:cNvPr id="23" name="Rectangle 22">
            <a:extLst>
              <a:ext uri="{FF2B5EF4-FFF2-40B4-BE49-F238E27FC236}">
                <a16:creationId xmlns:a16="http://schemas.microsoft.com/office/drawing/2014/main" id="{94F05FE3-06C6-68BD-3DFD-4ABB103324A5}"/>
              </a:ext>
            </a:extLst>
          </p:cNvPr>
          <p:cNvSpPr/>
          <p:nvPr userDrawn="1"/>
        </p:nvSpPr>
        <p:spPr>
          <a:xfrm>
            <a:off x="6464901" y="6626446"/>
            <a:ext cx="1026055" cy="231554"/>
          </a:xfrm>
          <a:prstGeom prst="rect">
            <a:avLst/>
          </a:prstGeom>
          <a:solidFill>
            <a:srgbClr val="8DC6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bg1"/>
              </a:solidFill>
            </a:endParaRPr>
          </a:p>
        </p:txBody>
      </p:sp>
      <p:sp>
        <p:nvSpPr>
          <p:cNvPr id="24" name="Rectangle 23">
            <a:extLst>
              <a:ext uri="{FF2B5EF4-FFF2-40B4-BE49-F238E27FC236}">
                <a16:creationId xmlns:a16="http://schemas.microsoft.com/office/drawing/2014/main" id="{A02CCA55-BD71-6DDB-8640-2E5F900ABF7E}"/>
              </a:ext>
            </a:extLst>
          </p:cNvPr>
          <p:cNvSpPr/>
          <p:nvPr userDrawn="1"/>
        </p:nvSpPr>
        <p:spPr>
          <a:xfrm>
            <a:off x="7490956" y="6626966"/>
            <a:ext cx="1073237" cy="231034"/>
          </a:xfrm>
          <a:prstGeom prst="rect">
            <a:avLst/>
          </a:prstGeom>
          <a:solidFill>
            <a:srgbClr val="5E973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accent6"/>
              </a:solidFill>
            </a:endParaRPr>
          </a:p>
        </p:txBody>
      </p:sp>
      <p:pic>
        <p:nvPicPr>
          <p:cNvPr id="3" name="Picture 2" descr="A group of people sitting around a table&#10;&#10;Description automatically generated with medium confidence">
            <a:extLst>
              <a:ext uri="{FF2B5EF4-FFF2-40B4-BE49-F238E27FC236}">
                <a16:creationId xmlns:a16="http://schemas.microsoft.com/office/drawing/2014/main" id="{2A336609-BE25-D053-C80B-249F8FE6731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38462" r="30464"/>
          <a:stretch/>
        </p:blipFill>
        <p:spPr>
          <a:xfrm>
            <a:off x="5475767" y="-78058"/>
            <a:ext cx="3088426" cy="6715656"/>
          </a:xfrm>
          <a:prstGeom prst="rect">
            <a:avLst/>
          </a:prstGeom>
        </p:spPr>
      </p:pic>
      <p:pic>
        <p:nvPicPr>
          <p:cNvPr id="10" name="Picture 9" descr="Icon&#10;&#10;Description automatically generated">
            <a:extLst>
              <a:ext uri="{FF2B5EF4-FFF2-40B4-BE49-F238E27FC236}">
                <a16:creationId xmlns:a16="http://schemas.microsoft.com/office/drawing/2014/main" id="{8105D747-0221-5CA2-1DC1-6A95F06D34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56799" y="117224"/>
            <a:ext cx="494040" cy="471062"/>
          </a:xfrm>
          <a:prstGeom prst="rect">
            <a:avLst/>
          </a:prstGeom>
        </p:spPr>
      </p:pic>
      <p:sp>
        <p:nvSpPr>
          <p:cNvPr id="11" name="Content Placeholder 3">
            <a:extLst>
              <a:ext uri="{FF2B5EF4-FFF2-40B4-BE49-F238E27FC236}">
                <a16:creationId xmlns:a16="http://schemas.microsoft.com/office/drawing/2014/main" id="{36B37254-1E34-93E0-41E6-922AF4EB0542}"/>
              </a:ext>
            </a:extLst>
          </p:cNvPr>
          <p:cNvSpPr>
            <a:spLocks noGrp="1"/>
          </p:cNvSpPr>
          <p:nvPr>
            <p:ph sz="quarter" idx="10"/>
          </p:nvPr>
        </p:nvSpPr>
        <p:spPr>
          <a:xfrm>
            <a:off x="350043" y="1148316"/>
            <a:ext cx="4689789" cy="4825741"/>
          </a:xfrm>
        </p:spPr>
        <p:txBody>
          <a:bodyPr>
            <a:normAutofit/>
          </a:bodyPr>
          <a:lstStyle>
            <a:lvl1pPr>
              <a:defRPr sz="2000">
                <a:solidFill>
                  <a:srgbClr val="00B0F0"/>
                </a:solidFill>
              </a:defRPr>
            </a:lvl1pPr>
            <a:lvl2pPr>
              <a:defRPr sz="1800" b="1"/>
            </a:lvl2pPr>
            <a:lvl3pPr>
              <a:defRPr sz="1400"/>
            </a:lvl3pPr>
            <a:lvl4pPr marL="347472" indent="-171450">
              <a:buFont typeface="Arial" panose="020B0604020202020204" pitchFamily="34" charset="0"/>
              <a:buChar char="–"/>
              <a:defRPr sz="1400" baseline="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Box 12">
            <a:extLst>
              <a:ext uri="{FF2B5EF4-FFF2-40B4-BE49-F238E27FC236}">
                <a16:creationId xmlns:a16="http://schemas.microsoft.com/office/drawing/2014/main" id="{7DE86C02-60E4-0B84-3F44-16AFA59BD25F}"/>
              </a:ext>
            </a:extLst>
          </p:cNvPr>
          <p:cNvSpPr txBox="1"/>
          <p:nvPr userDrawn="1"/>
        </p:nvSpPr>
        <p:spPr>
          <a:xfrm>
            <a:off x="8636040" y="6508116"/>
            <a:ext cx="793270" cy="261610"/>
          </a:xfrm>
          <a:prstGeom prst="rect">
            <a:avLst/>
          </a:prstGeom>
          <a:ln>
            <a:noFill/>
          </a:ln>
        </p:spPr>
        <p:txBody>
          <a:bodyPr wrap="square" rtlCol="0">
            <a:spAutoFit/>
          </a:bodyPr>
          <a:lstStyle/>
          <a:p>
            <a:fld id="{B9E417D9-CE50-4A08-A2C2-A98FE8F0B889}" type="slidenum">
              <a:rPr lang="en-US" sz="1050" smtClean="0">
                <a:solidFill>
                  <a:schemeClr val="accent6"/>
                </a:solidFill>
              </a:rPr>
              <a:t>‹#›</a:t>
            </a:fld>
            <a:endParaRPr lang="en-US" dirty="0" err="1">
              <a:solidFill>
                <a:schemeClr val="accent6"/>
              </a:solidFill>
            </a:endParaRPr>
          </a:p>
        </p:txBody>
      </p:sp>
    </p:spTree>
    <p:extLst>
      <p:ext uri="{BB962C8B-B14F-4D97-AF65-F5344CB8AC3E}">
        <p14:creationId xmlns:p14="http://schemas.microsoft.com/office/powerpoint/2010/main" val="20406880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ontent layout two images">
    <p:spTree>
      <p:nvGrpSpPr>
        <p:cNvPr id="1" name=""/>
        <p:cNvGrpSpPr/>
        <p:nvPr/>
      </p:nvGrpSpPr>
      <p:grpSpPr>
        <a:xfrm>
          <a:off x="0" y="0"/>
          <a:ext cx="0" cy="0"/>
          <a:chOff x="0" y="0"/>
          <a:chExt cx="0" cy="0"/>
        </a:xfrm>
      </p:grpSpPr>
      <p:sp>
        <p:nvSpPr>
          <p:cNvPr id="23" name="Text Placeholder 2"/>
          <p:cNvSpPr>
            <a:spLocks noGrp="1"/>
          </p:cNvSpPr>
          <p:nvPr>
            <p:ph idx="13" hasCustomPrompt="1"/>
          </p:nvPr>
        </p:nvSpPr>
        <p:spPr>
          <a:xfrm>
            <a:off x="4707083" y="1725768"/>
            <a:ext cx="4080023" cy="2382382"/>
          </a:xfrm>
          <a:prstGeom prst="rect">
            <a:avLst/>
          </a:prstGeom>
        </p:spPr>
        <p:txBody>
          <a:bodyPr vert="horz" lIns="91440" tIns="45720" rIns="91440" bIns="45720" rtlCol="0">
            <a:normAutofit/>
          </a:bodyPr>
          <a:lstStyle>
            <a:lvl1pPr marL="0" indent="0">
              <a:spcAft>
                <a:spcPts val="450"/>
              </a:spcAft>
              <a:buFont typeface="+mj-lt"/>
              <a:buNone/>
              <a:defRPr sz="1500">
                <a:solidFill>
                  <a:schemeClr val="tx2"/>
                </a:solidFill>
              </a:defRPr>
            </a:lvl1pPr>
            <a:lvl2pPr marL="130302" indent="-130302">
              <a:spcBef>
                <a:spcPts val="0"/>
              </a:spcBef>
              <a:spcAft>
                <a:spcPts val="450"/>
              </a:spcAft>
              <a:buClr>
                <a:schemeClr val="tx2"/>
              </a:buClr>
              <a:buSzPct val="100000"/>
              <a:buFont typeface="Arial" panose="020B0604020202020204" pitchFamily="34" charset="0"/>
              <a:buChar char="•"/>
              <a:defRPr sz="1500">
                <a:solidFill>
                  <a:schemeClr val="tx1"/>
                </a:solidFill>
              </a:defRPr>
            </a:lvl2pPr>
            <a:lvl3pPr indent="-130302">
              <a:spcAft>
                <a:spcPts val="450"/>
              </a:spcAft>
              <a:buClr>
                <a:schemeClr val="tx2"/>
              </a:buClr>
              <a:defRPr sz="1500">
                <a:solidFill>
                  <a:schemeClr val="tx1"/>
                </a:solidFill>
              </a:defRPr>
            </a:lvl3pPr>
            <a:lvl4pPr indent="-123444">
              <a:spcAft>
                <a:spcPts val="450"/>
              </a:spcAft>
              <a:buClr>
                <a:schemeClr val="accent1"/>
              </a:buClr>
              <a:buSzPct val="80000"/>
              <a:defRPr sz="1500">
                <a:solidFill>
                  <a:schemeClr val="tx1"/>
                </a:solidFill>
              </a:defRPr>
            </a:lvl4pPr>
            <a:lvl5pPr marL="685800" indent="-240030">
              <a:spcBef>
                <a:spcPts val="0"/>
              </a:spcBef>
              <a:spcAft>
                <a:spcPts val="450"/>
              </a:spcAft>
              <a:buClr>
                <a:schemeClr val="accent1"/>
              </a:buClr>
              <a:buFont typeface="+mj-lt"/>
              <a:buAutoNum type="arabicPeriod"/>
              <a:defRPr sz="1500">
                <a:solidFill>
                  <a:schemeClr val="tx1"/>
                </a:solidFill>
              </a:defRPr>
            </a:lvl5pPr>
          </a:lstStyle>
          <a:p>
            <a:pPr lvl="0"/>
            <a:r>
              <a:rPr kumimoji="1" lang="en-US" altLang="ja-JP" dirty="0"/>
              <a:t>IMAGE</a:t>
            </a:r>
          </a:p>
        </p:txBody>
      </p:sp>
      <p:sp>
        <p:nvSpPr>
          <p:cNvPr id="24" name="Text Placeholder 2"/>
          <p:cNvSpPr>
            <a:spLocks noGrp="1"/>
          </p:cNvSpPr>
          <p:nvPr>
            <p:ph idx="14" hasCustomPrompt="1"/>
          </p:nvPr>
        </p:nvSpPr>
        <p:spPr>
          <a:xfrm>
            <a:off x="326177" y="1725768"/>
            <a:ext cx="4080023" cy="2382382"/>
          </a:xfrm>
          <a:prstGeom prst="rect">
            <a:avLst/>
          </a:prstGeom>
        </p:spPr>
        <p:txBody>
          <a:bodyPr vert="horz" lIns="91440" tIns="45720" rIns="91440" bIns="45720" rtlCol="0">
            <a:normAutofit/>
          </a:bodyPr>
          <a:lstStyle>
            <a:lvl1pPr marL="0" indent="0">
              <a:spcAft>
                <a:spcPts val="450"/>
              </a:spcAft>
              <a:buFont typeface="+mj-lt"/>
              <a:buNone/>
              <a:defRPr sz="1500">
                <a:solidFill>
                  <a:schemeClr val="tx2"/>
                </a:solidFill>
              </a:defRPr>
            </a:lvl1pPr>
            <a:lvl2pPr marL="130302" indent="-130302">
              <a:spcBef>
                <a:spcPts val="0"/>
              </a:spcBef>
              <a:spcAft>
                <a:spcPts val="450"/>
              </a:spcAft>
              <a:buClr>
                <a:schemeClr val="tx2"/>
              </a:buClr>
              <a:buSzPct val="100000"/>
              <a:buFont typeface="Arial" panose="020B0604020202020204" pitchFamily="34" charset="0"/>
              <a:buChar char="•"/>
              <a:defRPr sz="1500">
                <a:solidFill>
                  <a:schemeClr val="tx1"/>
                </a:solidFill>
              </a:defRPr>
            </a:lvl2pPr>
            <a:lvl3pPr indent="-130302">
              <a:spcAft>
                <a:spcPts val="450"/>
              </a:spcAft>
              <a:buClr>
                <a:schemeClr val="tx2"/>
              </a:buClr>
              <a:defRPr sz="1500">
                <a:solidFill>
                  <a:schemeClr val="tx1"/>
                </a:solidFill>
              </a:defRPr>
            </a:lvl3pPr>
            <a:lvl4pPr indent="-123444">
              <a:spcAft>
                <a:spcPts val="450"/>
              </a:spcAft>
              <a:buClr>
                <a:schemeClr val="accent1"/>
              </a:buClr>
              <a:buSzPct val="80000"/>
              <a:defRPr sz="1500">
                <a:solidFill>
                  <a:schemeClr val="tx1"/>
                </a:solidFill>
              </a:defRPr>
            </a:lvl4pPr>
            <a:lvl5pPr marL="685800" indent="-240030">
              <a:spcBef>
                <a:spcPts val="0"/>
              </a:spcBef>
              <a:spcAft>
                <a:spcPts val="450"/>
              </a:spcAft>
              <a:buClr>
                <a:schemeClr val="accent1"/>
              </a:buClr>
              <a:buFont typeface="+mj-lt"/>
              <a:buAutoNum type="arabicPeriod"/>
              <a:defRPr sz="1500">
                <a:solidFill>
                  <a:schemeClr val="tx1"/>
                </a:solidFill>
              </a:defRPr>
            </a:lvl5pPr>
          </a:lstStyle>
          <a:p>
            <a:pPr lvl="0"/>
            <a:r>
              <a:rPr kumimoji="1" lang="en-US" altLang="ja-JP" dirty="0"/>
              <a:t>IMAGE</a:t>
            </a:r>
          </a:p>
        </p:txBody>
      </p:sp>
      <p:sp>
        <p:nvSpPr>
          <p:cNvPr id="27" name="Content Placeholder 3"/>
          <p:cNvSpPr>
            <a:spLocks noGrp="1"/>
          </p:cNvSpPr>
          <p:nvPr>
            <p:ph sz="quarter" idx="11"/>
          </p:nvPr>
        </p:nvSpPr>
        <p:spPr>
          <a:xfrm>
            <a:off x="4707082" y="4250992"/>
            <a:ext cx="4083626" cy="1935805"/>
          </a:xfrm>
        </p:spPr>
        <p:txBody>
          <a:bodyPr>
            <a:normAutofit/>
          </a:bodyPr>
          <a:lstStyle>
            <a:lvl1pPr>
              <a:defRPr sz="2000"/>
            </a:lvl1pPr>
            <a:lvl2pPr>
              <a:defRPr sz="2000"/>
            </a:lvl2pPr>
            <a:lvl3pPr>
              <a:defRPr sz="2000"/>
            </a:lvl3pPr>
            <a:lvl4pPr marL="347472" indent="-171450">
              <a:buFont typeface="Arial" panose="020B0604020202020204" pitchFamily="34" charset="0"/>
              <a:buChar cha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itle Placeholder 2"/>
          <p:cNvSpPr>
            <a:spLocks noGrp="1"/>
          </p:cNvSpPr>
          <p:nvPr>
            <p:ph type="title"/>
          </p:nvPr>
        </p:nvSpPr>
        <p:spPr>
          <a:xfrm>
            <a:off x="349621" y="535021"/>
            <a:ext cx="8441089" cy="918477"/>
          </a:xfrm>
          <a:prstGeom prst="rect">
            <a:avLst/>
          </a:prstGeom>
        </p:spPr>
        <p:txBody>
          <a:bodyPr vert="horz" lIns="91440" tIns="45720" rIns="91440" bIns="45720" rtlCol="0" anchor="t">
            <a:noAutofit/>
          </a:bodyPr>
          <a:lstStyle>
            <a:lvl1pPr>
              <a:defRPr sz="3200"/>
            </a:lvl1pPr>
          </a:lstStyle>
          <a:p>
            <a:r>
              <a:rPr lang="en-US"/>
              <a:t>Click to edit Master title style</a:t>
            </a:r>
            <a:endParaRPr lang="en-US" dirty="0"/>
          </a:p>
        </p:txBody>
      </p:sp>
      <p:sp>
        <p:nvSpPr>
          <p:cNvPr id="22" name="Content Placeholder 3"/>
          <p:cNvSpPr>
            <a:spLocks noGrp="1"/>
          </p:cNvSpPr>
          <p:nvPr>
            <p:ph sz="quarter" idx="12"/>
          </p:nvPr>
        </p:nvSpPr>
        <p:spPr>
          <a:xfrm>
            <a:off x="349620" y="4250992"/>
            <a:ext cx="4056580" cy="1935805"/>
          </a:xfrm>
        </p:spPr>
        <p:txBody>
          <a:bodyPr>
            <a:normAutofit/>
          </a:bodyPr>
          <a:lstStyle>
            <a:lvl1pPr>
              <a:defRPr sz="2000"/>
            </a:lvl1pPr>
            <a:lvl2pPr>
              <a:defRPr sz="2000"/>
            </a:lvl2pPr>
            <a:lvl3pPr>
              <a:defRPr sz="2000"/>
            </a:lvl3pPr>
            <a:lvl4pPr marL="347472" indent="-171450">
              <a:buFont typeface="Arial" panose="020B0604020202020204" pitchFamily="34" charset="0"/>
              <a:buChar cha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Rectangle 14"/>
          <p:cNvSpPr/>
          <p:nvPr userDrawn="1"/>
        </p:nvSpPr>
        <p:spPr>
          <a:xfrm>
            <a:off x="1371600" y="6381750"/>
            <a:ext cx="989134" cy="231034"/>
          </a:xfrm>
          <a:prstGeom prst="rect">
            <a:avLst/>
          </a:prstGeom>
          <a:solidFill>
            <a:srgbClr val="13B5E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bg1"/>
              </a:solidFill>
            </a:endParaRPr>
          </a:p>
        </p:txBody>
      </p:sp>
      <p:sp>
        <p:nvSpPr>
          <p:cNvPr id="17" name="Rectangle 16"/>
          <p:cNvSpPr/>
          <p:nvPr userDrawn="1"/>
        </p:nvSpPr>
        <p:spPr>
          <a:xfrm>
            <a:off x="4513197" y="6381750"/>
            <a:ext cx="1327640" cy="231554"/>
          </a:xfrm>
          <a:prstGeom prst="rect">
            <a:avLst/>
          </a:prstGeom>
          <a:solidFill>
            <a:srgbClr val="8DC6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bg1"/>
              </a:solidFill>
            </a:endParaRPr>
          </a:p>
        </p:txBody>
      </p:sp>
      <p:sp>
        <p:nvSpPr>
          <p:cNvPr id="18" name="Rectangle 17"/>
          <p:cNvSpPr/>
          <p:nvPr userDrawn="1"/>
        </p:nvSpPr>
        <p:spPr>
          <a:xfrm flipH="1">
            <a:off x="2360735" y="6381750"/>
            <a:ext cx="2152462" cy="231034"/>
          </a:xfrm>
          <a:prstGeom prst="rect">
            <a:avLst/>
          </a:prstGeom>
          <a:solidFill>
            <a:srgbClr val="0069A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bg1"/>
              </a:solidFill>
            </a:endParaRPr>
          </a:p>
        </p:txBody>
      </p:sp>
      <p:sp>
        <p:nvSpPr>
          <p:cNvPr id="19" name="Rectangle 18"/>
          <p:cNvSpPr/>
          <p:nvPr userDrawn="1"/>
        </p:nvSpPr>
        <p:spPr>
          <a:xfrm>
            <a:off x="5694948" y="6381750"/>
            <a:ext cx="3449053" cy="231034"/>
          </a:xfrm>
          <a:prstGeom prst="rect">
            <a:avLst/>
          </a:prstGeom>
          <a:solidFill>
            <a:srgbClr val="5E973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accent6"/>
              </a:solidFill>
            </a:endParaRPr>
          </a:p>
        </p:txBody>
      </p:sp>
      <p:sp>
        <p:nvSpPr>
          <p:cNvPr id="20" name="Slide Number Placeholder 5"/>
          <p:cNvSpPr txBox="1">
            <a:spLocks/>
          </p:cNvSpPr>
          <p:nvPr userDrawn="1"/>
        </p:nvSpPr>
        <p:spPr>
          <a:xfrm>
            <a:off x="5895477" y="6376015"/>
            <a:ext cx="3184357" cy="158937"/>
          </a:xfrm>
          <a:prstGeom prst="rect">
            <a:avLst/>
          </a:prstGeom>
        </p:spPr>
        <p:txBody>
          <a:bodyPr vert="horz" lIns="0" tIns="0" rIns="0" bIns="0" rtlCol="0" anchor="b" anchorCtr="0">
            <a:noAutofit/>
          </a:bodyPr>
          <a:lstStyle>
            <a:defPPr>
              <a:defRPr lang="en-US"/>
            </a:defPPr>
            <a:lvl1pPr marL="0" algn="l" defTabSz="914400" rtl="0" eaLnBrk="1" latinLnBrk="0" hangingPunct="1">
              <a:defRPr sz="800" kern="120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a:solidFill>
                  <a:schemeClr val="bg1"/>
                </a:solidFill>
              </a:rPr>
              <a:t>Proprietary &amp; Confidential – not to be reproduced or distributed without permission. </a:t>
            </a:r>
          </a:p>
        </p:txBody>
      </p:sp>
      <p:sp>
        <p:nvSpPr>
          <p:cNvPr id="21" name="Rectangle 20"/>
          <p:cNvSpPr/>
          <p:nvPr userDrawn="1"/>
        </p:nvSpPr>
        <p:spPr>
          <a:xfrm>
            <a:off x="7417942" y="6387284"/>
            <a:ext cx="1581777" cy="173124"/>
          </a:xfrm>
          <a:prstGeom prst="rect">
            <a:avLst/>
          </a:prstGeom>
        </p:spPr>
        <p:txBody>
          <a:bodyPr wrap="square">
            <a:spAutoFit/>
          </a:bodyPr>
          <a:lstStyle/>
          <a:p>
            <a:pPr algn="r"/>
            <a:r>
              <a:rPr lang="en-US" sz="525" dirty="0">
                <a:solidFill>
                  <a:schemeClr val="bg1"/>
                </a:solidFill>
              </a:rPr>
              <a:t>|</a:t>
            </a:r>
            <a:r>
              <a:rPr lang="en-US" sz="525" baseline="0" dirty="0">
                <a:solidFill>
                  <a:schemeClr val="bg1"/>
                </a:solidFill>
              </a:rPr>
              <a:t>   </a:t>
            </a:r>
            <a:fld id="{C0D42ABE-EA05-4842-819E-2C916F1CD485}" type="slidenum">
              <a:rPr lang="en-US" sz="525" smtClean="0">
                <a:solidFill>
                  <a:schemeClr val="bg1"/>
                </a:solidFill>
              </a:rPr>
              <a:pPr algn="r"/>
              <a:t>‹#›</a:t>
            </a:fld>
            <a:endParaRPr lang="en-US" sz="525" dirty="0">
              <a:solidFill>
                <a:schemeClr val="bg1"/>
              </a:solidFill>
            </a:endParaRPr>
          </a:p>
        </p:txBody>
      </p:sp>
      <p:pic>
        <p:nvPicPr>
          <p:cNvPr id="14" name="Picture 13" descr="Logo&#10;&#10;Description automatically generated">
            <a:extLst>
              <a:ext uri="{FF2B5EF4-FFF2-40B4-BE49-F238E27FC236}">
                <a16:creationId xmlns:a16="http://schemas.microsoft.com/office/drawing/2014/main" id="{428627A7-E8C0-4104-91E7-F4C5C4057B4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0515" y="6352340"/>
            <a:ext cx="942731" cy="289853"/>
          </a:xfrm>
          <a:prstGeom prst="rect">
            <a:avLst/>
          </a:prstGeom>
        </p:spPr>
      </p:pic>
    </p:spTree>
    <p:extLst>
      <p:ext uri="{BB962C8B-B14F-4D97-AF65-F5344CB8AC3E}">
        <p14:creationId xmlns:p14="http://schemas.microsoft.com/office/powerpoint/2010/main" val="11360248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Content layout two images">
    <p:spTree>
      <p:nvGrpSpPr>
        <p:cNvPr id="1" name=""/>
        <p:cNvGrpSpPr/>
        <p:nvPr/>
      </p:nvGrpSpPr>
      <p:grpSpPr>
        <a:xfrm>
          <a:off x="0" y="0"/>
          <a:ext cx="0" cy="0"/>
          <a:chOff x="0" y="0"/>
          <a:chExt cx="0" cy="0"/>
        </a:xfrm>
      </p:grpSpPr>
      <p:sp>
        <p:nvSpPr>
          <p:cNvPr id="23" name="Text Placeholder 2"/>
          <p:cNvSpPr>
            <a:spLocks noGrp="1"/>
          </p:cNvSpPr>
          <p:nvPr>
            <p:ph idx="13" hasCustomPrompt="1"/>
          </p:nvPr>
        </p:nvSpPr>
        <p:spPr>
          <a:xfrm>
            <a:off x="4703481" y="521362"/>
            <a:ext cx="4080023" cy="2382382"/>
          </a:xfrm>
          <a:prstGeom prst="rect">
            <a:avLst/>
          </a:prstGeom>
        </p:spPr>
        <p:txBody>
          <a:bodyPr vert="horz" lIns="91440" tIns="45720" rIns="91440" bIns="45720" rtlCol="0">
            <a:normAutofit/>
          </a:bodyPr>
          <a:lstStyle>
            <a:lvl1pPr marL="0" indent="0">
              <a:spcAft>
                <a:spcPts val="450"/>
              </a:spcAft>
              <a:buFont typeface="+mj-lt"/>
              <a:buNone/>
              <a:defRPr sz="1500">
                <a:solidFill>
                  <a:schemeClr val="tx2"/>
                </a:solidFill>
              </a:defRPr>
            </a:lvl1pPr>
            <a:lvl2pPr marL="130302" indent="-130302">
              <a:spcBef>
                <a:spcPts val="0"/>
              </a:spcBef>
              <a:spcAft>
                <a:spcPts val="450"/>
              </a:spcAft>
              <a:buClr>
                <a:schemeClr val="tx2"/>
              </a:buClr>
              <a:buSzPct val="100000"/>
              <a:buFont typeface="Arial" panose="020B0604020202020204" pitchFamily="34" charset="0"/>
              <a:buChar char="•"/>
              <a:defRPr sz="1500">
                <a:solidFill>
                  <a:schemeClr val="tx1"/>
                </a:solidFill>
              </a:defRPr>
            </a:lvl2pPr>
            <a:lvl3pPr indent="-130302">
              <a:spcAft>
                <a:spcPts val="450"/>
              </a:spcAft>
              <a:buClr>
                <a:schemeClr val="tx2"/>
              </a:buClr>
              <a:defRPr sz="1500">
                <a:solidFill>
                  <a:schemeClr val="tx1"/>
                </a:solidFill>
              </a:defRPr>
            </a:lvl3pPr>
            <a:lvl4pPr indent="-123444">
              <a:spcAft>
                <a:spcPts val="450"/>
              </a:spcAft>
              <a:buClr>
                <a:schemeClr val="accent1"/>
              </a:buClr>
              <a:buSzPct val="80000"/>
              <a:defRPr sz="1500">
                <a:solidFill>
                  <a:schemeClr val="tx1"/>
                </a:solidFill>
              </a:defRPr>
            </a:lvl4pPr>
            <a:lvl5pPr marL="685800" indent="-240030">
              <a:spcBef>
                <a:spcPts val="0"/>
              </a:spcBef>
              <a:spcAft>
                <a:spcPts val="450"/>
              </a:spcAft>
              <a:buClr>
                <a:schemeClr val="accent1"/>
              </a:buClr>
              <a:buFont typeface="+mj-lt"/>
              <a:buAutoNum type="arabicPeriod"/>
              <a:defRPr sz="1500">
                <a:solidFill>
                  <a:schemeClr val="tx1"/>
                </a:solidFill>
              </a:defRPr>
            </a:lvl5pPr>
          </a:lstStyle>
          <a:p>
            <a:pPr lvl="0"/>
            <a:r>
              <a:rPr kumimoji="1" lang="en-US" altLang="ja-JP" dirty="0"/>
              <a:t>IMAGE</a:t>
            </a:r>
          </a:p>
        </p:txBody>
      </p:sp>
      <p:sp>
        <p:nvSpPr>
          <p:cNvPr id="24" name="Text Placeholder 2"/>
          <p:cNvSpPr>
            <a:spLocks noGrp="1"/>
          </p:cNvSpPr>
          <p:nvPr>
            <p:ph idx="14" hasCustomPrompt="1"/>
          </p:nvPr>
        </p:nvSpPr>
        <p:spPr>
          <a:xfrm>
            <a:off x="322575" y="521362"/>
            <a:ext cx="4080023" cy="2382382"/>
          </a:xfrm>
          <a:prstGeom prst="rect">
            <a:avLst/>
          </a:prstGeom>
        </p:spPr>
        <p:txBody>
          <a:bodyPr vert="horz" lIns="91440" tIns="45720" rIns="91440" bIns="45720" rtlCol="0">
            <a:normAutofit/>
          </a:bodyPr>
          <a:lstStyle>
            <a:lvl1pPr marL="0" indent="0">
              <a:spcAft>
                <a:spcPts val="450"/>
              </a:spcAft>
              <a:buFont typeface="+mj-lt"/>
              <a:buNone/>
              <a:defRPr sz="1500">
                <a:solidFill>
                  <a:schemeClr val="tx2"/>
                </a:solidFill>
              </a:defRPr>
            </a:lvl1pPr>
            <a:lvl2pPr marL="130302" indent="-130302">
              <a:spcBef>
                <a:spcPts val="0"/>
              </a:spcBef>
              <a:spcAft>
                <a:spcPts val="450"/>
              </a:spcAft>
              <a:buClr>
                <a:schemeClr val="tx2"/>
              </a:buClr>
              <a:buSzPct val="100000"/>
              <a:buFont typeface="Arial" panose="020B0604020202020204" pitchFamily="34" charset="0"/>
              <a:buChar char="•"/>
              <a:defRPr sz="1500">
                <a:solidFill>
                  <a:schemeClr val="tx1"/>
                </a:solidFill>
              </a:defRPr>
            </a:lvl2pPr>
            <a:lvl3pPr indent="-130302">
              <a:spcAft>
                <a:spcPts val="450"/>
              </a:spcAft>
              <a:buClr>
                <a:schemeClr val="tx2"/>
              </a:buClr>
              <a:defRPr sz="1500">
                <a:solidFill>
                  <a:schemeClr val="tx1"/>
                </a:solidFill>
              </a:defRPr>
            </a:lvl3pPr>
            <a:lvl4pPr indent="-123444">
              <a:spcAft>
                <a:spcPts val="450"/>
              </a:spcAft>
              <a:buClr>
                <a:schemeClr val="accent1"/>
              </a:buClr>
              <a:buSzPct val="80000"/>
              <a:defRPr sz="1500">
                <a:solidFill>
                  <a:schemeClr val="tx1"/>
                </a:solidFill>
              </a:defRPr>
            </a:lvl4pPr>
            <a:lvl5pPr marL="685800" indent="-240030">
              <a:spcBef>
                <a:spcPts val="0"/>
              </a:spcBef>
              <a:spcAft>
                <a:spcPts val="450"/>
              </a:spcAft>
              <a:buClr>
                <a:schemeClr val="accent1"/>
              </a:buClr>
              <a:buFont typeface="+mj-lt"/>
              <a:buAutoNum type="arabicPeriod"/>
              <a:defRPr sz="1500">
                <a:solidFill>
                  <a:schemeClr val="tx1"/>
                </a:solidFill>
              </a:defRPr>
            </a:lvl5pPr>
          </a:lstStyle>
          <a:p>
            <a:pPr lvl="0"/>
            <a:r>
              <a:rPr kumimoji="1" lang="en-US" altLang="ja-JP" dirty="0"/>
              <a:t>IMAGE</a:t>
            </a:r>
          </a:p>
        </p:txBody>
      </p:sp>
      <p:sp>
        <p:nvSpPr>
          <p:cNvPr id="27" name="Content Placeholder 3"/>
          <p:cNvSpPr>
            <a:spLocks noGrp="1"/>
          </p:cNvSpPr>
          <p:nvPr>
            <p:ph sz="quarter" idx="11"/>
          </p:nvPr>
        </p:nvSpPr>
        <p:spPr>
          <a:xfrm>
            <a:off x="4703480" y="3046587"/>
            <a:ext cx="4083626" cy="3003340"/>
          </a:xfrm>
        </p:spPr>
        <p:txBody>
          <a:bodyPr>
            <a:normAutofit/>
          </a:bodyPr>
          <a:lstStyle>
            <a:lvl1pPr>
              <a:defRPr sz="2000">
                <a:solidFill>
                  <a:srgbClr val="00B0F0"/>
                </a:solidFill>
              </a:defRPr>
            </a:lvl1pPr>
            <a:lvl2pPr>
              <a:defRPr sz="1800" b="1"/>
            </a:lvl2pPr>
            <a:lvl3pPr>
              <a:defRPr sz="1400"/>
            </a:lvl3pPr>
            <a:lvl4pPr marL="347472" indent="-171450">
              <a:buFont typeface="Arial" panose="020B0604020202020204" pitchFamily="34" charset="0"/>
              <a:buChar cha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3"/>
          <p:cNvSpPr>
            <a:spLocks noGrp="1"/>
          </p:cNvSpPr>
          <p:nvPr>
            <p:ph sz="quarter" idx="12"/>
          </p:nvPr>
        </p:nvSpPr>
        <p:spPr>
          <a:xfrm>
            <a:off x="346018" y="3046587"/>
            <a:ext cx="4056580" cy="3003340"/>
          </a:xfrm>
        </p:spPr>
        <p:txBody>
          <a:bodyPr>
            <a:normAutofit/>
          </a:bodyPr>
          <a:lstStyle>
            <a:lvl1pPr>
              <a:defRPr sz="2000">
                <a:solidFill>
                  <a:srgbClr val="00B0F0"/>
                </a:solidFill>
              </a:defRPr>
            </a:lvl1pPr>
            <a:lvl2pPr>
              <a:defRPr sz="1800" b="1"/>
            </a:lvl2pPr>
            <a:lvl3pPr>
              <a:defRPr sz="1400"/>
            </a:lvl3pPr>
            <a:lvl4pPr marL="347472" indent="-171450">
              <a:buFont typeface="Arial" panose="020B0604020202020204" pitchFamily="34" charset="0"/>
              <a:buChar cha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5" name="Rectangle 24">
            <a:extLst>
              <a:ext uri="{FF2B5EF4-FFF2-40B4-BE49-F238E27FC236}">
                <a16:creationId xmlns:a16="http://schemas.microsoft.com/office/drawing/2014/main" id="{AF10D802-70BB-31F5-8B24-A7F66918E47F}"/>
              </a:ext>
            </a:extLst>
          </p:cNvPr>
          <p:cNvSpPr/>
          <p:nvPr userDrawn="1"/>
        </p:nvSpPr>
        <p:spPr>
          <a:xfrm>
            <a:off x="1371600" y="6381750"/>
            <a:ext cx="989134" cy="231034"/>
          </a:xfrm>
          <a:prstGeom prst="rect">
            <a:avLst/>
          </a:prstGeom>
          <a:solidFill>
            <a:srgbClr val="13B5E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bg1"/>
              </a:solidFill>
            </a:endParaRPr>
          </a:p>
        </p:txBody>
      </p:sp>
      <p:sp>
        <p:nvSpPr>
          <p:cNvPr id="26" name="Rectangle 25">
            <a:extLst>
              <a:ext uri="{FF2B5EF4-FFF2-40B4-BE49-F238E27FC236}">
                <a16:creationId xmlns:a16="http://schemas.microsoft.com/office/drawing/2014/main" id="{A1E4CBC6-CD7D-544C-1F21-C891533ACE88}"/>
              </a:ext>
            </a:extLst>
          </p:cNvPr>
          <p:cNvSpPr/>
          <p:nvPr userDrawn="1"/>
        </p:nvSpPr>
        <p:spPr>
          <a:xfrm>
            <a:off x="4513197" y="6381750"/>
            <a:ext cx="1327640" cy="231554"/>
          </a:xfrm>
          <a:prstGeom prst="rect">
            <a:avLst/>
          </a:prstGeom>
          <a:solidFill>
            <a:srgbClr val="8DC6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bg1"/>
              </a:solidFill>
            </a:endParaRPr>
          </a:p>
        </p:txBody>
      </p:sp>
      <p:sp>
        <p:nvSpPr>
          <p:cNvPr id="28" name="Rectangle 27">
            <a:extLst>
              <a:ext uri="{FF2B5EF4-FFF2-40B4-BE49-F238E27FC236}">
                <a16:creationId xmlns:a16="http://schemas.microsoft.com/office/drawing/2014/main" id="{F8F4F3F8-E81E-9493-EC20-A9939A2480EB}"/>
              </a:ext>
            </a:extLst>
          </p:cNvPr>
          <p:cNvSpPr/>
          <p:nvPr userDrawn="1"/>
        </p:nvSpPr>
        <p:spPr>
          <a:xfrm flipH="1">
            <a:off x="2360735" y="6381750"/>
            <a:ext cx="2152462" cy="231034"/>
          </a:xfrm>
          <a:prstGeom prst="rect">
            <a:avLst/>
          </a:prstGeom>
          <a:solidFill>
            <a:srgbClr val="0069A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bg1"/>
              </a:solidFill>
            </a:endParaRPr>
          </a:p>
        </p:txBody>
      </p:sp>
      <p:sp>
        <p:nvSpPr>
          <p:cNvPr id="29" name="Rectangle 28">
            <a:extLst>
              <a:ext uri="{FF2B5EF4-FFF2-40B4-BE49-F238E27FC236}">
                <a16:creationId xmlns:a16="http://schemas.microsoft.com/office/drawing/2014/main" id="{68224C0A-8AFD-5A43-583D-0E73F4EA2A82}"/>
              </a:ext>
            </a:extLst>
          </p:cNvPr>
          <p:cNvSpPr/>
          <p:nvPr userDrawn="1"/>
        </p:nvSpPr>
        <p:spPr>
          <a:xfrm>
            <a:off x="5694948" y="6381750"/>
            <a:ext cx="3449053" cy="231034"/>
          </a:xfrm>
          <a:prstGeom prst="rect">
            <a:avLst/>
          </a:prstGeom>
          <a:solidFill>
            <a:srgbClr val="5E973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accent6"/>
              </a:solidFill>
            </a:endParaRPr>
          </a:p>
        </p:txBody>
      </p:sp>
      <p:sp>
        <p:nvSpPr>
          <p:cNvPr id="30" name="Slide Number Placeholder 5">
            <a:extLst>
              <a:ext uri="{FF2B5EF4-FFF2-40B4-BE49-F238E27FC236}">
                <a16:creationId xmlns:a16="http://schemas.microsoft.com/office/drawing/2014/main" id="{38D9C48F-58AE-83F0-2E3D-D240D397F387}"/>
              </a:ext>
            </a:extLst>
          </p:cNvPr>
          <p:cNvSpPr txBox="1">
            <a:spLocks/>
          </p:cNvSpPr>
          <p:nvPr userDrawn="1"/>
        </p:nvSpPr>
        <p:spPr>
          <a:xfrm>
            <a:off x="5895477" y="6376015"/>
            <a:ext cx="3184357" cy="158937"/>
          </a:xfrm>
          <a:prstGeom prst="rect">
            <a:avLst/>
          </a:prstGeom>
        </p:spPr>
        <p:txBody>
          <a:bodyPr vert="horz" lIns="0" tIns="0" rIns="0" bIns="0" rtlCol="0" anchor="b" anchorCtr="0">
            <a:noAutofit/>
          </a:bodyPr>
          <a:lstStyle>
            <a:defPPr>
              <a:defRPr lang="en-US"/>
            </a:defPPr>
            <a:lvl1pPr marL="0" algn="l" defTabSz="914400" rtl="0" eaLnBrk="1" latinLnBrk="0" hangingPunct="1">
              <a:defRPr sz="800" kern="120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a:solidFill>
                  <a:schemeClr val="bg1"/>
                </a:solidFill>
              </a:rPr>
              <a:t>Proprietary &amp; Confidential – not to be reproduced or distributed without permission. </a:t>
            </a:r>
          </a:p>
        </p:txBody>
      </p:sp>
      <p:sp>
        <p:nvSpPr>
          <p:cNvPr id="31" name="Rectangle 30">
            <a:extLst>
              <a:ext uri="{FF2B5EF4-FFF2-40B4-BE49-F238E27FC236}">
                <a16:creationId xmlns:a16="http://schemas.microsoft.com/office/drawing/2014/main" id="{9CA85697-B0E9-348F-D9B3-16B390D2C958}"/>
              </a:ext>
            </a:extLst>
          </p:cNvPr>
          <p:cNvSpPr/>
          <p:nvPr userDrawn="1"/>
        </p:nvSpPr>
        <p:spPr>
          <a:xfrm>
            <a:off x="7417942" y="6387284"/>
            <a:ext cx="1581777" cy="173124"/>
          </a:xfrm>
          <a:prstGeom prst="rect">
            <a:avLst/>
          </a:prstGeom>
        </p:spPr>
        <p:txBody>
          <a:bodyPr wrap="square">
            <a:spAutoFit/>
          </a:bodyPr>
          <a:lstStyle/>
          <a:p>
            <a:pPr algn="r"/>
            <a:r>
              <a:rPr lang="en-US" sz="525" dirty="0">
                <a:solidFill>
                  <a:schemeClr val="bg1"/>
                </a:solidFill>
              </a:rPr>
              <a:t>|</a:t>
            </a:r>
            <a:r>
              <a:rPr lang="en-US" sz="525" baseline="0" dirty="0">
                <a:solidFill>
                  <a:schemeClr val="bg1"/>
                </a:solidFill>
              </a:rPr>
              <a:t>   </a:t>
            </a:r>
            <a:fld id="{C0D42ABE-EA05-4842-819E-2C916F1CD485}" type="slidenum">
              <a:rPr lang="en-US" sz="525" smtClean="0">
                <a:solidFill>
                  <a:schemeClr val="bg1"/>
                </a:solidFill>
              </a:rPr>
              <a:pPr algn="r"/>
              <a:t>‹#›</a:t>
            </a:fld>
            <a:endParaRPr lang="en-US" sz="525" dirty="0">
              <a:solidFill>
                <a:schemeClr val="bg1"/>
              </a:solidFill>
            </a:endParaRPr>
          </a:p>
        </p:txBody>
      </p:sp>
      <p:pic>
        <p:nvPicPr>
          <p:cNvPr id="32" name="Picture 31" descr="Logo&#10;&#10;Description automatically generated">
            <a:extLst>
              <a:ext uri="{FF2B5EF4-FFF2-40B4-BE49-F238E27FC236}">
                <a16:creationId xmlns:a16="http://schemas.microsoft.com/office/drawing/2014/main" id="{D5C87CB3-89E9-B4A6-9F5F-0BEEE6AFA1E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0515" y="6352340"/>
            <a:ext cx="942731" cy="289853"/>
          </a:xfrm>
          <a:prstGeom prst="rect">
            <a:avLst/>
          </a:prstGeom>
        </p:spPr>
      </p:pic>
    </p:spTree>
    <p:extLst>
      <p:ext uri="{BB962C8B-B14F-4D97-AF65-F5344CB8AC3E}">
        <p14:creationId xmlns:p14="http://schemas.microsoft.com/office/powerpoint/2010/main" val="25558530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4431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30777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6886371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r>
              <a:rPr lang="en-US"/>
              <a:t>hiiiiiiiiiiiiiiiiiiiiiiiiiiiiiiiiiiiiiiiiiiiiii</a:t>
            </a:r>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45309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image5">
    <p:spTree>
      <p:nvGrpSpPr>
        <p:cNvPr id="1" name=""/>
        <p:cNvGrpSpPr/>
        <p:nvPr/>
      </p:nvGrpSpPr>
      <p:grpSpPr>
        <a:xfrm>
          <a:off x="0" y="0"/>
          <a:ext cx="0" cy="0"/>
          <a:chOff x="0" y="0"/>
          <a:chExt cx="0" cy="0"/>
        </a:xfrm>
      </p:grpSpPr>
      <p:pic>
        <p:nvPicPr>
          <p:cNvPr id="22" name="Picture 21"/>
          <p:cNvPicPr>
            <a:picLocks noChangeAspect="1"/>
          </p:cNvPicPr>
          <p:nvPr userDrawn="1"/>
        </p:nvPicPr>
        <p:blipFill rotWithShape="1">
          <a:blip r:embed="rId2" cstate="print">
            <a:extLst>
              <a:ext uri="{28A0092B-C50C-407E-A947-70E740481C1C}">
                <a14:useLocalDpi xmlns:a14="http://schemas.microsoft.com/office/drawing/2010/main" val="0"/>
              </a:ext>
            </a:extLst>
          </a:blip>
          <a:srcRect r="13741"/>
          <a:stretch/>
        </p:blipFill>
        <p:spPr>
          <a:xfrm>
            <a:off x="2937074" y="-568"/>
            <a:ext cx="6217953" cy="4805680"/>
          </a:xfrm>
          <a:prstGeom prst="rect">
            <a:avLst/>
          </a:prstGeom>
        </p:spPr>
      </p:pic>
      <p:sp>
        <p:nvSpPr>
          <p:cNvPr id="16" name="Rectangle 15"/>
          <p:cNvSpPr/>
          <p:nvPr userDrawn="1"/>
        </p:nvSpPr>
        <p:spPr>
          <a:xfrm>
            <a:off x="3007" y="6413565"/>
            <a:ext cx="1364085" cy="232694"/>
          </a:xfrm>
          <a:prstGeom prst="rect">
            <a:avLst/>
          </a:prstGeom>
          <a:solidFill>
            <a:srgbClr val="13B5E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bg1"/>
              </a:solidFill>
            </a:endParaRPr>
          </a:p>
        </p:txBody>
      </p:sp>
      <p:sp>
        <p:nvSpPr>
          <p:cNvPr id="18" name="Rectangle 17"/>
          <p:cNvSpPr/>
          <p:nvPr userDrawn="1"/>
        </p:nvSpPr>
        <p:spPr>
          <a:xfrm flipH="1">
            <a:off x="1000160" y="6413565"/>
            <a:ext cx="2968395" cy="232694"/>
          </a:xfrm>
          <a:prstGeom prst="rect">
            <a:avLst/>
          </a:prstGeom>
          <a:solidFill>
            <a:srgbClr val="0069A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bg1"/>
              </a:solidFill>
            </a:endParaRPr>
          </a:p>
        </p:txBody>
      </p:sp>
      <p:sp>
        <p:nvSpPr>
          <p:cNvPr id="21" name="Rectangle 20"/>
          <p:cNvSpPr/>
          <p:nvPr userDrawn="1"/>
        </p:nvSpPr>
        <p:spPr>
          <a:xfrm>
            <a:off x="4398544" y="6413565"/>
            <a:ext cx="4756484" cy="232694"/>
          </a:xfrm>
          <a:prstGeom prst="rect">
            <a:avLst/>
          </a:prstGeom>
          <a:solidFill>
            <a:srgbClr val="5E973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accent6"/>
              </a:solidFill>
            </a:endParaRPr>
          </a:p>
        </p:txBody>
      </p:sp>
      <p:sp>
        <p:nvSpPr>
          <p:cNvPr id="17" name="Rectangle 16"/>
          <p:cNvSpPr/>
          <p:nvPr userDrawn="1"/>
        </p:nvSpPr>
        <p:spPr>
          <a:xfrm>
            <a:off x="3216793" y="6413565"/>
            <a:ext cx="1830908" cy="233218"/>
          </a:xfrm>
          <a:prstGeom prst="rect">
            <a:avLst/>
          </a:prstGeom>
          <a:solidFill>
            <a:srgbClr val="8DC6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bg1"/>
              </a:solidFill>
            </a:endParaRPr>
          </a:p>
        </p:txBody>
      </p:sp>
      <p:sp>
        <p:nvSpPr>
          <p:cNvPr id="2" name="Title 1"/>
          <p:cNvSpPr>
            <a:spLocks noGrp="1"/>
          </p:cNvSpPr>
          <p:nvPr>
            <p:ph type="ctrTitle"/>
          </p:nvPr>
        </p:nvSpPr>
        <p:spPr>
          <a:xfrm>
            <a:off x="388393" y="5265595"/>
            <a:ext cx="7940684" cy="640269"/>
          </a:xfrm>
          <a:prstGeom prst="rect">
            <a:avLst/>
          </a:prstGeom>
        </p:spPr>
        <p:txBody>
          <a:bodyPr anchor="ctr"/>
          <a:lstStyle>
            <a:lvl1pPr marL="0" indent="0" algn="l">
              <a:defRPr sz="3200">
                <a:solidFill>
                  <a:srgbClr val="0069AA"/>
                </a:solidFill>
              </a:defRPr>
            </a:lvl1pPr>
          </a:lstStyle>
          <a:p>
            <a:r>
              <a:rPr lang="en-US"/>
              <a:t>Click to edit Master title style</a:t>
            </a:r>
            <a:endParaRPr lang="en-US" dirty="0"/>
          </a:p>
        </p:txBody>
      </p:sp>
      <p:sp>
        <p:nvSpPr>
          <p:cNvPr id="30" name="Subtitle 2"/>
          <p:cNvSpPr>
            <a:spLocks noGrp="1"/>
          </p:cNvSpPr>
          <p:nvPr>
            <p:ph type="subTitle" idx="1"/>
          </p:nvPr>
        </p:nvSpPr>
        <p:spPr>
          <a:xfrm>
            <a:off x="392330" y="5877118"/>
            <a:ext cx="7936746" cy="356737"/>
          </a:xfrm>
          <a:prstGeom prst="rect">
            <a:avLst/>
          </a:prstGeom>
        </p:spPr>
        <p:txBody>
          <a:bodyPr anchor="ctr">
            <a:normAutofit/>
          </a:bodyPr>
          <a:lstStyle>
            <a:lvl1pPr marL="0" indent="0" algn="l">
              <a:spcAft>
                <a:spcPts val="0"/>
              </a:spcAft>
              <a:buNone/>
              <a:defRPr sz="1600" b="0">
                <a:solidFill>
                  <a:srgbClr val="13B5EA"/>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23" name="Rectangle 22"/>
          <p:cNvSpPr/>
          <p:nvPr userDrawn="1"/>
        </p:nvSpPr>
        <p:spPr>
          <a:xfrm>
            <a:off x="1923430" y="-3780"/>
            <a:ext cx="2282885" cy="5048062"/>
          </a:xfrm>
          <a:prstGeom prst="rect">
            <a:avLst/>
          </a:prstGeom>
          <a:gradFill flip="none" rotWithShape="1">
            <a:gsLst>
              <a:gs pos="0">
                <a:schemeClr val="bg1"/>
              </a:gs>
              <a:gs pos="100000">
                <a:schemeClr val="bg1">
                  <a:alpha val="0"/>
                </a:schemeClr>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F7BC5CD5-AA9E-43EB-806C-45D70E4AFAC2}"/>
              </a:ext>
            </a:extLst>
          </p:cNvPr>
          <p:cNvSpPr/>
          <p:nvPr userDrawn="1"/>
        </p:nvSpPr>
        <p:spPr>
          <a:xfrm>
            <a:off x="2506666" y="3530"/>
            <a:ext cx="2206851" cy="4801583"/>
          </a:xfrm>
          <a:prstGeom prst="rect">
            <a:avLst/>
          </a:prstGeom>
          <a:gradFill flip="none" rotWithShape="1">
            <a:gsLst>
              <a:gs pos="22000">
                <a:schemeClr val="bg1"/>
              </a:gs>
              <a:gs pos="100000">
                <a:schemeClr val="bg1">
                  <a:alpha val="0"/>
                </a:schemeClr>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2" name="Picture 11" descr="Logo&#10;&#10;Description automatically generated">
            <a:extLst>
              <a:ext uri="{FF2B5EF4-FFF2-40B4-BE49-F238E27FC236}">
                <a16:creationId xmlns:a16="http://schemas.microsoft.com/office/drawing/2014/main" id="{1BD797D6-F584-421B-BE85-12EEC6BE9EF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2330" y="424915"/>
            <a:ext cx="2490811" cy="765827"/>
          </a:xfrm>
          <a:prstGeom prst="rect">
            <a:avLst/>
          </a:prstGeom>
        </p:spPr>
      </p:pic>
    </p:spTree>
    <p:extLst>
      <p:ext uri="{BB962C8B-B14F-4D97-AF65-F5344CB8AC3E}">
        <p14:creationId xmlns:p14="http://schemas.microsoft.com/office/powerpoint/2010/main" val="2210173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image6">
    <p:spTree>
      <p:nvGrpSpPr>
        <p:cNvPr id="1" name=""/>
        <p:cNvGrpSpPr/>
        <p:nvPr/>
      </p:nvGrpSpPr>
      <p:grpSpPr>
        <a:xfrm>
          <a:off x="0" y="0"/>
          <a:ext cx="0" cy="0"/>
          <a:chOff x="0" y="0"/>
          <a:chExt cx="0" cy="0"/>
        </a:xfrm>
      </p:grpSpPr>
      <p:sp>
        <p:nvSpPr>
          <p:cNvPr id="16" name="Rectangle 15"/>
          <p:cNvSpPr/>
          <p:nvPr userDrawn="1"/>
        </p:nvSpPr>
        <p:spPr>
          <a:xfrm>
            <a:off x="3007" y="6413565"/>
            <a:ext cx="1364085" cy="232694"/>
          </a:xfrm>
          <a:prstGeom prst="rect">
            <a:avLst/>
          </a:prstGeom>
          <a:solidFill>
            <a:srgbClr val="13B5E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bg1"/>
              </a:solidFill>
            </a:endParaRPr>
          </a:p>
        </p:txBody>
      </p:sp>
      <p:sp>
        <p:nvSpPr>
          <p:cNvPr id="18" name="Rectangle 17"/>
          <p:cNvSpPr/>
          <p:nvPr userDrawn="1"/>
        </p:nvSpPr>
        <p:spPr>
          <a:xfrm flipH="1">
            <a:off x="1000160" y="6413565"/>
            <a:ext cx="2968395" cy="232694"/>
          </a:xfrm>
          <a:prstGeom prst="rect">
            <a:avLst/>
          </a:prstGeom>
          <a:solidFill>
            <a:srgbClr val="0069A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bg1"/>
              </a:solidFill>
            </a:endParaRPr>
          </a:p>
        </p:txBody>
      </p:sp>
      <p:sp>
        <p:nvSpPr>
          <p:cNvPr id="21" name="Rectangle 20"/>
          <p:cNvSpPr/>
          <p:nvPr userDrawn="1"/>
        </p:nvSpPr>
        <p:spPr>
          <a:xfrm>
            <a:off x="4398544" y="6413565"/>
            <a:ext cx="4756484" cy="232694"/>
          </a:xfrm>
          <a:prstGeom prst="rect">
            <a:avLst/>
          </a:prstGeom>
          <a:solidFill>
            <a:srgbClr val="5E973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accent6"/>
              </a:solidFill>
            </a:endParaRPr>
          </a:p>
        </p:txBody>
      </p:sp>
      <p:sp>
        <p:nvSpPr>
          <p:cNvPr id="17" name="Rectangle 16"/>
          <p:cNvSpPr/>
          <p:nvPr userDrawn="1"/>
        </p:nvSpPr>
        <p:spPr>
          <a:xfrm>
            <a:off x="3216793" y="6413565"/>
            <a:ext cx="1830908" cy="233218"/>
          </a:xfrm>
          <a:prstGeom prst="rect">
            <a:avLst/>
          </a:prstGeom>
          <a:solidFill>
            <a:srgbClr val="8DC6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bg1"/>
              </a:solidFill>
            </a:endParaRPr>
          </a:p>
        </p:txBody>
      </p:sp>
      <p:sp>
        <p:nvSpPr>
          <p:cNvPr id="2" name="Title 1"/>
          <p:cNvSpPr>
            <a:spLocks noGrp="1"/>
          </p:cNvSpPr>
          <p:nvPr>
            <p:ph type="ctrTitle"/>
          </p:nvPr>
        </p:nvSpPr>
        <p:spPr>
          <a:xfrm>
            <a:off x="388393" y="5265595"/>
            <a:ext cx="7940684" cy="640269"/>
          </a:xfrm>
          <a:prstGeom prst="rect">
            <a:avLst/>
          </a:prstGeom>
        </p:spPr>
        <p:txBody>
          <a:bodyPr anchor="ctr"/>
          <a:lstStyle>
            <a:lvl1pPr marL="0" indent="0" algn="l">
              <a:defRPr sz="3200">
                <a:solidFill>
                  <a:srgbClr val="0069AA"/>
                </a:solidFill>
              </a:defRPr>
            </a:lvl1pPr>
          </a:lstStyle>
          <a:p>
            <a:r>
              <a:rPr lang="en-US"/>
              <a:t>Click to edit Master title style</a:t>
            </a:r>
            <a:endParaRPr lang="en-US" dirty="0"/>
          </a:p>
        </p:txBody>
      </p:sp>
      <p:sp>
        <p:nvSpPr>
          <p:cNvPr id="30" name="Subtitle 2"/>
          <p:cNvSpPr>
            <a:spLocks noGrp="1"/>
          </p:cNvSpPr>
          <p:nvPr>
            <p:ph type="subTitle" idx="1"/>
          </p:nvPr>
        </p:nvSpPr>
        <p:spPr>
          <a:xfrm>
            <a:off x="392330" y="5877118"/>
            <a:ext cx="7936746" cy="356737"/>
          </a:xfrm>
          <a:prstGeom prst="rect">
            <a:avLst/>
          </a:prstGeom>
        </p:spPr>
        <p:txBody>
          <a:bodyPr anchor="ctr">
            <a:normAutofit/>
          </a:bodyPr>
          <a:lstStyle>
            <a:lvl1pPr marL="0" indent="0" algn="l">
              <a:spcAft>
                <a:spcPts val="0"/>
              </a:spcAft>
              <a:buNone/>
              <a:defRPr sz="1600" b="0">
                <a:solidFill>
                  <a:srgbClr val="13B5EA"/>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pic>
        <p:nvPicPr>
          <p:cNvPr id="6" name="Picture 5" descr="A group of people in a room&#10;&#10;Description automatically generated">
            <a:extLst>
              <a:ext uri="{FF2B5EF4-FFF2-40B4-BE49-F238E27FC236}">
                <a16:creationId xmlns:a16="http://schemas.microsoft.com/office/drawing/2014/main" id="{617403EB-626B-4EC5-AB0E-46332163769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5840" b="3670"/>
          <a:stretch/>
        </p:blipFill>
        <p:spPr>
          <a:xfrm>
            <a:off x="3014155" y="1513"/>
            <a:ext cx="6140873" cy="4756379"/>
          </a:xfrm>
          <a:prstGeom prst="rect">
            <a:avLst/>
          </a:prstGeom>
        </p:spPr>
      </p:pic>
      <p:pic>
        <p:nvPicPr>
          <p:cNvPr id="7" name="Picture 6">
            <a:extLst>
              <a:ext uri="{FF2B5EF4-FFF2-40B4-BE49-F238E27FC236}">
                <a16:creationId xmlns:a16="http://schemas.microsoft.com/office/drawing/2014/main" id="{90072097-3D69-4CBC-9252-BCDB17B55C55}"/>
              </a:ext>
            </a:extLst>
          </p:cNvPr>
          <p:cNvPicPr>
            <a:picLocks noChangeAspect="1"/>
          </p:cNvPicPr>
          <p:nvPr userDrawn="1"/>
        </p:nvPicPr>
        <p:blipFill>
          <a:blip r:embed="rId3"/>
          <a:stretch>
            <a:fillRect/>
          </a:stretch>
        </p:blipFill>
        <p:spPr>
          <a:xfrm>
            <a:off x="3014155" y="1511"/>
            <a:ext cx="5314922" cy="4871126"/>
          </a:xfrm>
          <a:prstGeom prst="rect">
            <a:avLst/>
          </a:prstGeom>
        </p:spPr>
      </p:pic>
      <p:pic>
        <p:nvPicPr>
          <p:cNvPr id="11" name="Picture 10" descr="Logo&#10;&#10;Description automatically generated">
            <a:extLst>
              <a:ext uri="{FF2B5EF4-FFF2-40B4-BE49-F238E27FC236}">
                <a16:creationId xmlns:a16="http://schemas.microsoft.com/office/drawing/2014/main" id="{13D86862-AE7A-45A5-A5CE-26C9752E500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92330" y="424915"/>
            <a:ext cx="2490811" cy="765827"/>
          </a:xfrm>
          <a:prstGeom prst="rect">
            <a:avLst/>
          </a:prstGeom>
        </p:spPr>
      </p:pic>
    </p:spTree>
    <p:extLst>
      <p:ext uri="{BB962C8B-B14F-4D97-AF65-F5344CB8AC3E}">
        <p14:creationId xmlns:p14="http://schemas.microsoft.com/office/powerpoint/2010/main" val="2264495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
    <p:spTree>
      <p:nvGrpSpPr>
        <p:cNvPr id="1" name=""/>
        <p:cNvGrpSpPr/>
        <p:nvPr/>
      </p:nvGrpSpPr>
      <p:grpSpPr>
        <a:xfrm>
          <a:off x="0" y="0"/>
          <a:ext cx="0" cy="0"/>
          <a:chOff x="0" y="0"/>
          <a:chExt cx="0" cy="0"/>
        </a:xfrm>
      </p:grpSpPr>
      <p:pic>
        <p:nvPicPr>
          <p:cNvPr id="6" name="Picture 5" descr="A picture containing person&#10;&#10;Description automatically generated">
            <a:extLst>
              <a:ext uri="{FF2B5EF4-FFF2-40B4-BE49-F238E27FC236}">
                <a16:creationId xmlns:a16="http://schemas.microsoft.com/office/drawing/2014/main" id="{A69EF94E-558E-A2BE-9355-1A539A3650FE}"/>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5802" r="19188"/>
          <a:stretch/>
        </p:blipFill>
        <p:spPr>
          <a:xfrm flipH="1">
            <a:off x="0" y="0"/>
            <a:ext cx="9144000" cy="6858000"/>
          </a:xfrm>
          <a:prstGeom prst="rect">
            <a:avLst/>
          </a:prstGeom>
        </p:spPr>
      </p:pic>
      <p:sp>
        <p:nvSpPr>
          <p:cNvPr id="2" name="Rectangle 1">
            <a:extLst>
              <a:ext uri="{FF2B5EF4-FFF2-40B4-BE49-F238E27FC236}">
                <a16:creationId xmlns:a16="http://schemas.microsoft.com/office/drawing/2014/main" id="{F893CBDA-5AE6-19D3-56D3-8B574E0C3B33}"/>
              </a:ext>
            </a:extLst>
          </p:cNvPr>
          <p:cNvSpPr/>
          <p:nvPr userDrawn="1"/>
        </p:nvSpPr>
        <p:spPr>
          <a:xfrm>
            <a:off x="4901609" y="0"/>
            <a:ext cx="3242930" cy="6858000"/>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endParaRPr>
          </a:p>
        </p:txBody>
      </p:sp>
      <p:sp>
        <p:nvSpPr>
          <p:cNvPr id="3" name="Rectangle 2">
            <a:extLst>
              <a:ext uri="{FF2B5EF4-FFF2-40B4-BE49-F238E27FC236}">
                <a16:creationId xmlns:a16="http://schemas.microsoft.com/office/drawing/2014/main" id="{14774ADC-AA42-CACB-8C2C-02E7F8366476}"/>
              </a:ext>
            </a:extLst>
          </p:cNvPr>
          <p:cNvSpPr/>
          <p:nvPr userDrawn="1"/>
        </p:nvSpPr>
        <p:spPr>
          <a:xfrm>
            <a:off x="3530009" y="535021"/>
            <a:ext cx="1371600" cy="1371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endParaRPr>
          </a:p>
        </p:txBody>
      </p:sp>
      <p:sp>
        <p:nvSpPr>
          <p:cNvPr id="12" name="Title Placeholder 2"/>
          <p:cNvSpPr>
            <a:spLocks noGrp="1"/>
          </p:cNvSpPr>
          <p:nvPr>
            <p:ph type="title"/>
          </p:nvPr>
        </p:nvSpPr>
        <p:spPr>
          <a:xfrm>
            <a:off x="5039825" y="535021"/>
            <a:ext cx="2966491" cy="918477"/>
          </a:xfrm>
          <a:prstGeom prst="rect">
            <a:avLst/>
          </a:prstGeom>
        </p:spPr>
        <p:txBody>
          <a:bodyPr vert="horz" lIns="91440" tIns="45720" rIns="91440" bIns="45720" rtlCol="0" anchor="t">
            <a:noAutofit/>
          </a:bodyPr>
          <a:lstStyle>
            <a:lvl1pPr>
              <a:defRPr sz="3200">
                <a:solidFill>
                  <a:schemeClr val="bg1"/>
                </a:solidFill>
              </a:defRPr>
            </a:lvl1pPr>
          </a:lstStyle>
          <a:p>
            <a:r>
              <a:rPr lang="en-US" dirty="0"/>
              <a:t>Click to edit Master title style</a:t>
            </a:r>
          </a:p>
        </p:txBody>
      </p:sp>
      <p:sp>
        <p:nvSpPr>
          <p:cNvPr id="4" name="Content Placeholder 3"/>
          <p:cNvSpPr>
            <a:spLocks noGrp="1"/>
          </p:cNvSpPr>
          <p:nvPr>
            <p:ph sz="quarter" idx="10"/>
          </p:nvPr>
        </p:nvSpPr>
        <p:spPr>
          <a:xfrm>
            <a:off x="5039834" y="1810223"/>
            <a:ext cx="2966228" cy="4498975"/>
          </a:xfrm>
        </p:spPr>
        <p:txBody>
          <a:bodyPr/>
          <a:lstStyle>
            <a:lvl1pPr>
              <a:defRPr sz="2000">
                <a:solidFill>
                  <a:schemeClr val="bg1"/>
                </a:solidFill>
              </a:defRPr>
            </a:lvl1pPr>
            <a:lvl2pPr>
              <a:defRPr sz="2000">
                <a:solidFill>
                  <a:schemeClr val="bg1"/>
                </a:solidFill>
              </a:defRPr>
            </a:lvl2pPr>
            <a:lvl3pPr>
              <a:defRPr sz="2000">
                <a:solidFill>
                  <a:schemeClr val="bg1"/>
                </a:solidFill>
              </a:defRPr>
            </a:lvl3pPr>
            <a:lvl4pPr marL="347472" indent="-171450">
              <a:buFont typeface="Arial" panose="020B0604020202020204" pitchFamily="34" charset="0"/>
              <a:buChar char="–"/>
              <a:defRPr sz="2000">
                <a:solidFill>
                  <a:schemeClr val="bg1"/>
                </a:solidFill>
              </a:defRPr>
            </a:lvl4pPr>
            <a:lvl5pPr>
              <a:defRPr sz="2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Icon&#10;&#10;Description automatically generated">
            <a:extLst>
              <a:ext uri="{FF2B5EF4-FFF2-40B4-BE49-F238E27FC236}">
                <a16:creationId xmlns:a16="http://schemas.microsoft.com/office/drawing/2014/main" id="{F66BED0E-8ACA-CA0C-41EA-15DB294132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10922" y="674733"/>
            <a:ext cx="1009774" cy="960884"/>
          </a:xfrm>
          <a:prstGeom prst="rect">
            <a:avLst/>
          </a:prstGeom>
        </p:spPr>
      </p:pic>
      <p:sp>
        <p:nvSpPr>
          <p:cNvPr id="21" name="Rectangle 20">
            <a:extLst>
              <a:ext uri="{FF2B5EF4-FFF2-40B4-BE49-F238E27FC236}">
                <a16:creationId xmlns:a16="http://schemas.microsoft.com/office/drawing/2014/main" id="{875540B6-E2C6-9CD4-E75D-5262812CD067}"/>
              </a:ext>
            </a:extLst>
          </p:cNvPr>
          <p:cNvSpPr/>
          <p:nvPr userDrawn="1"/>
        </p:nvSpPr>
        <p:spPr>
          <a:xfrm>
            <a:off x="4901609" y="6626966"/>
            <a:ext cx="989134" cy="231034"/>
          </a:xfrm>
          <a:prstGeom prst="rect">
            <a:avLst/>
          </a:prstGeom>
          <a:solidFill>
            <a:srgbClr val="13B5E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bg1"/>
              </a:solidFill>
            </a:endParaRPr>
          </a:p>
        </p:txBody>
      </p:sp>
      <p:sp>
        <p:nvSpPr>
          <p:cNvPr id="22" name="Rectangle 21">
            <a:extLst>
              <a:ext uri="{FF2B5EF4-FFF2-40B4-BE49-F238E27FC236}">
                <a16:creationId xmlns:a16="http://schemas.microsoft.com/office/drawing/2014/main" id="{B151AD8D-75CF-39D6-2787-53B06B44DDE6}"/>
              </a:ext>
            </a:extLst>
          </p:cNvPr>
          <p:cNvSpPr/>
          <p:nvPr userDrawn="1"/>
        </p:nvSpPr>
        <p:spPr>
          <a:xfrm>
            <a:off x="5890743" y="6626446"/>
            <a:ext cx="1327640" cy="231554"/>
          </a:xfrm>
          <a:prstGeom prst="rect">
            <a:avLst/>
          </a:prstGeom>
          <a:solidFill>
            <a:srgbClr val="8DC6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bg1"/>
              </a:solidFill>
            </a:endParaRPr>
          </a:p>
        </p:txBody>
      </p:sp>
      <p:sp>
        <p:nvSpPr>
          <p:cNvPr id="24" name="Rectangle 23">
            <a:extLst>
              <a:ext uri="{FF2B5EF4-FFF2-40B4-BE49-F238E27FC236}">
                <a16:creationId xmlns:a16="http://schemas.microsoft.com/office/drawing/2014/main" id="{B5390D33-F2CD-41C1-83CB-4F2E6CD0D936}"/>
              </a:ext>
            </a:extLst>
          </p:cNvPr>
          <p:cNvSpPr/>
          <p:nvPr userDrawn="1"/>
        </p:nvSpPr>
        <p:spPr>
          <a:xfrm>
            <a:off x="7009961" y="6626966"/>
            <a:ext cx="1134578" cy="231034"/>
          </a:xfrm>
          <a:prstGeom prst="rect">
            <a:avLst/>
          </a:prstGeom>
          <a:solidFill>
            <a:srgbClr val="5E973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accent6"/>
              </a:solidFill>
            </a:endParaRPr>
          </a:p>
        </p:txBody>
      </p:sp>
      <p:sp>
        <p:nvSpPr>
          <p:cNvPr id="27" name="TextBox 26">
            <a:extLst>
              <a:ext uri="{FF2B5EF4-FFF2-40B4-BE49-F238E27FC236}">
                <a16:creationId xmlns:a16="http://schemas.microsoft.com/office/drawing/2014/main" id="{7245CB91-9409-F40C-B137-275210FF4B7B}"/>
              </a:ext>
            </a:extLst>
          </p:cNvPr>
          <p:cNvSpPr txBox="1"/>
          <p:nvPr userDrawn="1"/>
        </p:nvSpPr>
        <p:spPr>
          <a:xfrm>
            <a:off x="8636040" y="6508116"/>
            <a:ext cx="793270" cy="261610"/>
          </a:xfrm>
          <a:prstGeom prst="rect">
            <a:avLst/>
          </a:prstGeom>
          <a:ln>
            <a:noFill/>
          </a:ln>
        </p:spPr>
        <p:txBody>
          <a:bodyPr wrap="square" rtlCol="0">
            <a:spAutoFit/>
          </a:bodyPr>
          <a:lstStyle/>
          <a:p>
            <a:fld id="{B9E417D9-CE50-4A08-A2C2-A98FE8F0B889}" type="slidenum">
              <a:rPr lang="en-US" sz="1050" smtClean="0">
                <a:solidFill>
                  <a:schemeClr val="bg1"/>
                </a:solidFill>
              </a:rPr>
              <a:t>‹#›</a:t>
            </a:fld>
            <a:endParaRPr lang="en-US" dirty="0" err="1">
              <a:solidFill>
                <a:schemeClr val="bg1"/>
              </a:solidFill>
            </a:endParaRPr>
          </a:p>
        </p:txBody>
      </p:sp>
    </p:spTree>
    <p:extLst>
      <p:ext uri="{BB962C8B-B14F-4D97-AF65-F5344CB8AC3E}">
        <p14:creationId xmlns:p14="http://schemas.microsoft.com/office/powerpoint/2010/main" val="1587584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
    <p:spTree>
      <p:nvGrpSpPr>
        <p:cNvPr id="1" name=""/>
        <p:cNvGrpSpPr/>
        <p:nvPr/>
      </p:nvGrpSpPr>
      <p:grpSpPr>
        <a:xfrm>
          <a:off x="0" y="0"/>
          <a:ext cx="0" cy="0"/>
          <a:chOff x="0" y="0"/>
          <a:chExt cx="0" cy="0"/>
        </a:xfrm>
      </p:grpSpPr>
      <p:pic>
        <p:nvPicPr>
          <p:cNvPr id="7" name="Picture 6" descr="A group of people in a lab&#10;&#10;Description automatically generated with low confidence">
            <a:extLst>
              <a:ext uri="{FF2B5EF4-FFF2-40B4-BE49-F238E27FC236}">
                <a16:creationId xmlns:a16="http://schemas.microsoft.com/office/drawing/2014/main" id="{8502484C-827E-1B99-A58F-994674051375}"/>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1010"/>
          <a:stretch/>
        </p:blipFill>
        <p:spPr>
          <a:xfrm flipH="1">
            <a:off x="0" y="1"/>
            <a:ext cx="9144000" cy="6858000"/>
          </a:xfrm>
          <a:prstGeom prst="rect">
            <a:avLst/>
          </a:prstGeom>
        </p:spPr>
      </p:pic>
      <p:sp>
        <p:nvSpPr>
          <p:cNvPr id="2" name="Rectangle 1">
            <a:extLst>
              <a:ext uri="{FF2B5EF4-FFF2-40B4-BE49-F238E27FC236}">
                <a16:creationId xmlns:a16="http://schemas.microsoft.com/office/drawing/2014/main" id="{F893CBDA-5AE6-19D3-56D3-8B574E0C3B33}"/>
              </a:ext>
            </a:extLst>
          </p:cNvPr>
          <p:cNvSpPr/>
          <p:nvPr userDrawn="1"/>
        </p:nvSpPr>
        <p:spPr>
          <a:xfrm>
            <a:off x="4901609" y="0"/>
            <a:ext cx="3242930" cy="6858000"/>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endParaRPr>
          </a:p>
        </p:txBody>
      </p:sp>
      <p:sp>
        <p:nvSpPr>
          <p:cNvPr id="3" name="Rectangle 2">
            <a:extLst>
              <a:ext uri="{FF2B5EF4-FFF2-40B4-BE49-F238E27FC236}">
                <a16:creationId xmlns:a16="http://schemas.microsoft.com/office/drawing/2014/main" id="{14774ADC-AA42-CACB-8C2C-02E7F8366476}"/>
              </a:ext>
            </a:extLst>
          </p:cNvPr>
          <p:cNvSpPr/>
          <p:nvPr userDrawn="1"/>
        </p:nvSpPr>
        <p:spPr>
          <a:xfrm>
            <a:off x="3530009" y="535021"/>
            <a:ext cx="1371600" cy="1371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endParaRPr>
          </a:p>
        </p:txBody>
      </p:sp>
      <p:sp>
        <p:nvSpPr>
          <p:cNvPr id="12" name="Title Placeholder 2"/>
          <p:cNvSpPr>
            <a:spLocks noGrp="1"/>
          </p:cNvSpPr>
          <p:nvPr>
            <p:ph type="title"/>
          </p:nvPr>
        </p:nvSpPr>
        <p:spPr>
          <a:xfrm>
            <a:off x="5039825" y="535021"/>
            <a:ext cx="2966491" cy="918477"/>
          </a:xfrm>
          <a:prstGeom prst="rect">
            <a:avLst/>
          </a:prstGeom>
        </p:spPr>
        <p:txBody>
          <a:bodyPr vert="horz" lIns="91440" tIns="45720" rIns="91440" bIns="45720" rtlCol="0" anchor="t">
            <a:noAutofit/>
          </a:bodyPr>
          <a:lstStyle>
            <a:lvl1pPr>
              <a:defRPr sz="3200">
                <a:solidFill>
                  <a:schemeClr val="bg1"/>
                </a:solidFill>
              </a:defRPr>
            </a:lvl1pPr>
          </a:lstStyle>
          <a:p>
            <a:r>
              <a:rPr lang="en-US" dirty="0"/>
              <a:t>Click to edit Master title style</a:t>
            </a:r>
          </a:p>
        </p:txBody>
      </p:sp>
      <p:sp>
        <p:nvSpPr>
          <p:cNvPr id="4" name="Content Placeholder 3"/>
          <p:cNvSpPr>
            <a:spLocks noGrp="1"/>
          </p:cNvSpPr>
          <p:nvPr>
            <p:ph sz="quarter" idx="10"/>
          </p:nvPr>
        </p:nvSpPr>
        <p:spPr>
          <a:xfrm>
            <a:off x="5039834" y="1810223"/>
            <a:ext cx="2966228" cy="4498975"/>
          </a:xfrm>
        </p:spPr>
        <p:txBody>
          <a:bodyPr/>
          <a:lstStyle>
            <a:lvl1pPr>
              <a:defRPr sz="2000">
                <a:solidFill>
                  <a:schemeClr val="bg1"/>
                </a:solidFill>
              </a:defRPr>
            </a:lvl1pPr>
            <a:lvl2pPr>
              <a:defRPr sz="2000">
                <a:solidFill>
                  <a:schemeClr val="bg1"/>
                </a:solidFill>
              </a:defRPr>
            </a:lvl2pPr>
            <a:lvl3pPr>
              <a:defRPr sz="2000">
                <a:solidFill>
                  <a:schemeClr val="bg1"/>
                </a:solidFill>
              </a:defRPr>
            </a:lvl3pPr>
            <a:lvl4pPr marL="347472" indent="-171450">
              <a:buFont typeface="Arial" panose="020B0604020202020204" pitchFamily="34" charset="0"/>
              <a:buChar char="–"/>
              <a:defRPr sz="2000">
                <a:solidFill>
                  <a:schemeClr val="bg1"/>
                </a:solidFill>
              </a:defRPr>
            </a:lvl4pPr>
            <a:lvl5pPr>
              <a:defRPr sz="2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Icon&#10;&#10;Description automatically generated">
            <a:extLst>
              <a:ext uri="{FF2B5EF4-FFF2-40B4-BE49-F238E27FC236}">
                <a16:creationId xmlns:a16="http://schemas.microsoft.com/office/drawing/2014/main" id="{F66BED0E-8ACA-CA0C-41EA-15DB294132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10922" y="674733"/>
            <a:ext cx="1009774" cy="960884"/>
          </a:xfrm>
          <a:prstGeom prst="rect">
            <a:avLst/>
          </a:prstGeom>
        </p:spPr>
      </p:pic>
      <p:sp>
        <p:nvSpPr>
          <p:cNvPr id="21" name="Rectangle 20">
            <a:extLst>
              <a:ext uri="{FF2B5EF4-FFF2-40B4-BE49-F238E27FC236}">
                <a16:creationId xmlns:a16="http://schemas.microsoft.com/office/drawing/2014/main" id="{875540B6-E2C6-9CD4-E75D-5262812CD067}"/>
              </a:ext>
            </a:extLst>
          </p:cNvPr>
          <p:cNvSpPr/>
          <p:nvPr userDrawn="1"/>
        </p:nvSpPr>
        <p:spPr>
          <a:xfrm>
            <a:off x="4901609" y="6626966"/>
            <a:ext cx="989134" cy="231034"/>
          </a:xfrm>
          <a:prstGeom prst="rect">
            <a:avLst/>
          </a:prstGeom>
          <a:solidFill>
            <a:srgbClr val="13B5E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bg1"/>
              </a:solidFill>
            </a:endParaRPr>
          </a:p>
        </p:txBody>
      </p:sp>
      <p:sp>
        <p:nvSpPr>
          <p:cNvPr id="22" name="Rectangle 21">
            <a:extLst>
              <a:ext uri="{FF2B5EF4-FFF2-40B4-BE49-F238E27FC236}">
                <a16:creationId xmlns:a16="http://schemas.microsoft.com/office/drawing/2014/main" id="{B151AD8D-75CF-39D6-2787-53B06B44DDE6}"/>
              </a:ext>
            </a:extLst>
          </p:cNvPr>
          <p:cNvSpPr/>
          <p:nvPr userDrawn="1"/>
        </p:nvSpPr>
        <p:spPr>
          <a:xfrm>
            <a:off x="5890743" y="6626446"/>
            <a:ext cx="1327640" cy="231554"/>
          </a:xfrm>
          <a:prstGeom prst="rect">
            <a:avLst/>
          </a:prstGeom>
          <a:solidFill>
            <a:srgbClr val="8DC6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bg1"/>
              </a:solidFill>
            </a:endParaRPr>
          </a:p>
        </p:txBody>
      </p:sp>
      <p:sp>
        <p:nvSpPr>
          <p:cNvPr id="24" name="Rectangle 23">
            <a:extLst>
              <a:ext uri="{FF2B5EF4-FFF2-40B4-BE49-F238E27FC236}">
                <a16:creationId xmlns:a16="http://schemas.microsoft.com/office/drawing/2014/main" id="{B5390D33-F2CD-41C1-83CB-4F2E6CD0D936}"/>
              </a:ext>
            </a:extLst>
          </p:cNvPr>
          <p:cNvSpPr/>
          <p:nvPr userDrawn="1"/>
        </p:nvSpPr>
        <p:spPr>
          <a:xfrm>
            <a:off x="7009961" y="6626966"/>
            <a:ext cx="1134578" cy="231034"/>
          </a:xfrm>
          <a:prstGeom prst="rect">
            <a:avLst/>
          </a:prstGeom>
          <a:solidFill>
            <a:srgbClr val="5E973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accent6"/>
              </a:solidFill>
            </a:endParaRPr>
          </a:p>
        </p:txBody>
      </p:sp>
      <p:sp>
        <p:nvSpPr>
          <p:cNvPr id="13" name="TextBox 12">
            <a:extLst>
              <a:ext uri="{FF2B5EF4-FFF2-40B4-BE49-F238E27FC236}">
                <a16:creationId xmlns:a16="http://schemas.microsoft.com/office/drawing/2014/main" id="{19F78475-0D54-C260-2062-9321584E7FF2}"/>
              </a:ext>
            </a:extLst>
          </p:cNvPr>
          <p:cNvSpPr txBox="1"/>
          <p:nvPr userDrawn="1"/>
        </p:nvSpPr>
        <p:spPr>
          <a:xfrm>
            <a:off x="8636040" y="6508116"/>
            <a:ext cx="793270" cy="261610"/>
          </a:xfrm>
          <a:prstGeom prst="rect">
            <a:avLst/>
          </a:prstGeom>
          <a:ln>
            <a:noFill/>
          </a:ln>
        </p:spPr>
        <p:txBody>
          <a:bodyPr wrap="square" rtlCol="0">
            <a:spAutoFit/>
          </a:bodyPr>
          <a:lstStyle/>
          <a:p>
            <a:fld id="{B9E417D9-CE50-4A08-A2C2-A98FE8F0B889}" type="slidenum">
              <a:rPr lang="en-US" sz="1050" smtClean="0">
                <a:solidFill>
                  <a:schemeClr val="bg1"/>
                </a:solidFill>
              </a:rPr>
              <a:t>‹#›</a:t>
            </a:fld>
            <a:endParaRPr lang="en-US" dirty="0" err="1">
              <a:solidFill>
                <a:schemeClr val="bg1"/>
              </a:solidFill>
            </a:endParaRPr>
          </a:p>
        </p:txBody>
      </p:sp>
    </p:spTree>
    <p:extLst>
      <p:ext uri="{BB962C8B-B14F-4D97-AF65-F5344CB8AC3E}">
        <p14:creationId xmlns:p14="http://schemas.microsoft.com/office/powerpoint/2010/main" val="2373105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4_Title and Content ">
    <p:spTree>
      <p:nvGrpSpPr>
        <p:cNvPr id="1" name=""/>
        <p:cNvGrpSpPr/>
        <p:nvPr/>
      </p:nvGrpSpPr>
      <p:grpSpPr>
        <a:xfrm>
          <a:off x="0" y="0"/>
          <a:ext cx="0" cy="0"/>
          <a:chOff x="0" y="0"/>
          <a:chExt cx="0" cy="0"/>
        </a:xfrm>
      </p:grpSpPr>
      <p:pic>
        <p:nvPicPr>
          <p:cNvPr id="11" name="Picture 10" descr="A person writing on a book&#10;&#10;Description automatically generated with medium confidence">
            <a:extLst>
              <a:ext uri="{FF2B5EF4-FFF2-40B4-BE49-F238E27FC236}">
                <a16:creationId xmlns:a16="http://schemas.microsoft.com/office/drawing/2014/main" id="{F0AAB347-0F29-D8EE-2CC8-202C7F087CE0}"/>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r="11004"/>
          <a:stretch/>
        </p:blipFill>
        <p:spPr>
          <a:xfrm flipH="1">
            <a:off x="-396606" y="-166827"/>
            <a:ext cx="9540606" cy="7155455"/>
          </a:xfrm>
          <a:prstGeom prst="rect">
            <a:avLst/>
          </a:prstGeom>
        </p:spPr>
      </p:pic>
      <p:sp>
        <p:nvSpPr>
          <p:cNvPr id="2" name="Rectangle 1">
            <a:extLst>
              <a:ext uri="{FF2B5EF4-FFF2-40B4-BE49-F238E27FC236}">
                <a16:creationId xmlns:a16="http://schemas.microsoft.com/office/drawing/2014/main" id="{F893CBDA-5AE6-19D3-56D3-8B574E0C3B33}"/>
              </a:ext>
            </a:extLst>
          </p:cNvPr>
          <p:cNvSpPr/>
          <p:nvPr userDrawn="1"/>
        </p:nvSpPr>
        <p:spPr>
          <a:xfrm>
            <a:off x="4901609" y="-166827"/>
            <a:ext cx="3242930" cy="7161987"/>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endParaRPr>
          </a:p>
        </p:txBody>
      </p:sp>
      <p:sp>
        <p:nvSpPr>
          <p:cNvPr id="3" name="Rectangle 2">
            <a:extLst>
              <a:ext uri="{FF2B5EF4-FFF2-40B4-BE49-F238E27FC236}">
                <a16:creationId xmlns:a16="http://schemas.microsoft.com/office/drawing/2014/main" id="{14774ADC-AA42-CACB-8C2C-02E7F8366476}"/>
              </a:ext>
            </a:extLst>
          </p:cNvPr>
          <p:cNvSpPr/>
          <p:nvPr userDrawn="1"/>
        </p:nvSpPr>
        <p:spPr>
          <a:xfrm>
            <a:off x="3530009" y="535021"/>
            <a:ext cx="1371600" cy="1371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endParaRPr>
          </a:p>
        </p:txBody>
      </p:sp>
      <p:sp>
        <p:nvSpPr>
          <p:cNvPr id="12" name="Title Placeholder 2"/>
          <p:cNvSpPr>
            <a:spLocks noGrp="1"/>
          </p:cNvSpPr>
          <p:nvPr>
            <p:ph type="title"/>
          </p:nvPr>
        </p:nvSpPr>
        <p:spPr>
          <a:xfrm>
            <a:off x="5039825" y="535021"/>
            <a:ext cx="2966491" cy="918477"/>
          </a:xfrm>
          <a:prstGeom prst="rect">
            <a:avLst/>
          </a:prstGeom>
        </p:spPr>
        <p:txBody>
          <a:bodyPr vert="horz" lIns="91440" tIns="45720" rIns="91440" bIns="45720" rtlCol="0" anchor="t">
            <a:noAutofit/>
          </a:bodyPr>
          <a:lstStyle>
            <a:lvl1pPr>
              <a:defRPr sz="3200">
                <a:solidFill>
                  <a:schemeClr val="bg1"/>
                </a:solidFill>
              </a:defRPr>
            </a:lvl1pPr>
          </a:lstStyle>
          <a:p>
            <a:r>
              <a:rPr lang="en-US" dirty="0"/>
              <a:t>Click to edit Master title style</a:t>
            </a:r>
          </a:p>
        </p:txBody>
      </p:sp>
      <p:sp>
        <p:nvSpPr>
          <p:cNvPr id="4" name="Content Placeholder 3"/>
          <p:cNvSpPr>
            <a:spLocks noGrp="1"/>
          </p:cNvSpPr>
          <p:nvPr>
            <p:ph sz="quarter" idx="10"/>
          </p:nvPr>
        </p:nvSpPr>
        <p:spPr>
          <a:xfrm>
            <a:off x="5039834" y="1810223"/>
            <a:ext cx="2966228" cy="4498975"/>
          </a:xfrm>
        </p:spPr>
        <p:txBody>
          <a:bodyPr/>
          <a:lstStyle>
            <a:lvl1pPr>
              <a:defRPr sz="2000">
                <a:solidFill>
                  <a:schemeClr val="bg1"/>
                </a:solidFill>
              </a:defRPr>
            </a:lvl1pPr>
            <a:lvl2pPr>
              <a:defRPr sz="2000">
                <a:solidFill>
                  <a:schemeClr val="bg1"/>
                </a:solidFill>
              </a:defRPr>
            </a:lvl2pPr>
            <a:lvl3pPr>
              <a:defRPr sz="2000">
                <a:solidFill>
                  <a:schemeClr val="bg1"/>
                </a:solidFill>
              </a:defRPr>
            </a:lvl3pPr>
            <a:lvl4pPr marL="347472" indent="-171450">
              <a:buFont typeface="Arial" panose="020B0604020202020204" pitchFamily="34" charset="0"/>
              <a:buChar char="–"/>
              <a:defRPr sz="2000">
                <a:solidFill>
                  <a:schemeClr val="bg1"/>
                </a:solidFill>
              </a:defRPr>
            </a:lvl4pPr>
            <a:lvl5pPr>
              <a:defRPr sz="2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Icon&#10;&#10;Description automatically generated">
            <a:extLst>
              <a:ext uri="{FF2B5EF4-FFF2-40B4-BE49-F238E27FC236}">
                <a16:creationId xmlns:a16="http://schemas.microsoft.com/office/drawing/2014/main" id="{F66BED0E-8ACA-CA0C-41EA-15DB294132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10922" y="674733"/>
            <a:ext cx="1009774" cy="960884"/>
          </a:xfrm>
          <a:prstGeom prst="rect">
            <a:avLst/>
          </a:prstGeom>
        </p:spPr>
      </p:pic>
      <p:sp>
        <p:nvSpPr>
          <p:cNvPr id="21" name="Rectangle 20">
            <a:extLst>
              <a:ext uri="{FF2B5EF4-FFF2-40B4-BE49-F238E27FC236}">
                <a16:creationId xmlns:a16="http://schemas.microsoft.com/office/drawing/2014/main" id="{875540B6-E2C6-9CD4-E75D-5262812CD067}"/>
              </a:ext>
            </a:extLst>
          </p:cNvPr>
          <p:cNvSpPr/>
          <p:nvPr userDrawn="1"/>
        </p:nvSpPr>
        <p:spPr>
          <a:xfrm>
            <a:off x="4901609" y="6754982"/>
            <a:ext cx="989134" cy="231034"/>
          </a:xfrm>
          <a:prstGeom prst="rect">
            <a:avLst/>
          </a:prstGeom>
          <a:solidFill>
            <a:srgbClr val="13B5E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bg1"/>
              </a:solidFill>
            </a:endParaRPr>
          </a:p>
        </p:txBody>
      </p:sp>
      <p:sp>
        <p:nvSpPr>
          <p:cNvPr id="22" name="Rectangle 21">
            <a:extLst>
              <a:ext uri="{FF2B5EF4-FFF2-40B4-BE49-F238E27FC236}">
                <a16:creationId xmlns:a16="http://schemas.microsoft.com/office/drawing/2014/main" id="{B151AD8D-75CF-39D6-2787-53B06B44DDE6}"/>
              </a:ext>
            </a:extLst>
          </p:cNvPr>
          <p:cNvSpPr/>
          <p:nvPr userDrawn="1"/>
        </p:nvSpPr>
        <p:spPr>
          <a:xfrm>
            <a:off x="5890743" y="6754462"/>
            <a:ext cx="1327640" cy="231554"/>
          </a:xfrm>
          <a:prstGeom prst="rect">
            <a:avLst/>
          </a:prstGeom>
          <a:solidFill>
            <a:srgbClr val="8DC6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bg1"/>
              </a:solidFill>
            </a:endParaRPr>
          </a:p>
        </p:txBody>
      </p:sp>
      <p:sp>
        <p:nvSpPr>
          <p:cNvPr id="24" name="Rectangle 23">
            <a:extLst>
              <a:ext uri="{FF2B5EF4-FFF2-40B4-BE49-F238E27FC236}">
                <a16:creationId xmlns:a16="http://schemas.microsoft.com/office/drawing/2014/main" id="{B5390D33-F2CD-41C1-83CB-4F2E6CD0D936}"/>
              </a:ext>
            </a:extLst>
          </p:cNvPr>
          <p:cNvSpPr/>
          <p:nvPr userDrawn="1"/>
        </p:nvSpPr>
        <p:spPr>
          <a:xfrm>
            <a:off x="7009961" y="6754982"/>
            <a:ext cx="1134578" cy="231034"/>
          </a:xfrm>
          <a:prstGeom prst="rect">
            <a:avLst/>
          </a:prstGeom>
          <a:solidFill>
            <a:srgbClr val="5E973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accent6"/>
              </a:solidFill>
            </a:endParaRPr>
          </a:p>
        </p:txBody>
      </p:sp>
      <p:sp>
        <p:nvSpPr>
          <p:cNvPr id="13" name="TextBox 12">
            <a:extLst>
              <a:ext uri="{FF2B5EF4-FFF2-40B4-BE49-F238E27FC236}">
                <a16:creationId xmlns:a16="http://schemas.microsoft.com/office/drawing/2014/main" id="{56F6A3AC-6AA4-7CC8-EB25-72F8E74B3233}"/>
              </a:ext>
            </a:extLst>
          </p:cNvPr>
          <p:cNvSpPr txBox="1"/>
          <p:nvPr userDrawn="1"/>
        </p:nvSpPr>
        <p:spPr>
          <a:xfrm>
            <a:off x="8636040" y="6508116"/>
            <a:ext cx="793270" cy="261610"/>
          </a:xfrm>
          <a:prstGeom prst="rect">
            <a:avLst/>
          </a:prstGeom>
          <a:ln>
            <a:noFill/>
          </a:ln>
        </p:spPr>
        <p:txBody>
          <a:bodyPr wrap="square" rtlCol="0">
            <a:spAutoFit/>
          </a:bodyPr>
          <a:lstStyle/>
          <a:p>
            <a:fld id="{B9E417D9-CE50-4A08-A2C2-A98FE8F0B889}" type="slidenum">
              <a:rPr lang="en-US" sz="1050" smtClean="0">
                <a:solidFill>
                  <a:schemeClr val="bg1"/>
                </a:solidFill>
              </a:rPr>
              <a:t>‹#›</a:t>
            </a:fld>
            <a:endParaRPr lang="en-US" dirty="0" err="1">
              <a:solidFill>
                <a:schemeClr val="bg1"/>
              </a:solidFill>
            </a:endParaRPr>
          </a:p>
        </p:txBody>
      </p:sp>
    </p:spTree>
    <p:extLst>
      <p:ext uri="{BB962C8B-B14F-4D97-AF65-F5344CB8AC3E}">
        <p14:creationId xmlns:p14="http://schemas.microsoft.com/office/powerpoint/2010/main" val="1853202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5_Title and Content ">
    <p:spTree>
      <p:nvGrpSpPr>
        <p:cNvPr id="1" name=""/>
        <p:cNvGrpSpPr/>
        <p:nvPr/>
      </p:nvGrpSpPr>
      <p:grpSpPr>
        <a:xfrm>
          <a:off x="0" y="0"/>
          <a:ext cx="0" cy="0"/>
          <a:chOff x="0" y="0"/>
          <a:chExt cx="0" cy="0"/>
        </a:xfrm>
      </p:grpSpPr>
      <p:pic>
        <p:nvPicPr>
          <p:cNvPr id="17" name="Picture 16" descr="A group of people sitting around a table&#10;&#10;Description automatically generated with medium confidence">
            <a:extLst>
              <a:ext uri="{FF2B5EF4-FFF2-40B4-BE49-F238E27FC236}">
                <a16:creationId xmlns:a16="http://schemas.microsoft.com/office/drawing/2014/main" id="{7AB1F6F4-FAAB-44EF-5BFE-8FD52E672630}"/>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r="11104"/>
          <a:stretch/>
        </p:blipFill>
        <p:spPr>
          <a:xfrm>
            <a:off x="0" y="0"/>
            <a:ext cx="9144000" cy="6858000"/>
          </a:xfrm>
          <a:prstGeom prst="rect">
            <a:avLst/>
          </a:prstGeom>
        </p:spPr>
      </p:pic>
      <p:sp>
        <p:nvSpPr>
          <p:cNvPr id="2" name="Rectangle 1">
            <a:extLst>
              <a:ext uri="{FF2B5EF4-FFF2-40B4-BE49-F238E27FC236}">
                <a16:creationId xmlns:a16="http://schemas.microsoft.com/office/drawing/2014/main" id="{F893CBDA-5AE6-19D3-56D3-8B574E0C3B33}"/>
              </a:ext>
            </a:extLst>
          </p:cNvPr>
          <p:cNvSpPr/>
          <p:nvPr userDrawn="1"/>
        </p:nvSpPr>
        <p:spPr>
          <a:xfrm>
            <a:off x="4901609" y="0"/>
            <a:ext cx="3242930" cy="6858000"/>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endParaRPr>
          </a:p>
        </p:txBody>
      </p:sp>
      <p:sp>
        <p:nvSpPr>
          <p:cNvPr id="3" name="Rectangle 2">
            <a:extLst>
              <a:ext uri="{FF2B5EF4-FFF2-40B4-BE49-F238E27FC236}">
                <a16:creationId xmlns:a16="http://schemas.microsoft.com/office/drawing/2014/main" id="{14774ADC-AA42-CACB-8C2C-02E7F8366476}"/>
              </a:ext>
            </a:extLst>
          </p:cNvPr>
          <p:cNvSpPr/>
          <p:nvPr userDrawn="1"/>
        </p:nvSpPr>
        <p:spPr>
          <a:xfrm>
            <a:off x="3530009" y="535021"/>
            <a:ext cx="1371600" cy="13716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endParaRPr>
          </a:p>
        </p:txBody>
      </p:sp>
      <p:sp>
        <p:nvSpPr>
          <p:cNvPr id="12" name="Title Placeholder 2"/>
          <p:cNvSpPr>
            <a:spLocks noGrp="1"/>
          </p:cNvSpPr>
          <p:nvPr>
            <p:ph type="title"/>
          </p:nvPr>
        </p:nvSpPr>
        <p:spPr>
          <a:xfrm>
            <a:off x="5039825" y="535021"/>
            <a:ext cx="2966491" cy="918477"/>
          </a:xfrm>
          <a:prstGeom prst="rect">
            <a:avLst/>
          </a:prstGeom>
        </p:spPr>
        <p:txBody>
          <a:bodyPr vert="horz" lIns="91440" tIns="45720" rIns="91440" bIns="45720" rtlCol="0" anchor="t">
            <a:noAutofit/>
          </a:bodyPr>
          <a:lstStyle>
            <a:lvl1pPr>
              <a:defRPr sz="3200">
                <a:solidFill>
                  <a:schemeClr val="bg1"/>
                </a:solidFill>
              </a:defRPr>
            </a:lvl1pPr>
          </a:lstStyle>
          <a:p>
            <a:r>
              <a:rPr lang="en-US" dirty="0"/>
              <a:t>Click to edit Master title style</a:t>
            </a:r>
          </a:p>
        </p:txBody>
      </p:sp>
      <p:sp>
        <p:nvSpPr>
          <p:cNvPr id="4" name="Content Placeholder 3"/>
          <p:cNvSpPr>
            <a:spLocks noGrp="1"/>
          </p:cNvSpPr>
          <p:nvPr>
            <p:ph sz="quarter" idx="10"/>
          </p:nvPr>
        </p:nvSpPr>
        <p:spPr>
          <a:xfrm>
            <a:off x="5039834" y="1810223"/>
            <a:ext cx="2966228" cy="4498975"/>
          </a:xfrm>
        </p:spPr>
        <p:txBody>
          <a:bodyPr/>
          <a:lstStyle>
            <a:lvl1pPr>
              <a:defRPr sz="2000">
                <a:solidFill>
                  <a:schemeClr val="bg1"/>
                </a:solidFill>
              </a:defRPr>
            </a:lvl1pPr>
            <a:lvl2pPr>
              <a:defRPr sz="2000">
                <a:solidFill>
                  <a:schemeClr val="bg1"/>
                </a:solidFill>
              </a:defRPr>
            </a:lvl2pPr>
            <a:lvl3pPr>
              <a:defRPr sz="2000">
                <a:solidFill>
                  <a:schemeClr val="bg1"/>
                </a:solidFill>
              </a:defRPr>
            </a:lvl3pPr>
            <a:lvl4pPr marL="347472" indent="-171450">
              <a:buFont typeface="Arial" panose="020B0604020202020204" pitchFamily="34" charset="0"/>
              <a:buChar char="–"/>
              <a:defRPr sz="2000">
                <a:solidFill>
                  <a:schemeClr val="bg1"/>
                </a:solidFill>
              </a:defRPr>
            </a:lvl4pPr>
            <a:lvl5pPr>
              <a:defRPr sz="2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Icon&#10;&#10;Description automatically generated">
            <a:extLst>
              <a:ext uri="{FF2B5EF4-FFF2-40B4-BE49-F238E27FC236}">
                <a16:creationId xmlns:a16="http://schemas.microsoft.com/office/drawing/2014/main" id="{F66BED0E-8ACA-CA0C-41EA-15DB294132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10922" y="674733"/>
            <a:ext cx="1009774" cy="960884"/>
          </a:xfrm>
          <a:prstGeom prst="rect">
            <a:avLst/>
          </a:prstGeom>
        </p:spPr>
      </p:pic>
      <p:sp>
        <p:nvSpPr>
          <p:cNvPr id="21" name="Rectangle 20">
            <a:extLst>
              <a:ext uri="{FF2B5EF4-FFF2-40B4-BE49-F238E27FC236}">
                <a16:creationId xmlns:a16="http://schemas.microsoft.com/office/drawing/2014/main" id="{875540B6-E2C6-9CD4-E75D-5262812CD067}"/>
              </a:ext>
            </a:extLst>
          </p:cNvPr>
          <p:cNvSpPr/>
          <p:nvPr userDrawn="1"/>
        </p:nvSpPr>
        <p:spPr>
          <a:xfrm>
            <a:off x="4901609" y="6626966"/>
            <a:ext cx="989134" cy="231034"/>
          </a:xfrm>
          <a:prstGeom prst="rect">
            <a:avLst/>
          </a:prstGeom>
          <a:solidFill>
            <a:srgbClr val="13B5E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bg1"/>
              </a:solidFill>
            </a:endParaRPr>
          </a:p>
        </p:txBody>
      </p:sp>
      <p:sp>
        <p:nvSpPr>
          <p:cNvPr id="22" name="Rectangle 21">
            <a:extLst>
              <a:ext uri="{FF2B5EF4-FFF2-40B4-BE49-F238E27FC236}">
                <a16:creationId xmlns:a16="http://schemas.microsoft.com/office/drawing/2014/main" id="{B151AD8D-75CF-39D6-2787-53B06B44DDE6}"/>
              </a:ext>
            </a:extLst>
          </p:cNvPr>
          <p:cNvSpPr/>
          <p:nvPr userDrawn="1"/>
        </p:nvSpPr>
        <p:spPr>
          <a:xfrm>
            <a:off x="5890743" y="6626446"/>
            <a:ext cx="1327640" cy="231554"/>
          </a:xfrm>
          <a:prstGeom prst="rect">
            <a:avLst/>
          </a:prstGeom>
          <a:solidFill>
            <a:srgbClr val="8DC6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bg1"/>
              </a:solidFill>
            </a:endParaRPr>
          </a:p>
        </p:txBody>
      </p:sp>
      <p:sp>
        <p:nvSpPr>
          <p:cNvPr id="24" name="Rectangle 23">
            <a:extLst>
              <a:ext uri="{FF2B5EF4-FFF2-40B4-BE49-F238E27FC236}">
                <a16:creationId xmlns:a16="http://schemas.microsoft.com/office/drawing/2014/main" id="{B5390D33-F2CD-41C1-83CB-4F2E6CD0D936}"/>
              </a:ext>
            </a:extLst>
          </p:cNvPr>
          <p:cNvSpPr/>
          <p:nvPr userDrawn="1"/>
        </p:nvSpPr>
        <p:spPr>
          <a:xfrm>
            <a:off x="7009961" y="6626966"/>
            <a:ext cx="1134578" cy="231034"/>
          </a:xfrm>
          <a:prstGeom prst="rect">
            <a:avLst/>
          </a:prstGeom>
          <a:solidFill>
            <a:srgbClr val="5E973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accent6"/>
              </a:solidFill>
            </a:endParaRPr>
          </a:p>
        </p:txBody>
      </p:sp>
      <p:sp>
        <p:nvSpPr>
          <p:cNvPr id="18" name="TextBox 17">
            <a:extLst>
              <a:ext uri="{FF2B5EF4-FFF2-40B4-BE49-F238E27FC236}">
                <a16:creationId xmlns:a16="http://schemas.microsoft.com/office/drawing/2014/main" id="{20AA0239-4131-4981-A5EB-2237B56A9480}"/>
              </a:ext>
            </a:extLst>
          </p:cNvPr>
          <p:cNvSpPr txBox="1"/>
          <p:nvPr userDrawn="1"/>
        </p:nvSpPr>
        <p:spPr>
          <a:xfrm>
            <a:off x="8636040" y="6508116"/>
            <a:ext cx="793270" cy="261610"/>
          </a:xfrm>
          <a:prstGeom prst="rect">
            <a:avLst/>
          </a:prstGeom>
          <a:ln>
            <a:noFill/>
          </a:ln>
        </p:spPr>
        <p:txBody>
          <a:bodyPr wrap="square" rtlCol="0">
            <a:spAutoFit/>
          </a:bodyPr>
          <a:lstStyle/>
          <a:p>
            <a:fld id="{B9E417D9-CE50-4A08-A2C2-A98FE8F0B889}" type="slidenum">
              <a:rPr lang="en-US" sz="1050" smtClean="0">
                <a:solidFill>
                  <a:schemeClr val="bg1"/>
                </a:solidFill>
              </a:rPr>
              <a:t>‹#›</a:t>
            </a:fld>
            <a:endParaRPr lang="en-US" dirty="0" err="1">
              <a:solidFill>
                <a:schemeClr val="bg1"/>
              </a:solidFill>
            </a:endParaRPr>
          </a:p>
        </p:txBody>
      </p:sp>
    </p:spTree>
    <p:extLst>
      <p:ext uri="{BB962C8B-B14F-4D97-AF65-F5344CB8AC3E}">
        <p14:creationId xmlns:p14="http://schemas.microsoft.com/office/powerpoint/2010/main" val="268569840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itle Placeholder 2"/>
          <p:cNvSpPr>
            <a:spLocks noGrp="1"/>
          </p:cNvSpPr>
          <p:nvPr>
            <p:ph type="title"/>
          </p:nvPr>
        </p:nvSpPr>
        <p:spPr>
          <a:xfrm>
            <a:off x="349620" y="535020"/>
            <a:ext cx="8417710" cy="970963"/>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349621" y="1817077"/>
            <a:ext cx="8417708"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p:cNvSpPr/>
          <p:nvPr userDrawn="1"/>
        </p:nvSpPr>
        <p:spPr>
          <a:xfrm>
            <a:off x="1371600" y="6381750"/>
            <a:ext cx="989134" cy="231034"/>
          </a:xfrm>
          <a:prstGeom prst="rect">
            <a:avLst/>
          </a:prstGeom>
          <a:solidFill>
            <a:srgbClr val="13B5E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bg1"/>
              </a:solidFill>
            </a:endParaRPr>
          </a:p>
        </p:txBody>
      </p:sp>
      <p:sp>
        <p:nvSpPr>
          <p:cNvPr id="11" name="Rectangle 10"/>
          <p:cNvSpPr/>
          <p:nvPr userDrawn="1"/>
        </p:nvSpPr>
        <p:spPr>
          <a:xfrm>
            <a:off x="4513197" y="6381750"/>
            <a:ext cx="1327640" cy="231554"/>
          </a:xfrm>
          <a:prstGeom prst="rect">
            <a:avLst/>
          </a:prstGeom>
          <a:solidFill>
            <a:srgbClr val="8DC6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bg1"/>
              </a:solidFill>
            </a:endParaRPr>
          </a:p>
        </p:txBody>
      </p:sp>
      <p:sp>
        <p:nvSpPr>
          <p:cNvPr id="12" name="Rectangle 11"/>
          <p:cNvSpPr/>
          <p:nvPr userDrawn="1"/>
        </p:nvSpPr>
        <p:spPr>
          <a:xfrm flipH="1">
            <a:off x="2360735" y="6381750"/>
            <a:ext cx="2152462" cy="231034"/>
          </a:xfrm>
          <a:prstGeom prst="rect">
            <a:avLst/>
          </a:prstGeom>
          <a:solidFill>
            <a:srgbClr val="0069A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bg1"/>
              </a:solidFill>
            </a:endParaRPr>
          </a:p>
        </p:txBody>
      </p:sp>
      <p:sp>
        <p:nvSpPr>
          <p:cNvPr id="13" name="Rectangle 12"/>
          <p:cNvSpPr/>
          <p:nvPr userDrawn="1"/>
        </p:nvSpPr>
        <p:spPr>
          <a:xfrm>
            <a:off x="5694948" y="6381750"/>
            <a:ext cx="3449053" cy="231034"/>
          </a:xfrm>
          <a:prstGeom prst="rect">
            <a:avLst/>
          </a:prstGeom>
          <a:solidFill>
            <a:srgbClr val="5E973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accent6"/>
              </a:solidFill>
            </a:endParaRPr>
          </a:p>
        </p:txBody>
      </p:sp>
      <p:sp>
        <p:nvSpPr>
          <p:cNvPr id="14" name="Slide Number Placeholder 5"/>
          <p:cNvSpPr txBox="1">
            <a:spLocks/>
          </p:cNvSpPr>
          <p:nvPr userDrawn="1"/>
        </p:nvSpPr>
        <p:spPr>
          <a:xfrm>
            <a:off x="5895477" y="6376015"/>
            <a:ext cx="3184357" cy="158937"/>
          </a:xfrm>
          <a:prstGeom prst="rect">
            <a:avLst/>
          </a:prstGeom>
        </p:spPr>
        <p:txBody>
          <a:bodyPr vert="horz" lIns="0" tIns="0" rIns="0" bIns="0" rtlCol="0" anchor="b" anchorCtr="0">
            <a:noAutofit/>
          </a:bodyPr>
          <a:lstStyle>
            <a:defPPr>
              <a:defRPr lang="en-US"/>
            </a:defPPr>
            <a:lvl1pPr marL="0" algn="l" defTabSz="914400" rtl="0" eaLnBrk="1" latinLnBrk="0" hangingPunct="1">
              <a:defRPr sz="800" kern="1200">
                <a:solidFill>
                  <a:schemeClr val="tx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00">
                <a:solidFill>
                  <a:schemeClr val="bg1"/>
                </a:solidFill>
              </a:rPr>
              <a:t>Proprietary &amp; Confidential – not to be reproduced or distributed without permission. </a:t>
            </a:r>
          </a:p>
        </p:txBody>
      </p:sp>
      <p:sp>
        <p:nvSpPr>
          <p:cNvPr id="17" name="Rectangle 16"/>
          <p:cNvSpPr/>
          <p:nvPr userDrawn="1"/>
        </p:nvSpPr>
        <p:spPr>
          <a:xfrm>
            <a:off x="7417942" y="6387284"/>
            <a:ext cx="1581777" cy="173124"/>
          </a:xfrm>
          <a:prstGeom prst="rect">
            <a:avLst/>
          </a:prstGeom>
        </p:spPr>
        <p:txBody>
          <a:bodyPr wrap="square">
            <a:spAutoFit/>
          </a:bodyPr>
          <a:lstStyle/>
          <a:p>
            <a:pPr algn="r"/>
            <a:r>
              <a:rPr lang="en-US" sz="525" dirty="0">
                <a:solidFill>
                  <a:schemeClr val="bg1"/>
                </a:solidFill>
              </a:rPr>
              <a:t>|</a:t>
            </a:r>
            <a:r>
              <a:rPr lang="en-US" sz="525" baseline="0" dirty="0">
                <a:solidFill>
                  <a:schemeClr val="bg1"/>
                </a:solidFill>
              </a:rPr>
              <a:t>   </a:t>
            </a:r>
            <a:fld id="{C0D42ABE-EA05-4842-819E-2C916F1CD485}" type="slidenum">
              <a:rPr lang="en-US" sz="525" smtClean="0">
                <a:solidFill>
                  <a:schemeClr val="bg1"/>
                </a:solidFill>
              </a:rPr>
              <a:pPr algn="r"/>
              <a:t>‹#›</a:t>
            </a:fld>
            <a:endParaRPr lang="en-US" sz="525" dirty="0">
              <a:solidFill>
                <a:schemeClr val="bg1"/>
              </a:solidFill>
            </a:endParaRPr>
          </a:p>
        </p:txBody>
      </p:sp>
      <p:pic>
        <p:nvPicPr>
          <p:cNvPr id="15" name="Picture 14" descr="Logo&#10;&#10;Description automatically generated">
            <a:extLst>
              <a:ext uri="{FF2B5EF4-FFF2-40B4-BE49-F238E27FC236}">
                <a16:creationId xmlns:a16="http://schemas.microsoft.com/office/drawing/2014/main" id="{D17E66C9-DB4A-47A4-A45D-1F7DFFCCA9B4}"/>
              </a:ext>
            </a:extLst>
          </p:cNvPr>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350515" y="6352340"/>
            <a:ext cx="942731" cy="289853"/>
          </a:xfrm>
          <a:prstGeom prst="rect">
            <a:avLst/>
          </a:prstGeom>
        </p:spPr>
      </p:pic>
    </p:spTree>
    <p:extLst>
      <p:ext uri="{BB962C8B-B14F-4D97-AF65-F5344CB8AC3E}">
        <p14:creationId xmlns:p14="http://schemas.microsoft.com/office/powerpoint/2010/main" val="52496435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52" r:id="rId7"/>
    <p:sldLayoutId id="2147483753" r:id="rId8"/>
    <p:sldLayoutId id="2147483754" r:id="rId9"/>
    <p:sldLayoutId id="2147483750" r:id="rId10"/>
    <p:sldLayoutId id="2147483751" r:id="rId11"/>
    <p:sldLayoutId id="2147483728" r:id="rId12"/>
    <p:sldLayoutId id="2147483729" r:id="rId13"/>
    <p:sldLayoutId id="2147483730" r:id="rId14"/>
    <p:sldLayoutId id="2147483769" r:id="rId15"/>
    <p:sldLayoutId id="2147483770" r:id="rId16"/>
    <p:sldLayoutId id="2147483771" r:id="rId17"/>
    <p:sldLayoutId id="2147483757" r:id="rId18"/>
    <p:sldLayoutId id="2147483755" r:id="rId19"/>
    <p:sldLayoutId id="2147483758" r:id="rId20"/>
    <p:sldLayoutId id="2147483759" r:id="rId21"/>
    <p:sldLayoutId id="2147483767" r:id="rId22"/>
    <p:sldLayoutId id="2147483731" r:id="rId23"/>
    <p:sldLayoutId id="2147483760" r:id="rId24"/>
    <p:sldLayoutId id="2147483763" r:id="rId25"/>
    <p:sldLayoutId id="2147483768" r:id="rId26"/>
    <p:sldLayoutId id="2147483764" r:id="rId27"/>
    <p:sldLayoutId id="2147483761" r:id="rId28"/>
    <p:sldLayoutId id="2147483762" r:id="rId29"/>
    <p:sldLayoutId id="2147483765" r:id="rId30"/>
    <p:sldLayoutId id="2147483766" r:id="rId31"/>
    <p:sldLayoutId id="2147483732" r:id="rId32"/>
    <p:sldLayoutId id="2147483756" r:id="rId33"/>
    <p:sldLayoutId id="2147483747" r:id="rId34"/>
    <p:sldLayoutId id="2147483749" r:id="rId35"/>
  </p:sldLayoutIdLst>
  <p:hf hdr="0" ftr="0" dt="0"/>
  <p:txStyles>
    <p:titleStyle>
      <a:lvl1pPr algn="l" defTabSz="685800" rtl="0" eaLnBrk="1" latinLnBrk="0" hangingPunct="1">
        <a:lnSpc>
          <a:spcPct val="90000"/>
        </a:lnSpc>
        <a:spcBef>
          <a:spcPct val="0"/>
        </a:spcBef>
        <a:buNone/>
        <a:defRPr sz="3200" kern="1200">
          <a:solidFill>
            <a:srgbClr val="13B5EA"/>
          </a:solidFill>
          <a:latin typeface="+mj-lt"/>
          <a:ea typeface="+mj-ea"/>
          <a:cs typeface="+mj-cs"/>
        </a:defRPr>
      </a:lvl1pPr>
    </p:titleStyle>
    <p:bodyStyle>
      <a:lvl1pPr marL="0" indent="0" algn="l" defTabSz="685800" rtl="0" eaLnBrk="1" latinLnBrk="0" hangingPunct="1">
        <a:lnSpc>
          <a:spcPct val="100000"/>
        </a:lnSpc>
        <a:spcBef>
          <a:spcPts val="450"/>
        </a:spcBef>
        <a:spcAft>
          <a:spcPts val="450"/>
        </a:spcAft>
        <a:buFont typeface="Arial" panose="020B0604020202020204" pitchFamily="34" charset="0"/>
        <a:buNone/>
        <a:defRPr sz="2000" b="1" kern="1200">
          <a:solidFill>
            <a:schemeClr val="tx2"/>
          </a:solidFill>
          <a:latin typeface="+mj-lt"/>
          <a:ea typeface="+mn-ea"/>
          <a:cs typeface="+mn-cs"/>
        </a:defRPr>
      </a:lvl1pPr>
      <a:lvl2pPr marL="0" indent="0" algn="l" defTabSz="685800" rtl="0" eaLnBrk="1" latinLnBrk="0" hangingPunct="1">
        <a:lnSpc>
          <a:spcPct val="100000"/>
        </a:lnSpc>
        <a:spcBef>
          <a:spcPts val="0"/>
        </a:spcBef>
        <a:spcAft>
          <a:spcPts val="600"/>
        </a:spcAft>
        <a:buFont typeface="Arial" panose="020B0604020202020204" pitchFamily="34" charset="0"/>
        <a:buNone/>
        <a:defRPr sz="2000" kern="1200" baseline="0">
          <a:solidFill>
            <a:schemeClr val="tx2"/>
          </a:solidFill>
          <a:latin typeface="+mj-lt"/>
          <a:ea typeface="+mn-ea"/>
          <a:cs typeface="+mn-cs"/>
        </a:defRPr>
      </a:lvl2pPr>
      <a:lvl3pPr marL="173736" indent="-173736" algn="l" defTabSz="685800" rtl="0" eaLnBrk="1" latinLnBrk="0" hangingPunct="1">
        <a:lnSpc>
          <a:spcPct val="100000"/>
        </a:lnSpc>
        <a:spcBef>
          <a:spcPts val="0"/>
        </a:spcBef>
        <a:spcAft>
          <a:spcPts val="600"/>
        </a:spcAft>
        <a:buFont typeface="Arial" panose="020B0604020202020204" pitchFamily="34" charset="0"/>
        <a:buChar char="•"/>
        <a:defRPr sz="2000" kern="1200" baseline="0">
          <a:solidFill>
            <a:schemeClr val="tx2"/>
          </a:solidFill>
          <a:latin typeface="+mj-lt"/>
          <a:ea typeface="+mn-ea"/>
          <a:cs typeface="+mn-cs"/>
        </a:defRPr>
      </a:lvl3pPr>
      <a:lvl4pPr marL="347472" indent="-171450" algn="l" defTabSz="685800" rtl="0" eaLnBrk="1" latinLnBrk="0" hangingPunct="1">
        <a:lnSpc>
          <a:spcPct val="100000"/>
        </a:lnSpc>
        <a:spcBef>
          <a:spcPts val="0"/>
        </a:spcBef>
        <a:spcAft>
          <a:spcPts val="600"/>
        </a:spcAft>
        <a:buFont typeface="Arial" panose="020B0604020202020204" pitchFamily="34" charset="0"/>
        <a:buChar char="–"/>
        <a:defRPr sz="2000" kern="1200" baseline="0">
          <a:solidFill>
            <a:schemeClr val="tx2"/>
          </a:solidFill>
          <a:latin typeface="+mj-lt"/>
          <a:ea typeface="+mn-ea"/>
          <a:cs typeface="+mn-cs"/>
        </a:defRPr>
      </a:lvl4pPr>
      <a:lvl5pPr marL="512064" indent="-173736" algn="l" defTabSz="685800" rtl="0" eaLnBrk="1" latinLnBrk="0" hangingPunct="1">
        <a:lnSpc>
          <a:spcPct val="100000"/>
        </a:lnSpc>
        <a:spcBef>
          <a:spcPts val="0"/>
        </a:spcBef>
        <a:spcAft>
          <a:spcPts val="600"/>
        </a:spcAft>
        <a:buClr>
          <a:schemeClr val="tx2"/>
        </a:buClr>
        <a:buSzPct val="80000"/>
        <a:buFont typeface="Wingdings" panose="05000000000000000000" pitchFamily="2" charset="2"/>
        <a:buChar char="§"/>
        <a:defRPr sz="2000" kern="1200">
          <a:solidFill>
            <a:schemeClr val="tx2"/>
          </a:solidFill>
          <a:latin typeface="+mj-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34.xml"/><Relationship Id="rId5" Type="http://schemas.openxmlformats.org/officeDocument/2006/relationships/image" Target="../media/image35.jpeg"/><Relationship Id="rId4" Type="http://schemas.openxmlformats.org/officeDocument/2006/relationships/image" Target="../media/image3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hyperlink" Target="mailto:webtpa.compliance@webtpa.com" TargetMode="External"/><Relationship Id="rId2" Type="http://schemas.openxmlformats.org/officeDocument/2006/relationships/image" Target="../media/image38.jpeg"/><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3" Type="http://schemas.openxmlformats.org/officeDocument/2006/relationships/hyperlink" Target="mailto:webtpa.compliance@webtpa.com" TargetMode="External"/><Relationship Id="rId2" Type="http://schemas.openxmlformats.org/officeDocument/2006/relationships/image" Target="../media/image38.jpeg"/><Relationship Id="rId1" Type="http://schemas.openxmlformats.org/officeDocument/2006/relationships/slideLayout" Target="../slideLayouts/slideLayout3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33.xml"/></Relationships>
</file>

<file path=ppt/slides/_rels/slide50.xml.rels><?xml version="1.0" encoding="UTF-8" standalone="yes"?>
<Relationships xmlns="http://schemas.openxmlformats.org/package/2006/relationships"><Relationship Id="rId2" Type="http://schemas.openxmlformats.org/officeDocument/2006/relationships/hyperlink" Target="mailto:Privacy.Officer@webtpa.com" TargetMode="External"/><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8.xml.rels><?xml version="1.0" encoding="UTF-8" standalone="yes"?>
<Relationships xmlns="http://schemas.openxmlformats.org/package/2006/relationships"><Relationship Id="rId2" Type="http://schemas.openxmlformats.org/officeDocument/2006/relationships/hyperlink" Target="mailto:support@webtpa.com" TargetMode="External"/><Relationship Id="rId1" Type="http://schemas.openxmlformats.org/officeDocument/2006/relationships/slideLayout" Target="../slideLayouts/slideLayout2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6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A person writing on a book&#10;&#10;Description automatically generated with medium confidence">
            <a:extLst>
              <a:ext uri="{FF2B5EF4-FFF2-40B4-BE49-F238E27FC236}">
                <a16:creationId xmlns:a16="http://schemas.microsoft.com/office/drawing/2014/main" id="{B8153736-A673-3A5A-365E-FE7FDC5DD1EC}"/>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r="11004"/>
          <a:stretch/>
        </p:blipFill>
        <p:spPr>
          <a:xfrm flipH="1">
            <a:off x="1" y="0"/>
            <a:ext cx="9143999" cy="6858000"/>
          </a:xfrm>
          <a:prstGeom prst="rect">
            <a:avLst/>
          </a:prstGeom>
        </p:spPr>
      </p:pic>
      <p:sp>
        <p:nvSpPr>
          <p:cNvPr id="7" name="Slide Number Placeholder 6">
            <a:extLst>
              <a:ext uri="{FF2B5EF4-FFF2-40B4-BE49-F238E27FC236}">
                <a16:creationId xmlns:a16="http://schemas.microsoft.com/office/drawing/2014/main" id="{33F26CDC-8585-7AA5-7EB7-A85BD49109E3}"/>
              </a:ext>
            </a:extLst>
          </p:cNvPr>
          <p:cNvSpPr>
            <a:spLocks noGrp="1"/>
          </p:cNvSpPr>
          <p:nvPr>
            <p:ph type="sldNum" sz="quarter" idx="7"/>
          </p:nvPr>
        </p:nvSpPr>
        <p:spPr/>
        <p:txBody>
          <a:bodyPr/>
          <a:lstStyle/>
          <a:p>
            <a:endParaRPr lang="en-US" dirty="0"/>
          </a:p>
        </p:txBody>
      </p:sp>
      <p:sp>
        <p:nvSpPr>
          <p:cNvPr id="9" name="Rectangle 8">
            <a:extLst>
              <a:ext uri="{FF2B5EF4-FFF2-40B4-BE49-F238E27FC236}">
                <a16:creationId xmlns:a16="http://schemas.microsoft.com/office/drawing/2014/main" id="{CC260FE5-E1F1-2C17-25C5-33B9A2099674}"/>
              </a:ext>
            </a:extLst>
          </p:cNvPr>
          <p:cNvSpPr/>
          <p:nvPr/>
        </p:nvSpPr>
        <p:spPr>
          <a:xfrm>
            <a:off x="0" y="2559579"/>
            <a:ext cx="9144001" cy="4298421"/>
          </a:xfrm>
          <a:prstGeom prst="rect">
            <a:avLst/>
          </a:prstGeom>
          <a:gradFill>
            <a:gsLst>
              <a:gs pos="0">
                <a:schemeClr val="bg1"/>
              </a:gs>
              <a:gs pos="100000">
                <a:schemeClr val="bg1">
                  <a:alpha val="0"/>
                </a:schemeClr>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endParaRPr>
          </a:p>
        </p:txBody>
      </p:sp>
      <p:sp>
        <p:nvSpPr>
          <p:cNvPr id="57" name="Rectangle 56">
            <a:extLst>
              <a:ext uri="{FF2B5EF4-FFF2-40B4-BE49-F238E27FC236}">
                <a16:creationId xmlns:a16="http://schemas.microsoft.com/office/drawing/2014/main" id="{B9486C54-740A-B957-FDA3-1AB4F3280B5C}"/>
              </a:ext>
            </a:extLst>
          </p:cNvPr>
          <p:cNvSpPr/>
          <p:nvPr/>
        </p:nvSpPr>
        <p:spPr>
          <a:xfrm>
            <a:off x="0" y="734678"/>
            <a:ext cx="9144000" cy="1993581"/>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endParaRPr>
          </a:p>
        </p:txBody>
      </p:sp>
      <p:pic>
        <p:nvPicPr>
          <p:cNvPr id="11" name="Picture 10" descr="Logo&#10;&#10;Description automatically generated">
            <a:extLst>
              <a:ext uri="{FF2B5EF4-FFF2-40B4-BE49-F238E27FC236}">
                <a16:creationId xmlns:a16="http://schemas.microsoft.com/office/drawing/2014/main" id="{51AFB902-E428-5AC2-368F-6F74F05411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3654" y="5685812"/>
            <a:ext cx="2799677" cy="860791"/>
          </a:xfrm>
          <a:prstGeom prst="rect">
            <a:avLst/>
          </a:prstGeom>
        </p:spPr>
      </p:pic>
      <p:sp>
        <p:nvSpPr>
          <p:cNvPr id="4" name="Title 3">
            <a:extLst>
              <a:ext uri="{FF2B5EF4-FFF2-40B4-BE49-F238E27FC236}">
                <a16:creationId xmlns:a16="http://schemas.microsoft.com/office/drawing/2014/main" id="{DC472D18-5CE6-41E1-B0D1-7BDB8F84A4DC}"/>
              </a:ext>
            </a:extLst>
          </p:cNvPr>
          <p:cNvSpPr>
            <a:spLocks noGrp="1"/>
          </p:cNvSpPr>
          <p:nvPr>
            <p:ph type="ctrTitle"/>
          </p:nvPr>
        </p:nvSpPr>
        <p:spPr>
          <a:xfrm>
            <a:off x="781053" y="1003720"/>
            <a:ext cx="7448547" cy="727748"/>
          </a:xfrm>
        </p:spPr>
        <p:txBody>
          <a:bodyPr vert="horz" wrap="square" lIns="80682" tIns="40341" rIns="80682" bIns="40341" rtlCol="0" anchor="b">
            <a:normAutofit/>
          </a:bodyPr>
          <a:lstStyle/>
          <a:p>
            <a:pPr algn="ctr" rtl="0">
              <a:lnSpc>
                <a:spcPct val="90000"/>
              </a:lnSpc>
              <a:spcBef>
                <a:spcPct val="0"/>
              </a:spcBef>
            </a:pPr>
            <a:r>
              <a:rPr lang="en-US" b="1" dirty="0">
                <a:solidFill>
                  <a:srgbClr val="FFFFFE"/>
                </a:solidFill>
              </a:rPr>
              <a:t>Code of Ethical Business Conduct </a:t>
            </a:r>
          </a:p>
        </p:txBody>
      </p:sp>
      <p:sp>
        <p:nvSpPr>
          <p:cNvPr id="5" name="Subtitle 4">
            <a:extLst>
              <a:ext uri="{FF2B5EF4-FFF2-40B4-BE49-F238E27FC236}">
                <a16:creationId xmlns:a16="http://schemas.microsoft.com/office/drawing/2014/main" id="{422200A3-4C32-4877-BB6C-7BD4303C4637}"/>
              </a:ext>
            </a:extLst>
          </p:cNvPr>
          <p:cNvSpPr>
            <a:spLocks noGrp="1"/>
          </p:cNvSpPr>
          <p:nvPr>
            <p:ph type="subTitle" idx="4"/>
          </p:nvPr>
        </p:nvSpPr>
        <p:spPr>
          <a:xfrm>
            <a:off x="1415128" y="1855196"/>
            <a:ext cx="6313744" cy="522636"/>
          </a:xfrm>
        </p:spPr>
        <p:txBody>
          <a:bodyPr vert="horz" wrap="square" lIns="80682" tIns="40341" rIns="80682" bIns="40341" rtlCol="0">
            <a:noAutofit/>
          </a:bodyPr>
          <a:lstStyle/>
          <a:p>
            <a:pPr algn="ctr">
              <a:lnSpc>
                <a:spcPct val="90000"/>
              </a:lnSpc>
              <a:spcBef>
                <a:spcPts val="882"/>
              </a:spcBef>
            </a:pPr>
            <a:r>
              <a:rPr lang="en-US" sz="1800" dirty="0">
                <a:solidFill>
                  <a:srgbClr val="FFFFFE"/>
                </a:solidFill>
                <a:latin typeface="+mn-lt"/>
              </a:rPr>
              <a:t>Guiding Integrity and Ethics</a:t>
            </a:r>
          </a:p>
          <a:p>
            <a:pPr algn="ctr">
              <a:lnSpc>
                <a:spcPct val="90000"/>
              </a:lnSpc>
              <a:spcBef>
                <a:spcPts val="882"/>
              </a:spcBef>
            </a:pPr>
            <a:endParaRPr lang="en-US" sz="1765" dirty="0">
              <a:solidFill>
                <a:srgbClr val="FFFFFE"/>
              </a:solidFill>
              <a:latin typeface="+mn-lt"/>
            </a:endParaRPr>
          </a:p>
        </p:txBody>
      </p:sp>
      <p:pic>
        <p:nvPicPr>
          <p:cNvPr id="6" name="Picture 5" descr="Icon&#10;&#10;Description automatically generated">
            <a:extLst>
              <a:ext uri="{FF2B5EF4-FFF2-40B4-BE49-F238E27FC236}">
                <a16:creationId xmlns:a16="http://schemas.microsoft.com/office/drawing/2014/main" id="{E2048493-B1A6-8173-2CB4-7BE90C3D6280}"/>
              </a:ext>
            </a:extLst>
          </p:cNvPr>
          <p:cNvPicPr>
            <a:picLocks noChangeAspect="1"/>
          </p:cNvPicPr>
          <p:nvPr/>
        </p:nvPicPr>
        <p:blipFill rotWithShape="1">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rcRect b="14506"/>
          <a:stretch/>
        </p:blipFill>
        <p:spPr>
          <a:xfrm>
            <a:off x="5980670" y="5544470"/>
            <a:ext cx="2706624" cy="1005861"/>
          </a:xfrm>
          <a:prstGeom prst="rect">
            <a:avLst/>
          </a:prstGeom>
        </p:spPr>
      </p:pic>
      <p:sp>
        <p:nvSpPr>
          <p:cNvPr id="10" name="Rectangle 9">
            <a:extLst>
              <a:ext uri="{FF2B5EF4-FFF2-40B4-BE49-F238E27FC236}">
                <a16:creationId xmlns:a16="http://schemas.microsoft.com/office/drawing/2014/main" id="{9EA27C04-D3AF-AB42-B9D3-43EAE53BB185}"/>
              </a:ext>
            </a:extLst>
          </p:cNvPr>
          <p:cNvSpPr/>
          <p:nvPr/>
        </p:nvSpPr>
        <p:spPr>
          <a:xfrm>
            <a:off x="0" y="503123"/>
            <a:ext cx="3657396" cy="291985"/>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bg1"/>
              </a:solidFill>
            </a:endParaRPr>
          </a:p>
        </p:txBody>
      </p:sp>
      <p:sp>
        <p:nvSpPr>
          <p:cNvPr id="13" name="Rectangle 12">
            <a:extLst>
              <a:ext uri="{FF2B5EF4-FFF2-40B4-BE49-F238E27FC236}">
                <a16:creationId xmlns:a16="http://schemas.microsoft.com/office/drawing/2014/main" id="{904DD9B8-9D06-150A-B6C9-1B9344E3C0A7}"/>
              </a:ext>
            </a:extLst>
          </p:cNvPr>
          <p:cNvSpPr/>
          <p:nvPr/>
        </p:nvSpPr>
        <p:spPr>
          <a:xfrm>
            <a:off x="5425746" y="503123"/>
            <a:ext cx="3718254" cy="291985"/>
          </a:xfrm>
          <a:prstGeom prst="rect">
            <a:avLst/>
          </a:prstGeom>
          <a:solidFill>
            <a:srgbClr val="5E973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accent6"/>
              </a:solidFill>
            </a:endParaRPr>
          </a:p>
        </p:txBody>
      </p:sp>
      <p:sp>
        <p:nvSpPr>
          <p:cNvPr id="12" name="Rectangle 11">
            <a:extLst>
              <a:ext uri="{FF2B5EF4-FFF2-40B4-BE49-F238E27FC236}">
                <a16:creationId xmlns:a16="http://schemas.microsoft.com/office/drawing/2014/main" id="{0A0CBFA8-FEB3-9209-E7E9-98AA02AA8AEC}"/>
              </a:ext>
            </a:extLst>
          </p:cNvPr>
          <p:cNvSpPr/>
          <p:nvPr/>
        </p:nvSpPr>
        <p:spPr>
          <a:xfrm>
            <a:off x="2798183" y="503124"/>
            <a:ext cx="3547635" cy="292642"/>
          </a:xfrm>
          <a:prstGeom prst="rect">
            <a:avLst/>
          </a:prstGeom>
          <a:solidFill>
            <a:srgbClr val="8DC63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dirty="0">
              <a:solidFill>
                <a:schemeClr val="bg1"/>
              </a:solidFill>
            </a:endParaRPr>
          </a:p>
        </p:txBody>
      </p:sp>
    </p:spTree>
    <p:extLst>
      <p:ext uri="{BB962C8B-B14F-4D97-AF65-F5344CB8AC3E}">
        <p14:creationId xmlns:p14="http://schemas.microsoft.com/office/powerpoint/2010/main" val="14344086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object 62"/>
          <p:cNvSpPr txBox="1">
            <a:spLocks noGrp="1"/>
          </p:cNvSpPr>
          <p:nvPr>
            <p:ph type="title"/>
          </p:nvPr>
        </p:nvSpPr>
        <p:spPr>
          <a:xfrm>
            <a:off x="4982675" y="535021"/>
            <a:ext cx="3178345" cy="918477"/>
          </a:xfrm>
        </p:spPr>
        <p:txBody>
          <a:bodyPr/>
          <a:lstStyle/>
          <a:p>
            <a:r>
              <a:rPr lang="en-US" sz="2800" dirty="0"/>
              <a:t>OUR  RESPONSIBILITY  AND REPORTING  CONCERNS</a:t>
            </a:r>
          </a:p>
        </p:txBody>
      </p:sp>
      <p:sp>
        <p:nvSpPr>
          <p:cNvPr id="67" name="Content Placeholder 66">
            <a:extLst>
              <a:ext uri="{FF2B5EF4-FFF2-40B4-BE49-F238E27FC236}">
                <a16:creationId xmlns:a16="http://schemas.microsoft.com/office/drawing/2014/main" id="{EC46B5BB-0617-D017-ABF6-E806E065212C}"/>
              </a:ext>
            </a:extLst>
          </p:cNvPr>
          <p:cNvSpPr>
            <a:spLocks noGrp="1"/>
          </p:cNvSpPr>
          <p:nvPr>
            <p:ph sz="quarter" idx="10"/>
          </p:nvPr>
        </p:nvSpPr>
        <p:spPr>
          <a:xfrm>
            <a:off x="5039834" y="2206487"/>
            <a:ext cx="2966228" cy="4102711"/>
          </a:xfrm>
        </p:spPr>
        <p:txBody>
          <a:bodyPr/>
          <a:lstStyle/>
          <a:p>
            <a:pPr marL="184383" lvl="2">
              <a:spcBef>
                <a:spcPts val="88"/>
              </a:spcBef>
              <a:tabLst>
                <a:tab pos="188269" algn="l"/>
              </a:tabLst>
            </a:pPr>
            <a:r>
              <a:rPr lang="en-US" spc="-13" dirty="0">
                <a:latin typeface="Arial"/>
                <a:cs typeface="Arial"/>
              </a:rPr>
              <a:t>Manageme</a:t>
            </a:r>
            <a:r>
              <a:rPr lang="en-US" spc="-18" dirty="0">
                <a:latin typeface="Arial"/>
                <a:cs typeface="Arial"/>
              </a:rPr>
              <a:t>n</a:t>
            </a:r>
            <a:r>
              <a:rPr lang="en-US" spc="31" dirty="0">
                <a:latin typeface="Arial"/>
                <a:cs typeface="Arial"/>
              </a:rPr>
              <a:t>t</a:t>
            </a:r>
            <a:r>
              <a:rPr lang="en-US" spc="-71" dirty="0">
                <a:latin typeface="Arial"/>
                <a:cs typeface="Arial"/>
              </a:rPr>
              <a:t> </a:t>
            </a:r>
            <a:r>
              <a:rPr lang="en-US" spc="-18" dirty="0">
                <a:latin typeface="Arial"/>
                <a:cs typeface="Arial"/>
              </a:rPr>
              <a:t>and</a:t>
            </a:r>
            <a:r>
              <a:rPr lang="en-US" spc="-71" dirty="0">
                <a:latin typeface="Arial"/>
                <a:cs typeface="Arial"/>
              </a:rPr>
              <a:t> </a:t>
            </a:r>
            <a:r>
              <a:rPr lang="en-US" spc="-18" dirty="0">
                <a:latin typeface="Arial"/>
                <a:cs typeface="Arial"/>
              </a:rPr>
              <a:t>Individual</a:t>
            </a:r>
            <a:r>
              <a:rPr lang="en-US" spc="-71" dirty="0">
                <a:latin typeface="Arial"/>
                <a:cs typeface="Arial"/>
              </a:rPr>
              <a:t> </a:t>
            </a:r>
            <a:r>
              <a:rPr lang="en-US" spc="-115" dirty="0">
                <a:latin typeface="Arial"/>
                <a:cs typeface="Arial"/>
              </a:rPr>
              <a:t>R</a:t>
            </a:r>
            <a:r>
              <a:rPr lang="en-US" spc="-40" dirty="0">
                <a:latin typeface="Arial"/>
                <a:cs typeface="Arial"/>
              </a:rPr>
              <a:t>e</a:t>
            </a:r>
            <a:r>
              <a:rPr lang="en-US" spc="-13" dirty="0">
                <a:latin typeface="Arial"/>
                <a:cs typeface="Arial"/>
              </a:rPr>
              <a:t>s</a:t>
            </a:r>
            <a:r>
              <a:rPr lang="en-US" spc="-9" dirty="0">
                <a:latin typeface="Arial"/>
                <a:cs typeface="Arial"/>
              </a:rPr>
              <a:t>p</a:t>
            </a:r>
            <a:r>
              <a:rPr lang="en-US" spc="-4" dirty="0">
                <a:latin typeface="Arial"/>
                <a:cs typeface="Arial"/>
              </a:rPr>
              <a:t>onsibili</a:t>
            </a:r>
            <a:r>
              <a:rPr lang="en-US" spc="13" dirty="0">
                <a:latin typeface="Arial"/>
                <a:cs typeface="Arial"/>
              </a:rPr>
              <a:t>t</a:t>
            </a:r>
            <a:r>
              <a:rPr lang="en-US" spc="-53" dirty="0">
                <a:latin typeface="Arial"/>
                <a:cs typeface="Arial"/>
              </a:rPr>
              <a:t>y</a:t>
            </a:r>
            <a:endParaRPr lang="en-US" dirty="0">
              <a:latin typeface="Arial"/>
              <a:cs typeface="Arial"/>
            </a:endParaRPr>
          </a:p>
          <a:p>
            <a:pPr marL="184382" marR="4483" lvl="2">
              <a:lnSpc>
                <a:spcPct val="118100"/>
              </a:lnSpc>
              <a:spcBef>
                <a:spcPts val="794"/>
              </a:spcBef>
              <a:tabLst>
                <a:tab pos="188269" algn="l"/>
              </a:tabLst>
            </a:pPr>
            <a:r>
              <a:rPr lang="en-US" spc="-71" dirty="0">
                <a:latin typeface="Arial"/>
                <a:cs typeface="Arial"/>
              </a:rPr>
              <a:t>P</a:t>
            </a:r>
            <a:r>
              <a:rPr lang="en-US" spc="-18" dirty="0">
                <a:latin typeface="Arial"/>
                <a:cs typeface="Arial"/>
              </a:rPr>
              <a:t>r</a:t>
            </a:r>
            <a:r>
              <a:rPr lang="en-US" spc="-26" dirty="0">
                <a:latin typeface="Arial"/>
                <a:cs typeface="Arial"/>
              </a:rPr>
              <a:t>o</a:t>
            </a:r>
            <a:r>
              <a:rPr lang="en-US" spc="-9" dirty="0">
                <a:latin typeface="Arial"/>
                <a:cs typeface="Arial"/>
              </a:rPr>
              <a:t>viding</a:t>
            </a:r>
            <a:r>
              <a:rPr lang="en-US" spc="-71" dirty="0">
                <a:latin typeface="Arial"/>
                <a:cs typeface="Arial"/>
              </a:rPr>
              <a:t> </a:t>
            </a:r>
            <a:r>
              <a:rPr lang="en-US" spc="-88" dirty="0">
                <a:latin typeface="Arial"/>
                <a:cs typeface="Arial"/>
              </a:rPr>
              <a:t>W</a:t>
            </a:r>
            <a:r>
              <a:rPr lang="en-US" spc="-66" dirty="0">
                <a:latin typeface="Arial"/>
                <a:cs typeface="Arial"/>
              </a:rPr>
              <a:t>a</a:t>
            </a:r>
            <a:r>
              <a:rPr lang="en-US" spc="-57" dirty="0">
                <a:latin typeface="Arial"/>
                <a:cs typeface="Arial"/>
              </a:rPr>
              <a:t>y</a:t>
            </a:r>
            <a:r>
              <a:rPr lang="en-US" spc="-35" dirty="0">
                <a:latin typeface="Arial"/>
                <a:cs typeface="Arial"/>
              </a:rPr>
              <a:t>s</a:t>
            </a:r>
            <a:r>
              <a:rPr lang="en-US" spc="-71" dirty="0">
                <a:latin typeface="Arial"/>
                <a:cs typeface="Arial"/>
              </a:rPr>
              <a:t> </a:t>
            </a:r>
            <a:r>
              <a:rPr lang="en-US" spc="22" dirty="0">
                <a:latin typeface="Arial"/>
                <a:cs typeface="Arial"/>
              </a:rPr>
              <a:t>t</a:t>
            </a:r>
            <a:r>
              <a:rPr lang="en-US" spc="-18" dirty="0">
                <a:latin typeface="Arial"/>
                <a:cs typeface="Arial"/>
              </a:rPr>
              <a:t>o</a:t>
            </a:r>
            <a:r>
              <a:rPr lang="en-US" spc="-71" dirty="0">
                <a:latin typeface="Arial"/>
                <a:cs typeface="Arial"/>
              </a:rPr>
              <a:t> </a:t>
            </a:r>
            <a:r>
              <a:rPr lang="en-US" spc="-115" dirty="0">
                <a:latin typeface="Arial"/>
                <a:cs typeface="Arial"/>
              </a:rPr>
              <a:t>R</a:t>
            </a:r>
            <a:r>
              <a:rPr lang="en-US" spc="-18" dirty="0">
                <a:latin typeface="Arial"/>
                <a:cs typeface="Arial"/>
              </a:rPr>
              <a:t>e</a:t>
            </a:r>
            <a:r>
              <a:rPr lang="en-US" spc="-13" dirty="0">
                <a:latin typeface="Arial"/>
                <a:cs typeface="Arial"/>
              </a:rPr>
              <a:t>p</a:t>
            </a:r>
            <a:r>
              <a:rPr lang="en-US" spc="-9" dirty="0">
                <a:latin typeface="Arial"/>
                <a:cs typeface="Arial"/>
              </a:rPr>
              <a:t>o</a:t>
            </a:r>
            <a:r>
              <a:rPr lang="en-US" spc="44" dirty="0">
                <a:latin typeface="Arial"/>
                <a:cs typeface="Arial"/>
              </a:rPr>
              <a:t>r</a:t>
            </a:r>
            <a:r>
              <a:rPr lang="en-US" spc="31" dirty="0">
                <a:latin typeface="Arial"/>
                <a:cs typeface="Arial"/>
              </a:rPr>
              <a:t>t</a:t>
            </a:r>
            <a:r>
              <a:rPr lang="en-US" spc="-71" dirty="0">
                <a:latin typeface="Arial"/>
                <a:cs typeface="Arial"/>
              </a:rPr>
              <a:t> </a:t>
            </a:r>
            <a:r>
              <a:rPr lang="en-US" spc="-18" dirty="0">
                <a:latin typeface="Arial"/>
                <a:cs typeface="Arial"/>
              </a:rPr>
              <a:t>Situ</a:t>
            </a:r>
            <a:r>
              <a:rPr lang="en-US" spc="-26" dirty="0">
                <a:latin typeface="Arial"/>
                <a:cs typeface="Arial"/>
              </a:rPr>
              <a:t>a</a:t>
            </a:r>
            <a:r>
              <a:rPr lang="en-US" spc="-9" dirty="0">
                <a:latin typeface="Arial"/>
                <a:cs typeface="Arial"/>
              </a:rPr>
              <a:t>tions</a:t>
            </a:r>
            <a:r>
              <a:rPr lang="en-US" spc="-71" dirty="0">
                <a:latin typeface="Arial"/>
                <a:cs typeface="Arial"/>
              </a:rPr>
              <a:t> </a:t>
            </a:r>
            <a:r>
              <a:rPr lang="en-US" spc="-4" dirty="0">
                <a:latin typeface="Arial"/>
                <a:cs typeface="Arial"/>
              </a:rPr>
              <a:t>Without  </a:t>
            </a:r>
            <a:r>
              <a:rPr lang="en-US" spc="-106" dirty="0">
                <a:latin typeface="Arial"/>
                <a:cs typeface="Arial"/>
              </a:rPr>
              <a:t>F</a:t>
            </a:r>
            <a:r>
              <a:rPr lang="en-US" spc="-49" dirty="0">
                <a:latin typeface="Arial"/>
                <a:cs typeface="Arial"/>
              </a:rPr>
              <a:t>e</a:t>
            </a:r>
            <a:r>
              <a:rPr lang="en-US" spc="-22" dirty="0">
                <a:latin typeface="Arial"/>
                <a:cs typeface="Arial"/>
              </a:rPr>
              <a:t>ar</a:t>
            </a:r>
            <a:r>
              <a:rPr lang="en-US" spc="-71" dirty="0">
                <a:latin typeface="Arial"/>
                <a:cs typeface="Arial"/>
              </a:rPr>
              <a:t> </a:t>
            </a:r>
            <a:r>
              <a:rPr lang="en-US" spc="-26" dirty="0">
                <a:latin typeface="Arial"/>
                <a:cs typeface="Arial"/>
              </a:rPr>
              <a:t>o</a:t>
            </a:r>
            <a:r>
              <a:rPr lang="en-US" spc="4" dirty="0">
                <a:latin typeface="Arial"/>
                <a:cs typeface="Arial"/>
              </a:rPr>
              <a:t>f</a:t>
            </a:r>
            <a:r>
              <a:rPr lang="en-US" spc="-71" dirty="0">
                <a:latin typeface="Arial"/>
                <a:cs typeface="Arial"/>
              </a:rPr>
              <a:t> </a:t>
            </a:r>
            <a:r>
              <a:rPr lang="en-US" spc="-115" dirty="0">
                <a:latin typeface="Arial"/>
                <a:cs typeface="Arial"/>
              </a:rPr>
              <a:t>R</a:t>
            </a:r>
            <a:r>
              <a:rPr lang="en-US" spc="-49" dirty="0">
                <a:latin typeface="Arial"/>
                <a:cs typeface="Arial"/>
              </a:rPr>
              <a:t>e</a:t>
            </a:r>
            <a:r>
              <a:rPr lang="en-US" spc="31" dirty="0">
                <a:latin typeface="Arial"/>
                <a:cs typeface="Arial"/>
              </a:rPr>
              <a:t>t</a:t>
            </a:r>
            <a:r>
              <a:rPr lang="en-US" spc="-26" dirty="0">
                <a:latin typeface="Arial"/>
                <a:cs typeface="Arial"/>
              </a:rPr>
              <a:t>ali</a:t>
            </a:r>
            <a:r>
              <a:rPr lang="en-US" spc="-49" dirty="0">
                <a:latin typeface="Arial"/>
                <a:cs typeface="Arial"/>
              </a:rPr>
              <a:t>a</a:t>
            </a:r>
            <a:r>
              <a:rPr lang="en-US" dirty="0">
                <a:latin typeface="Arial"/>
                <a:cs typeface="Arial"/>
              </a:rPr>
              <a:t>tion</a:t>
            </a:r>
          </a:p>
          <a:p>
            <a:pPr marL="184383" lvl="2">
              <a:spcBef>
                <a:spcPts val="1024"/>
              </a:spcBef>
              <a:tabLst>
                <a:tab pos="188269" algn="l"/>
              </a:tabLst>
            </a:pPr>
            <a:r>
              <a:rPr lang="en-US" spc="-79" dirty="0">
                <a:latin typeface="Arial"/>
                <a:cs typeface="Arial"/>
              </a:rPr>
              <a:t>W</a:t>
            </a:r>
            <a:r>
              <a:rPr lang="en-US" spc="-49" dirty="0">
                <a:latin typeface="Arial"/>
                <a:cs typeface="Arial"/>
              </a:rPr>
              <a:t>e</a:t>
            </a:r>
            <a:r>
              <a:rPr lang="en-US" spc="-71" dirty="0">
                <a:latin typeface="Arial"/>
                <a:cs typeface="Arial"/>
              </a:rPr>
              <a:t> </a:t>
            </a:r>
            <a:r>
              <a:rPr lang="en-US" spc="-18" dirty="0">
                <a:latin typeface="Arial"/>
                <a:cs typeface="Arial"/>
              </a:rPr>
              <a:t>Will</a:t>
            </a:r>
            <a:r>
              <a:rPr lang="en-US" spc="-71" dirty="0">
                <a:latin typeface="Arial"/>
                <a:cs typeface="Arial"/>
              </a:rPr>
              <a:t> </a:t>
            </a:r>
            <a:r>
              <a:rPr lang="en-US" dirty="0">
                <a:latin typeface="Arial"/>
                <a:cs typeface="Arial"/>
              </a:rPr>
              <a:t>Not</a:t>
            </a:r>
            <a:r>
              <a:rPr lang="en-US" spc="-71" dirty="0">
                <a:latin typeface="Arial"/>
                <a:cs typeface="Arial"/>
              </a:rPr>
              <a:t> </a:t>
            </a:r>
            <a:r>
              <a:rPr lang="en-US" spc="-185" dirty="0">
                <a:latin typeface="Arial"/>
                <a:cs typeface="Arial"/>
              </a:rPr>
              <a:t>T</a:t>
            </a:r>
            <a:r>
              <a:rPr lang="en-US" spc="-18" dirty="0">
                <a:latin typeface="Arial"/>
                <a:cs typeface="Arial"/>
              </a:rPr>
              <a:t>ole</a:t>
            </a:r>
            <a:r>
              <a:rPr lang="en-US" spc="-31" dirty="0">
                <a:latin typeface="Arial"/>
                <a:cs typeface="Arial"/>
              </a:rPr>
              <a:t>r</a:t>
            </a:r>
            <a:r>
              <a:rPr lang="en-US" spc="-57" dirty="0">
                <a:latin typeface="Arial"/>
                <a:cs typeface="Arial"/>
              </a:rPr>
              <a:t>a</a:t>
            </a:r>
            <a:r>
              <a:rPr lang="en-US" spc="22" dirty="0">
                <a:latin typeface="Arial"/>
                <a:cs typeface="Arial"/>
              </a:rPr>
              <a:t>t</a:t>
            </a:r>
            <a:r>
              <a:rPr lang="en-US" spc="-49" dirty="0">
                <a:latin typeface="Arial"/>
                <a:cs typeface="Arial"/>
              </a:rPr>
              <a:t>e</a:t>
            </a:r>
            <a:r>
              <a:rPr lang="en-US" spc="-71" dirty="0">
                <a:latin typeface="Arial"/>
                <a:cs typeface="Arial"/>
              </a:rPr>
              <a:t> </a:t>
            </a:r>
            <a:r>
              <a:rPr lang="en-US" spc="-115" dirty="0">
                <a:latin typeface="Arial"/>
                <a:cs typeface="Arial"/>
              </a:rPr>
              <a:t>R</a:t>
            </a:r>
            <a:r>
              <a:rPr lang="en-US" spc="-49" dirty="0">
                <a:latin typeface="Arial"/>
                <a:cs typeface="Arial"/>
              </a:rPr>
              <a:t>e</a:t>
            </a:r>
            <a:r>
              <a:rPr lang="en-US" spc="31" dirty="0">
                <a:latin typeface="Arial"/>
                <a:cs typeface="Arial"/>
              </a:rPr>
              <a:t>t</a:t>
            </a:r>
            <a:r>
              <a:rPr lang="en-US" spc="-26" dirty="0">
                <a:latin typeface="Arial"/>
                <a:cs typeface="Arial"/>
              </a:rPr>
              <a:t>ali</a:t>
            </a:r>
            <a:r>
              <a:rPr lang="en-US" spc="-49" dirty="0">
                <a:latin typeface="Arial"/>
                <a:cs typeface="Arial"/>
              </a:rPr>
              <a:t>a</a:t>
            </a:r>
            <a:r>
              <a:rPr lang="en-US" dirty="0">
                <a:latin typeface="Arial"/>
                <a:cs typeface="Arial"/>
              </a:rPr>
              <a:t>tion</a:t>
            </a:r>
          </a:p>
          <a:p>
            <a:pPr lvl="2"/>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CFFA82FA-8BF6-8502-6E9A-2BBCD9FC2F62}"/>
              </a:ext>
            </a:extLst>
          </p:cNvPr>
          <p:cNvSpPr>
            <a:spLocks noGrp="1"/>
          </p:cNvSpPr>
          <p:nvPr>
            <p:ph sz="quarter" idx="10"/>
          </p:nvPr>
        </p:nvSpPr>
        <p:spPr>
          <a:xfrm>
            <a:off x="3118585" y="215740"/>
            <a:ext cx="5672125" cy="6642260"/>
          </a:xfrm>
        </p:spPr>
        <p:txBody>
          <a:bodyPr>
            <a:normAutofit/>
          </a:bodyPr>
          <a:lstStyle/>
          <a:p>
            <a:r>
              <a:rPr lang="en-US" dirty="0"/>
              <a:t>MANAGEMENT AND INDIVIDUAL RESPONSIBILITY</a:t>
            </a:r>
          </a:p>
          <a:p>
            <a:pPr lvl="1"/>
            <a:r>
              <a:rPr lang="en-US" dirty="0"/>
              <a:t>We should question or challenge situations suspected of being unethical or in violation of company policies, the Code of Conduct, laws or regulations.</a:t>
            </a:r>
          </a:p>
          <a:p>
            <a:pPr marL="0" lvl="2" indent="0">
              <a:buNone/>
            </a:pPr>
            <a:r>
              <a:rPr lang="en-US" dirty="0"/>
              <a:t>By doing so, we are protecting ourselves, our colleagues, our company, and our customers. We should raise concerns or seek guidance if we are unsure or have an uneasy feeling about whether certain behaviors or activities are compliant or ethical. We do not expect employees to have the answer to every compliance or ethical question, but we do expect employees to know when to ask for help and where to go for help.</a:t>
            </a:r>
          </a:p>
          <a:p>
            <a:pPr marL="0" lvl="2" indent="0">
              <a:buNone/>
            </a:pPr>
            <a:r>
              <a:rPr lang="en-US" dirty="0"/>
              <a:t>Management should clearly articulate our commitment to compliance and create an open environment where employees can report unethical or compliance situations, without fear of retaliation. If a compliance-related question or concern is received, it should be addressed  promptly, and management should engage the appropriate parties (e.g., Compliance, Human Resources) who can work toward a resolution, all while keeping confidentiality to the extent possible. All levels of management are expected to lead by example and should not turn a blind eye to unethical or compliance situations.</a:t>
            </a:r>
          </a:p>
          <a:p>
            <a:endParaRPr lang="en-US" dirty="0"/>
          </a:p>
        </p:txBody>
      </p:sp>
      <p:sp>
        <p:nvSpPr>
          <p:cNvPr id="23" name="object 23"/>
          <p:cNvSpPr txBox="1"/>
          <p:nvPr/>
        </p:nvSpPr>
        <p:spPr>
          <a:xfrm>
            <a:off x="134023" y="3784706"/>
            <a:ext cx="2800563" cy="2205136"/>
          </a:xfrm>
          <a:prstGeom prst="rect">
            <a:avLst/>
          </a:prstGeom>
        </p:spPr>
        <p:txBody>
          <a:bodyPr vert="horz" wrap="square" lIns="0" tIns="178734" rIns="0" bIns="0" rtlCol="0">
            <a:spAutoFit/>
          </a:bodyPr>
          <a:lstStyle/>
          <a:p>
            <a:pPr marL="338436" marR="454422">
              <a:lnSpc>
                <a:spcPct val="119100"/>
              </a:lnSpc>
              <a:spcBef>
                <a:spcPts val="1407"/>
              </a:spcBef>
            </a:pPr>
            <a:r>
              <a:rPr sz="1600" i="1" dirty="0">
                <a:solidFill>
                  <a:srgbClr val="FFFFFF"/>
                </a:solidFill>
                <a:latin typeface="+mj-lt"/>
                <a:cs typeface="Palatino Linotype"/>
              </a:rPr>
              <a:t>For questions or  assistance regarding a business process,</a:t>
            </a:r>
            <a:br>
              <a:rPr lang="en-US" sz="1600" i="1" dirty="0">
                <a:solidFill>
                  <a:srgbClr val="FFFFFF"/>
                </a:solidFill>
                <a:latin typeface="+mj-lt"/>
                <a:cs typeface="Palatino Linotype"/>
              </a:rPr>
            </a:br>
            <a:r>
              <a:rPr sz="1600" i="1" dirty="0">
                <a:solidFill>
                  <a:srgbClr val="FFFFFF"/>
                </a:solidFill>
                <a:latin typeface="+mj-lt"/>
                <a:cs typeface="Palatino Linotype"/>
              </a:rPr>
              <a:t>contact </a:t>
            </a:r>
            <a:r>
              <a:rPr lang="en-US" sz="1600" i="1" dirty="0">
                <a:solidFill>
                  <a:srgbClr val="FFFFFF"/>
                </a:solidFill>
                <a:latin typeface="+mj-lt"/>
                <a:cs typeface="Palatino Linotype"/>
              </a:rPr>
              <a:t>WebTPA’s </a:t>
            </a:r>
            <a:r>
              <a:rPr sz="1600" i="1" dirty="0">
                <a:solidFill>
                  <a:srgbClr val="FFFFFF"/>
                </a:solidFill>
                <a:latin typeface="+mj-lt"/>
                <a:cs typeface="Palatino Linotype"/>
              </a:rPr>
              <a:t>Compliance</a:t>
            </a:r>
            <a:r>
              <a:rPr lang="en-US" sz="1600" i="1" dirty="0">
                <a:solidFill>
                  <a:srgbClr val="FFFFFF"/>
                </a:solidFill>
                <a:latin typeface="+mj-lt"/>
                <a:cs typeface="Palatino Linotype"/>
              </a:rPr>
              <a:t> Department </a:t>
            </a:r>
            <a:r>
              <a:rPr sz="1600" i="1" dirty="0">
                <a:solidFill>
                  <a:srgbClr val="FFFFFF"/>
                </a:solidFill>
                <a:latin typeface="+mj-lt"/>
                <a:cs typeface="Palatino Linotype"/>
              </a:rPr>
              <a:t>at </a:t>
            </a:r>
            <a:br>
              <a:rPr lang="en-US" sz="1600" i="1" dirty="0">
                <a:solidFill>
                  <a:srgbClr val="FFFFFF"/>
                </a:solidFill>
                <a:latin typeface="+mj-lt"/>
                <a:cs typeface="Palatino Linotype"/>
              </a:rPr>
            </a:br>
            <a:r>
              <a:rPr sz="1600" i="1" dirty="0">
                <a:solidFill>
                  <a:srgbClr val="FFFFFF"/>
                </a:solidFill>
                <a:latin typeface="+mj-lt"/>
                <a:cs typeface="Palatino Linotype"/>
              </a:rPr>
              <a:t>any time.</a:t>
            </a:r>
            <a:endParaRPr sz="1600" dirty="0">
              <a:latin typeface="+mj-lt"/>
              <a:cs typeface="Palatino Linotype"/>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Content Placeholder 45" descr="A group of people sitting around a table&#10;&#10;Description automatically generated">
            <a:extLst>
              <a:ext uri="{FF2B5EF4-FFF2-40B4-BE49-F238E27FC236}">
                <a16:creationId xmlns:a16="http://schemas.microsoft.com/office/drawing/2014/main" id="{7D315C69-537B-3D8A-2A65-764E9B412D3E}"/>
              </a:ext>
            </a:extLst>
          </p:cNvPr>
          <p:cNvPicPr>
            <a:picLocks noGrp="1" noChangeAspect="1"/>
          </p:cNvPicPr>
          <p:nvPr>
            <p:ph idx="13"/>
          </p:nvPr>
        </p:nvPicPr>
        <p:blipFill>
          <a:blip r:embed="rId2" cstate="print">
            <a:extLst>
              <a:ext uri="{28A0092B-C50C-407E-A947-70E740481C1C}">
                <a14:useLocalDpi xmlns:a14="http://schemas.microsoft.com/office/drawing/2010/main" val="0"/>
              </a:ext>
            </a:extLst>
          </a:blip>
          <a:stretch>
            <a:fillRect/>
          </a:stretch>
        </p:blipFill>
        <p:spPr>
          <a:xfrm>
            <a:off x="5212079" y="332684"/>
            <a:ext cx="3421191" cy="2280967"/>
          </a:xfrm>
        </p:spPr>
      </p:pic>
      <p:sp>
        <p:nvSpPr>
          <p:cNvPr id="37" name="Content Placeholder 36">
            <a:extLst>
              <a:ext uri="{FF2B5EF4-FFF2-40B4-BE49-F238E27FC236}">
                <a16:creationId xmlns:a16="http://schemas.microsoft.com/office/drawing/2014/main" id="{87FCC6ED-2A47-06CE-0E7B-F8B6A6337F4F}"/>
              </a:ext>
            </a:extLst>
          </p:cNvPr>
          <p:cNvSpPr>
            <a:spLocks noGrp="1"/>
          </p:cNvSpPr>
          <p:nvPr>
            <p:ph idx="14"/>
          </p:nvPr>
        </p:nvSpPr>
        <p:spPr>
          <a:xfrm>
            <a:off x="322575" y="521362"/>
            <a:ext cx="5015235" cy="2382382"/>
          </a:xfrm>
        </p:spPr>
        <p:txBody>
          <a:bodyPr>
            <a:normAutofit/>
          </a:bodyPr>
          <a:lstStyle/>
          <a:p>
            <a:r>
              <a:rPr lang="en-US" sz="2000" b="1" dirty="0">
                <a:solidFill>
                  <a:schemeClr val="accent3"/>
                </a:solidFill>
                <a:latin typeface="+mj-lt"/>
                <a:cs typeface="Arial"/>
              </a:rPr>
              <a:t>PROVIDING WAYS TO REPORT SITUATIONS WITHOUT FEAR OF RETALIATION</a:t>
            </a:r>
          </a:p>
          <a:p>
            <a:r>
              <a:rPr lang="en-US" sz="1800" b="1" dirty="0">
                <a:solidFill>
                  <a:schemeClr val="accent6"/>
                </a:solidFill>
                <a:latin typeface="+mj-lt"/>
                <a:cs typeface="Palatino Linotype"/>
              </a:rPr>
              <a:t>Reporting activities that violate our Code of Conduct is the right thing to do and helps us maintain a strong culture of compliance.</a:t>
            </a:r>
          </a:p>
          <a:p>
            <a:endParaRPr lang="en-US" sz="1400" dirty="0"/>
          </a:p>
        </p:txBody>
      </p:sp>
      <p:sp>
        <p:nvSpPr>
          <p:cNvPr id="33" name="Content Placeholder 32">
            <a:extLst>
              <a:ext uri="{FF2B5EF4-FFF2-40B4-BE49-F238E27FC236}">
                <a16:creationId xmlns:a16="http://schemas.microsoft.com/office/drawing/2014/main" id="{2E134881-55B8-B6FC-2F60-AAE98BFADE54}"/>
              </a:ext>
            </a:extLst>
          </p:cNvPr>
          <p:cNvSpPr>
            <a:spLocks noGrp="1"/>
          </p:cNvSpPr>
          <p:nvPr>
            <p:ph sz="quarter" idx="12"/>
          </p:nvPr>
        </p:nvSpPr>
        <p:spPr>
          <a:xfrm>
            <a:off x="346018" y="2743200"/>
            <a:ext cx="8437486" cy="3817620"/>
          </a:xfrm>
        </p:spPr>
        <p:txBody>
          <a:bodyPr>
            <a:normAutofit/>
          </a:bodyPr>
          <a:lstStyle/>
          <a:p>
            <a:pPr marL="11206" marR="147365">
              <a:lnSpc>
                <a:spcPct val="119100"/>
              </a:lnSpc>
              <a:spcBef>
                <a:spcPts val="88"/>
              </a:spcBef>
            </a:pPr>
            <a:r>
              <a:rPr lang="en-US" sz="1800" spc="31" dirty="0">
                <a:solidFill>
                  <a:srgbClr val="00B0F0"/>
                </a:solidFill>
                <a:cs typeface="Palatino Linotype"/>
              </a:rPr>
              <a:t>We</a:t>
            </a:r>
            <a:r>
              <a:rPr lang="en-US" sz="1800" spc="-26" dirty="0">
                <a:solidFill>
                  <a:srgbClr val="00B0F0"/>
                </a:solidFill>
                <a:cs typeface="Palatino Linotype"/>
              </a:rPr>
              <a:t> </a:t>
            </a:r>
            <a:r>
              <a:rPr lang="en-US" sz="1800" spc="35" dirty="0">
                <a:solidFill>
                  <a:srgbClr val="00B0F0"/>
                </a:solidFill>
                <a:cs typeface="Palatino Linotype"/>
              </a:rPr>
              <a:t>should</a:t>
            </a:r>
            <a:r>
              <a:rPr lang="en-US" sz="1800" spc="-22" dirty="0">
                <a:solidFill>
                  <a:srgbClr val="00B0F0"/>
                </a:solidFill>
                <a:cs typeface="Palatino Linotype"/>
              </a:rPr>
              <a:t> </a:t>
            </a:r>
            <a:r>
              <a:rPr lang="en-US" sz="1800" spc="57" dirty="0">
                <a:solidFill>
                  <a:srgbClr val="00B0F0"/>
                </a:solidFill>
                <a:cs typeface="Palatino Linotype"/>
              </a:rPr>
              <a:t>speak</a:t>
            </a:r>
            <a:r>
              <a:rPr lang="en-US" sz="1800" spc="-22" dirty="0">
                <a:solidFill>
                  <a:srgbClr val="00B0F0"/>
                </a:solidFill>
                <a:cs typeface="Palatino Linotype"/>
              </a:rPr>
              <a:t> </a:t>
            </a:r>
            <a:r>
              <a:rPr lang="en-US" sz="1800" spc="18" dirty="0">
                <a:solidFill>
                  <a:srgbClr val="00B0F0"/>
                </a:solidFill>
                <a:cs typeface="Palatino Linotype"/>
              </a:rPr>
              <a:t>up</a:t>
            </a:r>
            <a:r>
              <a:rPr lang="en-US" sz="1800" spc="-26" dirty="0">
                <a:solidFill>
                  <a:srgbClr val="00B0F0"/>
                </a:solidFill>
                <a:cs typeface="Palatino Linotype"/>
              </a:rPr>
              <a:t> </a:t>
            </a:r>
            <a:r>
              <a:rPr lang="en-US" sz="1800" spc="44" dirty="0">
                <a:solidFill>
                  <a:srgbClr val="00B0F0"/>
                </a:solidFill>
                <a:cs typeface="Palatino Linotype"/>
              </a:rPr>
              <a:t>regarding</a:t>
            </a:r>
            <a:r>
              <a:rPr lang="en-US" sz="1800" spc="-22" dirty="0">
                <a:solidFill>
                  <a:srgbClr val="00B0F0"/>
                </a:solidFill>
                <a:cs typeface="Palatino Linotype"/>
              </a:rPr>
              <a:t> </a:t>
            </a:r>
            <a:r>
              <a:rPr lang="en-US" sz="1800" spc="44" dirty="0">
                <a:solidFill>
                  <a:srgbClr val="00B0F0"/>
                </a:solidFill>
                <a:cs typeface="Palatino Linotype"/>
              </a:rPr>
              <a:t>all</a:t>
            </a:r>
            <a:r>
              <a:rPr lang="en-US" sz="1800" spc="-22" dirty="0">
                <a:solidFill>
                  <a:srgbClr val="00B0F0"/>
                </a:solidFill>
                <a:cs typeface="Palatino Linotype"/>
              </a:rPr>
              <a:t> </a:t>
            </a:r>
            <a:r>
              <a:rPr lang="en-US" sz="1800" spc="66" dirty="0">
                <a:solidFill>
                  <a:srgbClr val="00B0F0"/>
                </a:solidFill>
                <a:cs typeface="Palatino Linotype"/>
              </a:rPr>
              <a:t>concerns,</a:t>
            </a:r>
            <a:r>
              <a:rPr lang="en-US" sz="1800" spc="-26" dirty="0">
                <a:solidFill>
                  <a:srgbClr val="00B0F0"/>
                </a:solidFill>
                <a:cs typeface="Palatino Linotype"/>
              </a:rPr>
              <a:t> </a:t>
            </a:r>
            <a:r>
              <a:rPr lang="en-US" sz="1800" spc="44" dirty="0">
                <a:solidFill>
                  <a:srgbClr val="00B0F0"/>
                </a:solidFill>
                <a:cs typeface="Palatino Linotype"/>
              </a:rPr>
              <a:t>even</a:t>
            </a:r>
            <a:r>
              <a:rPr lang="en-US" sz="1800" spc="-22" dirty="0">
                <a:solidFill>
                  <a:srgbClr val="00B0F0"/>
                </a:solidFill>
                <a:cs typeface="Palatino Linotype"/>
              </a:rPr>
              <a:t> </a:t>
            </a:r>
            <a:r>
              <a:rPr lang="en-US" sz="1800" spc="35" dirty="0">
                <a:solidFill>
                  <a:srgbClr val="00B0F0"/>
                </a:solidFill>
                <a:cs typeface="Palatino Linotype"/>
              </a:rPr>
              <a:t>if</a:t>
            </a:r>
            <a:r>
              <a:rPr lang="en-US" sz="1800" spc="-22" dirty="0">
                <a:solidFill>
                  <a:srgbClr val="00B0F0"/>
                </a:solidFill>
                <a:cs typeface="Palatino Linotype"/>
              </a:rPr>
              <a:t> </a:t>
            </a:r>
            <a:r>
              <a:rPr lang="en-US" sz="1800" spc="31" dirty="0">
                <a:solidFill>
                  <a:srgbClr val="00B0F0"/>
                </a:solidFill>
                <a:cs typeface="Palatino Linotype"/>
              </a:rPr>
              <a:t>we</a:t>
            </a:r>
            <a:r>
              <a:rPr lang="en-US" sz="1800" spc="-26" dirty="0">
                <a:solidFill>
                  <a:srgbClr val="00B0F0"/>
                </a:solidFill>
                <a:cs typeface="Palatino Linotype"/>
              </a:rPr>
              <a:t> </a:t>
            </a:r>
            <a:r>
              <a:rPr lang="en-US" sz="1800" spc="4" dirty="0">
                <a:solidFill>
                  <a:srgbClr val="00B0F0"/>
                </a:solidFill>
                <a:cs typeface="Palatino Linotype"/>
              </a:rPr>
              <a:t>do</a:t>
            </a:r>
            <a:r>
              <a:rPr lang="en-US" sz="1800" spc="-22" dirty="0">
                <a:solidFill>
                  <a:srgbClr val="00B0F0"/>
                </a:solidFill>
                <a:cs typeface="Palatino Linotype"/>
              </a:rPr>
              <a:t> </a:t>
            </a:r>
            <a:r>
              <a:rPr lang="en-US" sz="1800" spc="40" dirty="0">
                <a:solidFill>
                  <a:srgbClr val="00B0F0"/>
                </a:solidFill>
                <a:cs typeface="Palatino Linotype"/>
              </a:rPr>
              <a:t>not</a:t>
            </a:r>
            <a:r>
              <a:rPr lang="en-US" sz="1800" spc="-22" dirty="0">
                <a:solidFill>
                  <a:srgbClr val="00B0F0"/>
                </a:solidFill>
                <a:cs typeface="Palatino Linotype"/>
              </a:rPr>
              <a:t> </a:t>
            </a:r>
            <a:r>
              <a:rPr lang="en-US" sz="1800" spc="40" dirty="0">
                <a:solidFill>
                  <a:srgbClr val="00B0F0"/>
                </a:solidFill>
                <a:cs typeface="Palatino Linotype"/>
              </a:rPr>
              <a:t>have </a:t>
            </a:r>
            <a:r>
              <a:rPr lang="en-US" sz="1800" spc="-296" dirty="0">
                <a:solidFill>
                  <a:srgbClr val="00B0F0"/>
                </a:solidFill>
                <a:cs typeface="Palatino Linotype"/>
              </a:rPr>
              <a:t> </a:t>
            </a:r>
            <a:r>
              <a:rPr lang="en-US" sz="1800" spc="44" dirty="0">
                <a:solidFill>
                  <a:srgbClr val="00B0F0"/>
                </a:solidFill>
                <a:cs typeface="Palatino Linotype"/>
              </a:rPr>
              <a:t>complete</a:t>
            </a:r>
            <a:r>
              <a:rPr lang="en-US" sz="1800" spc="-31" dirty="0">
                <a:solidFill>
                  <a:srgbClr val="00B0F0"/>
                </a:solidFill>
                <a:cs typeface="Palatino Linotype"/>
              </a:rPr>
              <a:t> </a:t>
            </a:r>
            <a:r>
              <a:rPr lang="en-US" sz="1800" spc="44" dirty="0">
                <a:solidFill>
                  <a:srgbClr val="00B0F0"/>
                </a:solidFill>
                <a:cs typeface="Palatino Linotype"/>
              </a:rPr>
              <a:t>information</a:t>
            </a:r>
            <a:r>
              <a:rPr lang="en-US" sz="1800" spc="-26" dirty="0">
                <a:solidFill>
                  <a:srgbClr val="00B0F0"/>
                </a:solidFill>
                <a:cs typeface="Palatino Linotype"/>
              </a:rPr>
              <a:t> </a:t>
            </a:r>
            <a:r>
              <a:rPr lang="en-US" sz="1800" spc="49" dirty="0">
                <a:solidFill>
                  <a:srgbClr val="00B0F0"/>
                </a:solidFill>
                <a:cs typeface="Palatino Linotype"/>
              </a:rPr>
              <a:t>about</a:t>
            </a:r>
            <a:r>
              <a:rPr lang="en-US" sz="1800" spc="-26" dirty="0">
                <a:solidFill>
                  <a:srgbClr val="00B0F0"/>
                </a:solidFill>
                <a:cs typeface="Palatino Linotype"/>
              </a:rPr>
              <a:t> </a:t>
            </a:r>
            <a:r>
              <a:rPr lang="en-US" sz="1800" spc="53" dirty="0">
                <a:solidFill>
                  <a:srgbClr val="00B0F0"/>
                </a:solidFill>
                <a:cs typeface="Palatino Linotype"/>
              </a:rPr>
              <a:t>the</a:t>
            </a:r>
            <a:r>
              <a:rPr lang="en-US" sz="1800" spc="-26" dirty="0">
                <a:solidFill>
                  <a:srgbClr val="00B0F0"/>
                </a:solidFill>
                <a:cs typeface="Palatino Linotype"/>
              </a:rPr>
              <a:t> </a:t>
            </a:r>
            <a:r>
              <a:rPr lang="en-US" sz="1800" spc="44" dirty="0">
                <a:solidFill>
                  <a:srgbClr val="00B0F0"/>
                </a:solidFill>
                <a:cs typeface="Palatino Linotype"/>
              </a:rPr>
              <a:t>situation.</a:t>
            </a:r>
            <a:endParaRPr lang="en-US" sz="1800" dirty="0">
              <a:solidFill>
                <a:srgbClr val="00B0F0"/>
              </a:solidFill>
              <a:cs typeface="Palatino Linotype"/>
            </a:endParaRPr>
          </a:p>
          <a:p>
            <a:pPr marL="11206" marR="4483">
              <a:lnSpc>
                <a:spcPct val="118100"/>
              </a:lnSpc>
              <a:spcBef>
                <a:spcPts val="754"/>
              </a:spcBef>
            </a:pPr>
            <a:r>
              <a:rPr lang="en-US" sz="1200" b="0" spc="-79" dirty="0">
                <a:solidFill>
                  <a:srgbClr val="58595B"/>
                </a:solidFill>
                <a:latin typeface="Arial"/>
                <a:cs typeface="Arial"/>
              </a:rPr>
              <a:t>You</a:t>
            </a:r>
            <a:r>
              <a:rPr lang="en-US" sz="1200" b="0" spc="-66" dirty="0">
                <a:solidFill>
                  <a:srgbClr val="58595B"/>
                </a:solidFill>
                <a:latin typeface="Arial"/>
                <a:cs typeface="Arial"/>
              </a:rPr>
              <a:t> </a:t>
            </a:r>
            <a:r>
              <a:rPr lang="en-US" sz="1200" b="0" spc="-13" dirty="0">
                <a:solidFill>
                  <a:srgbClr val="58595B"/>
                </a:solidFill>
                <a:latin typeface="Arial"/>
                <a:cs typeface="Arial"/>
              </a:rPr>
              <a:t>should</a:t>
            </a:r>
            <a:r>
              <a:rPr lang="en-US" sz="1200" b="0" spc="-62" dirty="0">
                <a:solidFill>
                  <a:srgbClr val="58595B"/>
                </a:solidFill>
                <a:latin typeface="Arial"/>
                <a:cs typeface="Arial"/>
              </a:rPr>
              <a:t> </a:t>
            </a:r>
            <a:r>
              <a:rPr lang="en-US" sz="1200" b="0" dirty="0">
                <a:solidFill>
                  <a:srgbClr val="58595B"/>
                </a:solidFill>
                <a:latin typeface="Arial"/>
                <a:cs typeface="Arial"/>
              </a:rPr>
              <a:t>first</a:t>
            </a:r>
            <a:r>
              <a:rPr lang="en-US" sz="1200" b="0" spc="-62" dirty="0">
                <a:solidFill>
                  <a:srgbClr val="58595B"/>
                </a:solidFill>
                <a:latin typeface="Arial"/>
                <a:cs typeface="Arial"/>
              </a:rPr>
              <a:t> </a:t>
            </a:r>
            <a:r>
              <a:rPr lang="en-US" sz="1200" b="0" spc="-18" dirty="0">
                <a:solidFill>
                  <a:srgbClr val="58595B"/>
                </a:solidFill>
                <a:latin typeface="Arial"/>
                <a:cs typeface="Arial"/>
              </a:rPr>
              <a:t>discuss</a:t>
            </a:r>
            <a:r>
              <a:rPr lang="en-US" sz="1200" b="0" spc="-62" dirty="0">
                <a:solidFill>
                  <a:srgbClr val="58595B"/>
                </a:solidFill>
                <a:latin typeface="Arial"/>
                <a:cs typeface="Arial"/>
              </a:rPr>
              <a:t> </a:t>
            </a:r>
            <a:r>
              <a:rPr lang="en-US" sz="1200" b="0" spc="-9" dirty="0">
                <a:solidFill>
                  <a:srgbClr val="58595B"/>
                </a:solidFill>
                <a:latin typeface="Arial"/>
                <a:cs typeface="Arial"/>
              </a:rPr>
              <a:t>the</a:t>
            </a:r>
            <a:r>
              <a:rPr lang="en-US" sz="1200" b="0" spc="-62" dirty="0">
                <a:solidFill>
                  <a:srgbClr val="58595B"/>
                </a:solidFill>
                <a:latin typeface="Arial"/>
                <a:cs typeface="Arial"/>
              </a:rPr>
              <a:t> </a:t>
            </a:r>
            <a:r>
              <a:rPr lang="en-US" sz="1200" b="0" spc="-9" dirty="0">
                <a:solidFill>
                  <a:srgbClr val="58595B"/>
                </a:solidFill>
                <a:latin typeface="Arial"/>
                <a:cs typeface="Arial"/>
              </a:rPr>
              <a:t>situation</a:t>
            </a:r>
            <a:r>
              <a:rPr lang="en-US" sz="1200" b="0" spc="-62" dirty="0">
                <a:solidFill>
                  <a:srgbClr val="58595B"/>
                </a:solidFill>
                <a:latin typeface="Arial"/>
                <a:cs typeface="Arial"/>
              </a:rPr>
              <a:t> </a:t>
            </a:r>
            <a:r>
              <a:rPr lang="en-US" sz="1200" b="0" spc="-4" dirty="0">
                <a:solidFill>
                  <a:srgbClr val="58595B"/>
                </a:solidFill>
                <a:latin typeface="Arial"/>
                <a:cs typeface="Arial"/>
              </a:rPr>
              <a:t>with</a:t>
            </a:r>
            <a:r>
              <a:rPr lang="en-US" sz="1200" b="0" spc="-62" dirty="0">
                <a:solidFill>
                  <a:srgbClr val="58595B"/>
                </a:solidFill>
                <a:latin typeface="Arial"/>
                <a:cs typeface="Arial"/>
              </a:rPr>
              <a:t> </a:t>
            </a:r>
            <a:r>
              <a:rPr lang="en-US" sz="1200" b="0" spc="-22" dirty="0">
                <a:solidFill>
                  <a:srgbClr val="58595B"/>
                </a:solidFill>
                <a:latin typeface="Arial"/>
                <a:cs typeface="Arial"/>
              </a:rPr>
              <a:t>your</a:t>
            </a:r>
            <a:r>
              <a:rPr lang="en-US" sz="1200" b="0" spc="-62" dirty="0">
                <a:solidFill>
                  <a:srgbClr val="58595B"/>
                </a:solidFill>
                <a:latin typeface="Arial"/>
                <a:cs typeface="Arial"/>
              </a:rPr>
              <a:t> </a:t>
            </a:r>
            <a:r>
              <a:rPr lang="en-US" sz="1200" b="0" spc="-9" dirty="0">
                <a:solidFill>
                  <a:srgbClr val="58595B"/>
                </a:solidFill>
                <a:latin typeface="Arial"/>
                <a:cs typeface="Arial"/>
              </a:rPr>
              <a:t>Manager</a:t>
            </a:r>
            <a:r>
              <a:rPr lang="en-US" sz="1200" b="0" spc="-26" dirty="0">
                <a:solidFill>
                  <a:srgbClr val="58595B"/>
                </a:solidFill>
                <a:latin typeface="Arial"/>
                <a:cs typeface="Arial"/>
              </a:rPr>
              <a:t>.</a:t>
            </a:r>
            <a:r>
              <a:rPr lang="en-US" sz="1200" b="0" spc="-66" dirty="0">
                <a:solidFill>
                  <a:srgbClr val="58595B"/>
                </a:solidFill>
                <a:latin typeface="Arial"/>
                <a:cs typeface="Arial"/>
              </a:rPr>
              <a:t> </a:t>
            </a:r>
            <a:r>
              <a:rPr lang="en-US" sz="1200" b="0" spc="-22" dirty="0">
                <a:solidFill>
                  <a:srgbClr val="58595B"/>
                </a:solidFill>
                <a:latin typeface="Arial"/>
                <a:cs typeface="Arial"/>
              </a:rPr>
              <a:t>If</a:t>
            </a:r>
            <a:r>
              <a:rPr lang="en-US" sz="1200" b="0" spc="-62" dirty="0">
                <a:solidFill>
                  <a:srgbClr val="58595B"/>
                </a:solidFill>
                <a:latin typeface="Arial"/>
                <a:cs typeface="Arial"/>
              </a:rPr>
              <a:t> </a:t>
            </a:r>
            <a:r>
              <a:rPr lang="en-US" sz="1200" b="0" spc="-9" dirty="0">
                <a:solidFill>
                  <a:srgbClr val="58595B"/>
                </a:solidFill>
                <a:latin typeface="Arial"/>
                <a:cs typeface="Arial"/>
              </a:rPr>
              <a:t>the</a:t>
            </a:r>
            <a:r>
              <a:rPr lang="en-US" sz="1200" b="0" spc="-62" dirty="0">
                <a:solidFill>
                  <a:srgbClr val="58595B"/>
                </a:solidFill>
                <a:latin typeface="Arial"/>
                <a:cs typeface="Arial"/>
              </a:rPr>
              <a:t> </a:t>
            </a:r>
            <a:r>
              <a:rPr lang="en-US" sz="1200" b="0" spc="-9" dirty="0">
                <a:solidFill>
                  <a:srgbClr val="58595B"/>
                </a:solidFill>
                <a:latin typeface="Arial"/>
                <a:cs typeface="Arial"/>
              </a:rPr>
              <a:t>situation</a:t>
            </a:r>
            <a:r>
              <a:rPr lang="en-US" sz="1200" b="0" spc="-62" dirty="0">
                <a:solidFill>
                  <a:srgbClr val="58595B"/>
                </a:solidFill>
                <a:latin typeface="Arial"/>
                <a:cs typeface="Arial"/>
              </a:rPr>
              <a:t> </a:t>
            </a:r>
            <a:r>
              <a:rPr lang="en-US" sz="1200" b="0" spc="-22" dirty="0">
                <a:solidFill>
                  <a:srgbClr val="58595B"/>
                </a:solidFill>
                <a:latin typeface="Arial"/>
                <a:cs typeface="Arial"/>
              </a:rPr>
              <a:t>is</a:t>
            </a:r>
            <a:r>
              <a:rPr lang="en-US" sz="1200" b="0" spc="-62" dirty="0">
                <a:solidFill>
                  <a:srgbClr val="58595B"/>
                </a:solidFill>
                <a:latin typeface="Arial"/>
                <a:cs typeface="Arial"/>
              </a:rPr>
              <a:t> </a:t>
            </a:r>
            <a:r>
              <a:rPr lang="en-US" sz="1200" b="0" dirty="0">
                <a:solidFill>
                  <a:srgbClr val="58595B"/>
                </a:solidFill>
                <a:latin typeface="Arial"/>
                <a:cs typeface="Arial"/>
              </a:rPr>
              <a:t>not </a:t>
            </a:r>
            <a:r>
              <a:rPr lang="en-US" sz="1200" b="0" spc="-282" dirty="0">
                <a:solidFill>
                  <a:srgbClr val="58595B"/>
                </a:solidFill>
                <a:latin typeface="Arial"/>
                <a:cs typeface="Arial"/>
              </a:rPr>
              <a:t> </a:t>
            </a:r>
            <a:r>
              <a:rPr lang="en-US" sz="1200" b="0" spc="-13" dirty="0">
                <a:solidFill>
                  <a:srgbClr val="58595B"/>
                </a:solidFill>
                <a:latin typeface="Arial"/>
                <a:cs typeface="Arial"/>
              </a:rPr>
              <a:t>handled </a:t>
            </a:r>
            <a:r>
              <a:rPr lang="en-US" sz="1200" b="0" dirty="0">
                <a:solidFill>
                  <a:srgbClr val="58595B"/>
                </a:solidFill>
                <a:latin typeface="Arial"/>
                <a:cs typeface="Arial"/>
              </a:rPr>
              <a:t>to </a:t>
            </a:r>
            <a:r>
              <a:rPr lang="en-US" sz="1200" b="0" spc="-22" dirty="0">
                <a:solidFill>
                  <a:srgbClr val="58595B"/>
                </a:solidFill>
                <a:latin typeface="Arial"/>
                <a:cs typeface="Arial"/>
              </a:rPr>
              <a:t>your </a:t>
            </a:r>
            <a:r>
              <a:rPr lang="en-US" sz="1200" b="0" spc="-18" dirty="0">
                <a:solidFill>
                  <a:srgbClr val="58595B"/>
                </a:solidFill>
                <a:latin typeface="Arial"/>
                <a:cs typeface="Arial"/>
              </a:rPr>
              <a:t>satisfaction, </a:t>
            </a:r>
            <a:r>
              <a:rPr lang="en-US" sz="1200" b="0" spc="-9" dirty="0">
                <a:solidFill>
                  <a:srgbClr val="58595B"/>
                </a:solidFill>
                <a:latin typeface="Arial"/>
                <a:cs typeface="Arial"/>
              </a:rPr>
              <a:t>or </a:t>
            </a:r>
            <a:r>
              <a:rPr lang="en-US" sz="1200" b="0" spc="-31" dirty="0">
                <a:solidFill>
                  <a:srgbClr val="58595B"/>
                </a:solidFill>
                <a:latin typeface="Arial"/>
                <a:cs typeface="Arial"/>
              </a:rPr>
              <a:t>you </a:t>
            </a:r>
            <a:r>
              <a:rPr lang="en-US" sz="1200" b="0" spc="-40" dirty="0">
                <a:solidFill>
                  <a:srgbClr val="58595B"/>
                </a:solidFill>
                <a:latin typeface="Arial"/>
                <a:cs typeface="Arial"/>
              </a:rPr>
              <a:t>are </a:t>
            </a:r>
            <a:r>
              <a:rPr lang="en-US" sz="1200" b="0" dirty="0">
                <a:solidFill>
                  <a:srgbClr val="58595B"/>
                </a:solidFill>
                <a:latin typeface="Arial"/>
                <a:cs typeface="Arial"/>
              </a:rPr>
              <a:t>not </a:t>
            </a:r>
            <a:r>
              <a:rPr lang="en-US" sz="1200" b="0" spc="-4" dirty="0">
                <a:solidFill>
                  <a:srgbClr val="58595B"/>
                </a:solidFill>
                <a:latin typeface="Arial"/>
                <a:cs typeface="Arial"/>
              </a:rPr>
              <a:t>comfortable </a:t>
            </a:r>
            <a:r>
              <a:rPr lang="en-US" sz="1200" b="0" spc="-9" dirty="0">
                <a:solidFill>
                  <a:srgbClr val="58595B"/>
                </a:solidFill>
                <a:latin typeface="Arial"/>
                <a:cs typeface="Arial"/>
              </a:rPr>
              <a:t>talking </a:t>
            </a:r>
            <a:r>
              <a:rPr lang="en-US" sz="1200" b="0" dirty="0">
                <a:solidFill>
                  <a:srgbClr val="58595B"/>
                </a:solidFill>
                <a:latin typeface="Arial"/>
                <a:cs typeface="Arial"/>
              </a:rPr>
              <a:t>to </a:t>
            </a:r>
            <a:r>
              <a:rPr lang="en-US" sz="1200" b="0" spc="-22" dirty="0">
                <a:solidFill>
                  <a:srgbClr val="58595B"/>
                </a:solidFill>
                <a:latin typeface="Arial"/>
                <a:cs typeface="Arial"/>
              </a:rPr>
              <a:t>your </a:t>
            </a:r>
            <a:r>
              <a:rPr lang="en-US" sz="1200" b="0" spc="-26" dirty="0">
                <a:solidFill>
                  <a:srgbClr val="58595B"/>
                </a:solidFill>
                <a:latin typeface="Arial"/>
                <a:cs typeface="Arial"/>
              </a:rPr>
              <a:t>Manager, </a:t>
            </a:r>
            <a:r>
              <a:rPr lang="en-US" sz="1200" b="0" spc="-18" dirty="0">
                <a:solidFill>
                  <a:srgbClr val="58595B"/>
                </a:solidFill>
                <a:latin typeface="Arial"/>
                <a:cs typeface="Arial"/>
              </a:rPr>
              <a:t>there </a:t>
            </a:r>
            <a:r>
              <a:rPr lang="en-US" sz="1200" b="0" spc="-13" dirty="0">
                <a:solidFill>
                  <a:srgbClr val="58595B"/>
                </a:solidFill>
                <a:latin typeface="Arial"/>
                <a:cs typeface="Arial"/>
              </a:rPr>
              <a:t> </a:t>
            </a:r>
            <a:r>
              <a:rPr lang="en-US" sz="1200" b="0" spc="-40" dirty="0">
                <a:solidFill>
                  <a:srgbClr val="58595B"/>
                </a:solidFill>
                <a:latin typeface="Arial"/>
                <a:cs typeface="Arial"/>
              </a:rPr>
              <a:t>are </a:t>
            </a:r>
            <a:r>
              <a:rPr lang="en-US" sz="1200" b="0" spc="-9" dirty="0">
                <a:solidFill>
                  <a:srgbClr val="58595B"/>
                </a:solidFill>
                <a:latin typeface="Arial"/>
                <a:cs typeface="Arial"/>
              </a:rPr>
              <a:t>additional </a:t>
            </a:r>
            <a:r>
              <a:rPr lang="en-US" sz="1200" b="0" spc="-44" dirty="0">
                <a:solidFill>
                  <a:srgbClr val="58595B"/>
                </a:solidFill>
                <a:latin typeface="Arial"/>
                <a:cs typeface="Arial"/>
              </a:rPr>
              <a:t>ways </a:t>
            </a:r>
            <a:r>
              <a:rPr lang="en-US" sz="1200" b="0" dirty="0">
                <a:solidFill>
                  <a:srgbClr val="58595B"/>
                </a:solidFill>
                <a:latin typeface="Arial"/>
                <a:cs typeface="Arial"/>
              </a:rPr>
              <a:t>to </a:t>
            </a:r>
            <a:r>
              <a:rPr lang="en-US" sz="1200" b="0" spc="-26" dirty="0">
                <a:solidFill>
                  <a:srgbClr val="58595B"/>
                </a:solidFill>
                <a:latin typeface="Arial"/>
                <a:cs typeface="Arial"/>
              </a:rPr>
              <a:t>make </a:t>
            </a:r>
            <a:r>
              <a:rPr lang="en-US" sz="1200" b="0" spc="-31" dirty="0">
                <a:solidFill>
                  <a:srgbClr val="58595B"/>
                </a:solidFill>
                <a:latin typeface="Arial"/>
                <a:cs typeface="Arial"/>
              </a:rPr>
              <a:t>an </a:t>
            </a:r>
            <a:r>
              <a:rPr lang="en-US" sz="1200" b="0" spc="-4" dirty="0">
                <a:solidFill>
                  <a:srgbClr val="58595B"/>
                </a:solidFill>
                <a:latin typeface="Arial"/>
                <a:cs typeface="Arial"/>
              </a:rPr>
              <a:t>inquiry </a:t>
            </a:r>
            <a:r>
              <a:rPr lang="en-US" sz="1200" b="0" spc="-9" dirty="0">
                <a:solidFill>
                  <a:srgbClr val="58595B"/>
                </a:solidFill>
                <a:latin typeface="Arial"/>
                <a:cs typeface="Arial"/>
              </a:rPr>
              <a:t>or </a:t>
            </a:r>
            <a:r>
              <a:rPr lang="en-US" sz="1200" b="0" spc="4" dirty="0">
                <a:solidFill>
                  <a:srgbClr val="58595B"/>
                </a:solidFill>
                <a:latin typeface="Arial"/>
                <a:cs typeface="Arial"/>
              </a:rPr>
              <a:t>report </a:t>
            </a:r>
            <a:r>
              <a:rPr lang="en-US" sz="1200" b="0" spc="-53" dirty="0">
                <a:solidFill>
                  <a:srgbClr val="58595B"/>
                </a:solidFill>
                <a:latin typeface="Arial"/>
                <a:cs typeface="Arial"/>
              </a:rPr>
              <a:t>a </a:t>
            </a:r>
            <a:r>
              <a:rPr lang="en-US" sz="1200" b="0" spc="-9" dirty="0">
                <a:solidFill>
                  <a:srgbClr val="58595B"/>
                </a:solidFill>
                <a:latin typeface="Arial"/>
                <a:cs typeface="Arial"/>
              </a:rPr>
              <a:t>situation </a:t>
            </a:r>
            <a:r>
              <a:rPr lang="en-US" sz="1200" b="0" spc="-4" dirty="0">
                <a:solidFill>
                  <a:srgbClr val="58595B"/>
                </a:solidFill>
                <a:latin typeface="Arial"/>
                <a:cs typeface="Arial"/>
              </a:rPr>
              <a:t>without </a:t>
            </a:r>
            <a:r>
              <a:rPr lang="en-US" sz="1200" b="0" spc="-26" dirty="0">
                <a:solidFill>
                  <a:srgbClr val="58595B"/>
                </a:solidFill>
                <a:latin typeface="Arial"/>
                <a:cs typeface="Arial"/>
              </a:rPr>
              <a:t>fear </a:t>
            </a:r>
            <a:r>
              <a:rPr lang="en-US" sz="1200" b="0" spc="-13" dirty="0">
                <a:solidFill>
                  <a:srgbClr val="58595B"/>
                </a:solidFill>
                <a:latin typeface="Arial"/>
                <a:cs typeface="Arial"/>
              </a:rPr>
              <a:t>of </a:t>
            </a:r>
            <a:r>
              <a:rPr lang="en-US" sz="1200" b="0" spc="-18" dirty="0">
                <a:solidFill>
                  <a:srgbClr val="58595B"/>
                </a:solidFill>
                <a:latin typeface="Arial"/>
                <a:cs typeface="Arial"/>
              </a:rPr>
              <a:t>retaliation. B</a:t>
            </a:r>
            <a:r>
              <a:rPr lang="en-US" sz="1200" b="0" spc="-22" dirty="0">
                <a:solidFill>
                  <a:srgbClr val="58595B"/>
                </a:solidFill>
                <a:latin typeface="Arial"/>
                <a:cs typeface="Arial"/>
              </a:rPr>
              <a:t>ased </a:t>
            </a:r>
            <a:r>
              <a:rPr lang="en-US" sz="1200" b="0" spc="-13" dirty="0">
                <a:solidFill>
                  <a:srgbClr val="58595B"/>
                </a:solidFill>
                <a:latin typeface="Arial"/>
                <a:cs typeface="Arial"/>
              </a:rPr>
              <a:t>on </a:t>
            </a:r>
            <a:r>
              <a:rPr lang="en-US" sz="1200" b="0" spc="-22" dirty="0">
                <a:solidFill>
                  <a:srgbClr val="58595B"/>
                </a:solidFill>
                <a:latin typeface="Arial"/>
                <a:cs typeface="Arial"/>
              </a:rPr>
              <a:t>your preference </a:t>
            </a:r>
            <a:r>
              <a:rPr lang="en-US" sz="1200" b="0" spc="-9" dirty="0">
                <a:solidFill>
                  <a:srgbClr val="58595B"/>
                </a:solidFill>
                <a:latin typeface="Arial"/>
                <a:cs typeface="Arial"/>
              </a:rPr>
              <a:t>or </a:t>
            </a:r>
            <a:r>
              <a:rPr lang="en-US" sz="1200" b="0" spc="9" dirty="0">
                <a:solidFill>
                  <a:srgbClr val="58595B"/>
                </a:solidFill>
                <a:latin typeface="Arial"/>
                <a:cs typeface="Arial"/>
              </a:rPr>
              <a:t>comfort </a:t>
            </a:r>
            <a:r>
              <a:rPr lang="en-US" sz="1200" b="0" spc="-40" dirty="0">
                <a:solidFill>
                  <a:srgbClr val="58595B"/>
                </a:solidFill>
                <a:latin typeface="Arial"/>
                <a:cs typeface="Arial"/>
              </a:rPr>
              <a:t>level, </a:t>
            </a:r>
            <a:r>
              <a:rPr lang="en-US" sz="1200" b="0" spc="-31" dirty="0">
                <a:solidFill>
                  <a:srgbClr val="58595B"/>
                </a:solidFill>
                <a:latin typeface="Arial"/>
                <a:cs typeface="Arial"/>
              </a:rPr>
              <a:t>you may </a:t>
            </a:r>
            <a:r>
              <a:rPr lang="en-US" sz="1200" b="0" spc="-26" dirty="0">
                <a:solidFill>
                  <a:srgbClr val="58595B"/>
                </a:solidFill>
                <a:latin typeface="Arial"/>
                <a:cs typeface="Arial"/>
              </a:rPr>
              <a:t> </a:t>
            </a:r>
            <a:r>
              <a:rPr lang="en-US" sz="1200" b="0" dirty="0">
                <a:solidFill>
                  <a:srgbClr val="58595B"/>
                </a:solidFill>
                <a:latin typeface="Arial"/>
                <a:cs typeface="Arial"/>
              </a:rPr>
              <a:t>contact</a:t>
            </a:r>
            <a:r>
              <a:rPr lang="en-US" sz="1200" b="0" spc="-75" dirty="0">
                <a:solidFill>
                  <a:srgbClr val="58595B"/>
                </a:solidFill>
                <a:latin typeface="Arial"/>
                <a:cs typeface="Arial"/>
              </a:rPr>
              <a:t> </a:t>
            </a:r>
            <a:r>
              <a:rPr lang="en-US" sz="1200" b="0" spc="-40" dirty="0">
                <a:solidFill>
                  <a:srgbClr val="58595B"/>
                </a:solidFill>
                <a:latin typeface="Arial"/>
                <a:cs typeface="Arial"/>
              </a:rPr>
              <a:t>any</a:t>
            </a:r>
            <a:r>
              <a:rPr lang="en-US" sz="1200" b="0" spc="-71" dirty="0">
                <a:solidFill>
                  <a:srgbClr val="58595B"/>
                </a:solidFill>
                <a:latin typeface="Arial"/>
                <a:cs typeface="Arial"/>
              </a:rPr>
              <a:t> </a:t>
            </a:r>
            <a:r>
              <a:rPr lang="en-US" sz="1200" b="0" spc="-22" dirty="0">
                <a:solidFill>
                  <a:srgbClr val="58595B"/>
                </a:solidFill>
                <a:latin typeface="Arial"/>
                <a:cs typeface="Arial"/>
              </a:rPr>
              <a:t>one</a:t>
            </a:r>
            <a:r>
              <a:rPr lang="en-US" sz="1200" b="0" spc="-71" dirty="0">
                <a:solidFill>
                  <a:srgbClr val="58595B"/>
                </a:solidFill>
                <a:latin typeface="Arial"/>
                <a:cs typeface="Arial"/>
              </a:rPr>
              <a:t> </a:t>
            </a:r>
            <a:r>
              <a:rPr lang="en-US" sz="1200" b="0" spc="-13" dirty="0">
                <a:solidFill>
                  <a:srgbClr val="58595B"/>
                </a:solidFill>
                <a:latin typeface="Arial"/>
                <a:cs typeface="Arial"/>
              </a:rPr>
              <a:t>of</a:t>
            </a:r>
            <a:r>
              <a:rPr lang="en-US" sz="1200" b="0" spc="-71" dirty="0">
                <a:solidFill>
                  <a:srgbClr val="58595B"/>
                </a:solidFill>
                <a:latin typeface="Arial"/>
                <a:cs typeface="Arial"/>
              </a:rPr>
              <a:t> </a:t>
            </a:r>
            <a:r>
              <a:rPr lang="en-US" sz="1200" b="0" spc="-13" dirty="0">
                <a:solidFill>
                  <a:srgbClr val="58595B"/>
                </a:solidFill>
                <a:latin typeface="Arial"/>
                <a:cs typeface="Arial"/>
              </a:rPr>
              <a:t>them. Reports </a:t>
            </a:r>
            <a:r>
              <a:rPr lang="en-US" sz="1200" b="0" dirty="0">
                <a:solidFill>
                  <a:srgbClr val="58595B"/>
                </a:solidFill>
                <a:latin typeface="Arial"/>
                <a:cs typeface="Arial"/>
              </a:rPr>
              <a:t>can be made by emailing </a:t>
            </a:r>
            <a:r>
              <a:rPr lang="en-US" sz="1200" b="0" dirty="0">
                <a:solidFill>
                  <a:srgbClr val="58595B"/>
                </a:solidFill>
                <a:latin typeface="Arial"/>
                <a:cs typeface="Arial"/>
                <a:hlinkClick r:id="rId3"/>
              </a:rPr>
              <a:t>webtpa.compliance@webtpa.com</a:t>
            </a:r>
            <a:r>
              <a:rPr lang="en-US" sz="1200" b="0" dirty="0">
                <a:solidFill>
                  <a:srgbClr val="58595B"/>
                </a:solidFill>
                <a:latin typeface="Arial"/>
                <a:cs typeface="Arial"/>
              </a:rPr>
              <a:t>, leaving a message on the Compliance Helpline at </a:t>
            </a:r>
            <a:r>
              <a:rPr lang="en-US" sz="1200" b="0" spc="-13" dirty="0">
                <a:solidFill>
                  <a:srgbClr val="58595B"/>
                </a:solidFill>
                <a:latin typeface="Arial"/>
                <a:cs typeface="Arial"/>
              </a:rPr>
              <a:t>800-371-2919, o</a:t>
            </a:r>
            <a:r>
              <a:rPr lang="en-US" sz="1200" b="0" dirty="0">
                <a:solidFill>
                  <a:srgbClr val="58595B"/>
                </a:solidFill>
                <a:latin typeface="Arial"/>
                <a:cs typeface="Arial"/>
              </a:rPr>
              <a:t>r by using the </a:t>
            </a:r>
            <a:r>
              <a:rPr lang="en-US" sz="1200" b="0" spc="-13" dirty="0">
                <a:solidFill>
                  <a:srgbClr val="58595B"/>
                </a:solidFill>
                <a:latin typeface="Arial" panose="020B0604020202020204" pitchFamily="34" charset="0"/>
                <a:cs typeface="Arial" panose="020B0604020202020204" pitchFamily="34" charset="0"/>
              </a:rPr>
              <a:t>reporting tool available on the Company Intranet. </a:t>
            </a:r>
          </a:p>
          <a:p>
            <a:pPr marL="11206">
              <a:spcBef>
                <a:spcPts val="318"/>
              </a:spcBef>
              <a:tabLst>
                <a:tab pos="212363" algn="l"/>
                <a:tab pos="212923" algn="l"/>
              </a:tabLst>
            </a:pPr>
            <a:r>
              <a:rPr lang="en-US" sz="1200" spc="-207" dirty="0">
                <a:solidFill>
                  <a:srgbClr val="58595B"/>
                </a:solidFill>
                <a:latin typeface="Arial"/>
                <a:cs typeface="Arial"/>
              </a:rPr>
              <a:t> Y </a:t>
            </a:r>
            <a:r>
              <a:rPr lang="en-US" sz="1200" spc="-18" dirty="0">
                <a:solidFill>
                  <a:srgbClr val="58595B"/>
                </a:solidFill>
                <a:latin typeface="Arial"/>
                <a:cs typeface="Arial"/>
              </a:rPr>
              <a:t>ou</a:t>
            </a:r>
            <a:r>
              <a:rPr lang="en-US" sz="1200" spc="-71" dirty="0">
                <a:solidFill>
                  <a:srgbClr val="58595B"/>
                </a:solidFill>
                <a:latin typeface="Arial"/>
                <a:cs typeface="Arial"/>
              </a:rPr>
              <a:t> </a:t>
            </a:r>
            <a:r>
              <a:rPr lang="en-US" sz="1200" spc="-13" dirty="0">
                <a:solidFill>
                  <a:srgbClr val="58595B"/>
                </a:solidFill>
                <a:latin typeface="Arial"/>
                <a:cs typeface="Arial"/>
              </a:rPr>
              <a:t>m</a:t>
            </a:r>
            <a:r>
              <a:rPr lang="en-US" sz="1200" spc="-22" dirty="0">
                <a:solidFill>
                  <a:srgbClr val="58595B"/>
                </a:solidFill>
                <a:latin typeface="Arial"/>
                <a:cs typeface="Arial"/>
              </a:rPr>
              <a:t>a</a:t>
            </a:r>
            <a:r>
              <a:rPr lang="en-US" sz="1200" spc="-53" dirty="0">
                <a:solidFill>
                  <a:srgbClr val="58595B"/>
                </a:solidFill>
                <a:latin typeface="Arial"/>
                <a:cs typeface="Arial"/>
              </a:rPr>
              <a:t>y</a:t>
            </a:r>
            <a:r>
              <a:rPr lang="en-US" sz="1200" spc="-71" dirty="0">
                <a:solidFill>
                  <a:srgbClr val="58595B"/>
                </a:solidFill>
                <a:latin typeface="Arial"/>
                <a:cs typeface="Arial"/>
              </a:rPr>
              <a:t> </a:t>
            </a:r>
            <a:r>
              <a:rPr lang="en-US" sz="1200" spc="-31" dirty="0">
                <a:solidFill>
                  <a:srgbClr val="58595B"/>
                </a:solidFill>
                <a:latin typeface="Arial"/>
                <a:cs typeface="Arial"/>
              </a:rPr>
              <a:t>als</a:t>
            </a:r>
            <a:r>
              <a:rPr lang="en-US" sz="1200" spc="-18" dirty="0">
                <a:solidFill>
                  <a:srgbClr val="58595B"/>
                </a:solidFill>
                <a:latin typeface="Arial"/>
                <a:cs typeface="Arial"/>
              </a:rPr>
              <a:t>o</a:t>
            </a:r>
            <a:r>
              <a:rPr lang="en-US" sz="1200" spc="-71" dirty="0">
                <a:solidFill>
                  <a:srgbClr val="58595B"/>
                </a:solidFill>
                <a:latin typeface="Arial"/>
                <a:cs typeface="Arial"/>
              </a:rPr>
              <a:t> </a:t>
            </a:r>
            <a:r>
              <a:rPr lang="en-US" sz="1200" spc="13" dirty="0">
                <a:solidFill>
                  <a:srgbClr val="58595B"/>
                </a:solidFill>
                <a:latin typeface="Arial"/>
                <a:cs typeface="Arial"/>
              </a:rPr>
              <a:t>c</a:t>
            </a:r>
            <a:r>
              <a:rPr lang="en-US" sz="1200" spc="-13" dirty="0">
                <a:solidFill>
                  <a:srgbClr val="58595B"/>
                </a:solidFill>
                <a:latin typeface="Arial"/>
                <a:cs typeface="Arial"/>
              </a:rPr>
              <a:t>o</a:t>
            </a:r>
            <a:r>
              <a:rPr lang="en-US" sz="1200" spc="-18" dirty="0">
                <a:solidFill>
                  <a:srgbClr val="58595B"/>
                </a:solidFill>
                <a:latin typeface="Arial"/>
                <a:cs typeface="Arial"/>
              </a:rPr>
              <a:t>n</a:t>
            </a:r>
            <a:r>
              <a:rPr lang="en-US" sz="1200" spc="31" dirty="0">
                <a:solidFill>
                  <a:srgbClr val="58595B"/>
                </a:solidFill>
                <a:latin typeface="Arial"/>
                <a:cs typeface="Arial"/>
              </a:rPr>
              <a:t>t</a:t>
            </a:r>
            <a:r>
              <a:rPr lang="en-US" sz="1200" spc="-22" dirty="0">
                <a:solidFill>
                  <a:srgbClr val="58595B"/>
                </a:solidFill>
                <a:latin typeface="Arial"/>
                <a:cs typeface="Arial"/>
              </a:rPr>
              <a:t>ac</a:t>
            </a:r>
            <a:r>
              <a:rPr lang="en-US" sz="1200" spc="40" dirty="0">
                <a:solidFill>
                  <a:srgbClr val="58595B"/>
                </a:solidFill>
                <a:latin typeface="Arial"/>
                <a:cs typeface="Arial"/>
              </a:rPr>
              <a:t>t</a:t>
            </a:r>
            <a:r>
              <a:rPr lang="en-US" sz="1200" spc="-57" dirty="0">
                <a:solidFill>
                  <a:srgbClr val="58595B"/>
                </a:solidFill>
                <a:latin typeface="Arial"/>
                <a:cs typeface="Arial"/>
              </a:rPr>
              <a:t>:</a:t>
            </a:r>
            <a:endParaRPr lang="en-US" sz="1200" spc="-26" dirty="0">
              <a:solidFill>
                <a:srgbClr val="58595B"/>
              </a:solidFill>
              <a:latin typeface="Arial"/>
              <a:cs typeface="Arial"/>
            </a:endParaRPr>
          </a:p>
          <a:p>
            <a:pPr marL="212923" indent="-158292">
              <a:spcBef>
                <a:spcPts val="318"/>
              </a:spcBef>
              <a:buChar char="•"/>
              <a:tabLst>
                <a:tab pos="212363" algn="l"/>
                <a:tab pos="212923" algn="l"/>
              </a:tabLst>
            </a:pPr>
            <a:r>
              <a:rPr lang="en-US" sz="1200" b="1" spc="-13" dirty="0">
                <a:solidFill>
                  <a:srgbClr val="58595B"/>
                </a:solidFill>
                <a:latin typeface="Arial"/>
                <a:cs typeface="Arial"/>
              </a:rPr>
              <a:t>Compliance:</a:t>
            </a:r>
            <a:endParaRPr lang="en-US" sz="1200" b="1" dirty="0">
              <a:latin typeface="Arial"/>
              <a:cs typeface="Arial"/>
            </a:endParaRPr>
          </a:p>
          <a:p>
            <a:pPr marL="400050" marR="1043323" lvl="1" indent="-138113">
              <a:lnSpc>
                <a:spcPct val="118100"/>
              </a:lnSpc>
              <a:buFont typeface="Arial" panose="020B0604020202020204" pitchFamily="34" charset="0"/>
              <a:buChar char="‒"/>
              <a:tabLst>
                <a:tab pos="393347" algn="l"/>
              </a:tabLst>
            </a:pPr>
            <a:r>
              <a:rPr lang="en-US" sz="1200" spc="-18" dirty="0">
                <a:solidFill>
                  <a:srgbClr val="58595B"/>
                </a:solidFill>
                <a:latin typeface="Arial"/>
                <a:cs typeface="Arial"/>
              </a:rPr>
              <a:t>Jenn Alexinas, Director of Compliance; (469) 417-1894 </a:t>
            </a:r>
          </a:p>
          <a:p>
            <a:pPr marL="207320" marR="1043323" indent="-152689">
              <a:lnSpc>
                <a:spcPct val="118100"/>
              </a:lnSpc>
              <a:buFont typeface="Arial" panose="020B0604020202020204" pitchFamily="34" charset="0"/>
              <a:buChar char="•"/>
              <a:tabLst>
                <a:tab pos="393347" algn="l"/>
              </a:tabLst>
            </a:pPr>
            <a:r>
              <a:rPr lang="en-US" sz="1200" spc="-18" dirty="0">
                <a:solidFill>
                  <a:srgbClr val="58595B"/>
                </a:solidFill>
                <a:latin typeface="Arial"/>
                <a:cs typeface="Arial"/>
              </a:rPr>
              <a:t> </a:t>
            </a:r>
            <a:r>
              <a:rPr lang="en-US" sz="1200" b="1" spc="-18" dirty="0">
                <a:solidFill>
                  <a:srgbClr val="58595B"/>
                </a:solidFill>
                <a:latin typeface="Arial"/>
                <a:cs typeface="Arial"/>
              </a:rPr>
              <a:t>Human Resources</a:t>
            </a:r>
          </a:p>
          <a:p>
            <a:pPr marL="400050" marR="1043323" indent="-149225">
              <a:lnSpc>
                <a:spcPct val="118100"/>
              </a:lnSpc>
              <a:buFont typeface="Arial" panose="020B0604020202020204" pitchFamily="34" charset="0"/>
              <a:buChar char="‒"/>
              <a:tabLst>
                <a:tab pos="393347" algn="l"/>
              </a:tabLst>
            </a:pPr>
            <a:r>
              <a:rPr lang="en-US" sz="1200" spc="-18" dirty="0">
                <a:solidFill>
                  <a:srgbClr val="58595B"/>
                </a:solidFill>
                <a:latin typeface="Arial"/>
                <a:cs typeface="Arial"/>
              </a:rPr>
              <a:t>Carol Barbero, Sr. Director of Human Resources; (469) 417-1846</a:t>
            </a:r>
            <a:endParaRPr lang="en-US" sz="1200" dirty="0">
              <a:latin typeface="Arial" panose="020B0604020202020204" pitchFamily="34" charset="0"/>
              <a:cs typeface="Arial" panose="020B0604020202020204" pitchFamily="34" charset="0"/>
            </a:endParaRPr>
          </a:p>
          <a:p>
            <a:endParaRPr lang="en-US" sz="18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Content Placeholder 45" descr="A group of people sitting around a table&#10;&#10;Description automatically generated">
            <a:extLst>
              <a:ext uri="{FF2B5EF4-FFF2-40B4-BE49-F238E27FC236}">
                <a16:creationId xmlns:a16="http://schemas.microsoft.com/office/drawing/2014/main" id="{7D315C69-537B-3D8A-2A65-764E9B412D3E}"/>
              </a:ext>
            </a:extLst>
          </p:cNvPr>
          <p:cNvPicPr>
            <a:picLocks noGrp="1" noChangeAspect="1"/>
          </p:cNvPicPr>
          <p:nvPr>
            <p:ph idx="13"/>
          </p:nvPr>
        </p:nvPicPr>
        <p:blipFill>
          <a:blip r:embed="rId2" cstate="print">
            <a:extLst>
              <a:ext uri="{28A0092B-C50C-407E-A947-70E740481C1C}">
                <a14:useLocalDpi xmlns:a14="http://schemas.microsoft.com/office/drawing/2010/main" val="0"/>
              </a:ext>
            </a:extLst>
          </a:blip>
          <a:stretch>
            <a:fillRect/>
          </a:stretch>
        </p:blipFill>
        <p:spPr>
          <a:xfrm>
            <a:off x="5412075" y="349912"/>
            <a:ext cx="3221195" cy="2147626"/>
          </a:xfrm>
        </p:spPr>
      </p:pic>
      <p:sp>
        <p:nvSpPr>
          <p:cNvPr id="37" name="Content Placeholder 36">
            <a:extLst>
              <a:ext uri="{FF2B5EF4-FFF2-40B4-BE49-F238E27FC236}">
                <a16:creationId xmlns:a16="http://schemas.microsoft.com/office/drawing/2014/main" id="{87FCC6ED-2A47-06CE-0E7B-F8B6A6337F4F}"/>
              </a:ext>
            </a:extLst>
          </p:cNvPr>
          <p:cNvSpPr>
            <a:spLocks noGrp="1"/>
          </p:cNvSpPr>
          <p:nvPr>
            <p:ph idx="14"/>
          </p:nvPr>
        </p:nvSpPr>
        <p:spPr>
          <a:xfrm>
            <a:off x="396840" y="349912"/>
            <a:ext cx="5015235" cy="2382382"/>
          </a:xfrm>
        </p:spPr>
        <p:txBody>
          <a:bodyPr>
            <a:normAutofit/>
          </a:bodyPr>
          <a:lstStyle/>
          <a:p>
            <a:r>
              <a:rPr lang="en-US" sz="2000" b="1" dirty="0">
                <a:solidFill>
                  <a:schemeClr val="accent3"/>
                </a:solidFill>
                <a:latin typeface="+mj-lt"/>
                <a:cs typeface="Arial"/>
              </a:rPr>
              <a:t>PROVIDING WAYS TO REPORT SITUATIONS WITHOUT FEAR OF RETALIATION</a:t>
            </a:r>
          </a:p>
          <a:p>
            <a:r>
              <a:rPr lang="en-US" sz="1800" b="1" dirty="0">
                <a:solidFill>
                  <a:schemeClr val="accent6"/>
                </a:solidFill>
                <a:latin typeface="+mj-lt"/>
                <a:cs typeface="Palatino Linotype"/>
              </a:rPr>
              <a:t>Reporting activities that violate our Code of Conduct is the right thing to do and helps us maintain a strong culture of compliance.</a:t>
            </a:r>
          </a:p>
          <a:p>
            <a:endParaRPr lang="en-US" sz="1400" dirty="0"/>
          </a:p>
        </p:txBody>
      </p:sp>
      <p:sp>
        <p:nvSpPr>
          <p:cNvPr id="33" name="Content Placeholder 32">
            <a:extLst>
              <a:ext uri="{FF2B5EF4-FFF2-40B4-BE49-F238E27FC236}">
                <a16:creationId xmlns:a16="http://schemas.microsoft.com/office/drawing/2014/main" id="{2E134881-55B8-B6FC-2F60-AAE98BFADE54}"/>
              </a:ext>
            </a:extLst>
          </p:cNvPr>
          <p:cNvSpPr>
            <a:spLocks noGrp="1"/>
          </p:cNvSpPr>
          <p:nvPr>
            <p:ph sz="quarter" idx="12"/>
          </p:nvPr>
        </p:nvSpPr>
        <p:spPr>
          <a:xfrm>
            <a:off x="396840" y="2613651"/>
            <a:ext cx="8592825" cy="3939531"/>
          </a:xfrm>
        </p:spPr>
        <p:txBody>
          <a:bodyPr>
            <a:normAutofit lnSpcReduction="10000"/>
          </a:bodyPr>
          <a:lstStyle/>
          <a:p>
            <a:pPr marL="11206" marR="147365">
              <a:lnSpc>
                <a:spcPct val="119100"/>
              </a:lnSpc>
              <a:spcBef>
                <a:spcPts val="88"/>
              </a:spcBef>
            </a:pPr>
            <a:r>
              <a:rPr lang="en-US" sz="1800" spc="31" dirty="0">
                <a:solidFill>
                  <a:srgbClr val="00B0F0"/>
                </a:solidFill>
                <a:cs typeface="Palatino Linotype"/>
              </a:rPr>
              <a:t>We</a:t>
            </a:r>
            <a:r>
              <a:rPr lang="en-US" sz="1800" spc="-26" dirty="0">
                <a:solidFill>
                  <a:srgbClr val="00B0F0"/>
                </a:solidFill>
                <a:cs typeface="Palatino Linotype"/>
              </a:rPr>
              <a:t> </a:t>
            </a:r>
            <a:r>
              <a:rPr lang="en-US" sz="1800" spc="35" dirty="0">
                <a:solidFill>
                  <a:srgbClr val="00B0F0"/>
                </a:solidFill>
                <a:cs typeface="Palatino Linotype"/>
              </a:rPr>
              <a:t>should</a:t>
            </a:r>
            <a:r>
              <a:rPr lang="en-US" sz="1800" spc="-22" dirty="0">
                <a:solidFill>
                  <a:srgbClr val="00B0F0"/>
                </a:solidFill>
                <a:cs typeface="Palatino Linotype"/>
              </a:rPr>
              <a:t> </a:t>
            </a:r>
            <a:r>
              <a:rPr lang="en-US" sz="1800" spc="57" dirty="0">
                <a:solidFill>
                  <a:srgbClr val="00B0F0"/>
                </a:solidFill>
                <a:cs typeface="Palatino Linotype"/>
              </a:rPr>
              <a:t>speak</a:t>
            </a:r>
            <a:r>
              <a:rPr lang="en-US" sz="1800" spc="-22" dirty="0">
                <a:solidFill>
                  <a:srgbClr val="00B0F0"/>
                </a:solidFill>
                <a:cs typeface="Palatino Linotype"/>
              </a:rPr>
              <a:t> </a:t>
            </a:r>
            <a:r>
              <a:rPr lang="en-US" sz="1800" spc="18" dirty="0">
                <a:solidFill>
                  <a:srgbClr val="00B0F0"/>
                </a:solidFill>
                <a:cs typeface="Palatino Linotype"/>
              </a:rPr>
              <a:t>up</a:t>
            </a:r>
            <a:r>
              <a:rPr lang="en-US" sz="1800" spc="-26" dirty="0">
                <a:solidFill>
                  <a:srgbClr val="00B0F0"/>
                </a:solidFill>
                <a:cs typeface="Palatino Linotype"/>
              </a:rPr>
              <a:t> </a:t>
            </a:r>
            <a:r>
              <a:rPr lang="en-US" sz="1800" spc="44" dirty="0">
                <a:solidFill>
                  <a:srgbClr val="00B0F0"/>
                </a:solidFill>
                <a:cs typeface="Palatino Linotype"/>
              </a:rPr>
              <a:t>regarding</a:t>
            </a:r>
            <a:r>
              <a:rPr lang="en-US" sz="1800" spc="-22" dirty="0">
                <a:solidFill>
                  <a:srgbClr val="00B0F0"/>
                </a:solidFill>
                <a:cs typeface="Palatino Linotype"/>
              </a:rPr>
              <a:t> </a:t>
            </a:r>
            <a:r>
              <a:rPr lang="en-US" sz="1800" spc="44" dirty="0">
                <a:solidFill>
                  <a:srgbClr val="00B0F0"/>
                </a:solidFill>
                <a:cs typeface="Palatino Linotype"/>
              </a:rPr>
              <a:t>all</a:t>
            </a:r>
            <a:r>
              <a:rPr lang="en-US" sz="1800" spc="-22" dirty="0">
                <a:solidFill>
                  <a:srgbClr val="00B0F0"/>
                </a:solidFill>
                <a:cs typeface="Palatino Linotype"/>
              </a:rPr>
              <a:t> </a:t>
            </a:r>
            <a:r>
              <a:rPr lang="en-US" sz="1800" spc="66" dirty="0">
                <a:solidFill>
                  <a:srgbClr val="00B0F0"/>
                </a:solidFill>
                <a:cs typeface="Palatino Linotype"/>
              </a:rPr>
              <a:t>concerns,</a:t>
            </a:r>
            <a:r>
              <a:rPr lang="en-US" sz="1800" spc="-26" dirty="0">
                <a:solidFill>
                  <a:srgbClr val="00B0F0"/>
                </a:solidFill>
                <a:cs typeface="Palatino Linotype"/>
              </a:rPr>
              <a:t> </a:t>
            </a:r>
            <a:r>
              <a:rPr lang="en-US" sz="1800" spc="44" dirty="0">
                <a:solidFill>
                  <a:srgbClr val="00B0F0"/>
                </a:solidFill>
                <a:cs typeface="Palatino Linotype"/>
              </a:rPr>
              <a:t>even</a:t>
            </a:r>
            <a:r>
              <a:rPr lang="en-US" sz="1800" spc="-22" dirty="0">
                <a:solidFill>
                  <a:srgbClr val="00B0F0"/>
                </a:solidFill>
                <a:cs typeface="Palatino Linotype"/>
              </a:rPr>
              <a:t> </a:t>
            </a:r>
            <a:r>
              <a:rPr lang="en-US" sz="1800" spc="35" dirty="0">
                <a:solidFill>
                  <a:srgbClr val="00B0F0"/>
                </a:solidFill>
                <a:cs typeface="Palatino Linotype"/>
              </a:rPr>
              <a:t>if</a:t>
            </a:r>
            <a:r>
              <a:rPr lang="en-US" sz="1800" spc="-22" dirty="0">
                <a:solidFill>
                  <a:srgbClr val="00B0F0"/>
                </a:solidFill>
                <a:cs typeface="Palatino Linotype"/>
              </a:rPr>
              <a:t> </a:t>
            </a:r>
            <a:r>
              <a:rPr lang="en-US" sz="1800" spc="31" dirty="0">
                <a:solidFill>
                  <a:srgbClr val="00B0F0"/>
                </a:solidFill>
                <a:cs typeface="Palatino Linotype"/>
              </a:rPr>
              <a:t>we</a:t>
            </a:r>
            <a:r>
              <a:rPr lang="en-US" sz="1800" spc="-26" dirty="0">
                <a:solidFill>
                  <a:srgbClr val="00B0F0"/>
                </a:solidFill>
                <a:cs typeface="Palatino Linotype"/>
              </a:rPr>
              <a:t> </a:t>
            </a:r>
            <a:r>
              <a:rPr lang="en-US" sz="1800" spc="4" dirty="0">
                <a:solidFill>
                  <a:srgbClr val="00B0F0"/>
                </a:solidFill>
                <a:cs typeface="Palatino Linotype"/>
              </a:rPr>
              <a:t>do</a:t>
            </a:r>
            <a:r>
              <a:rPr lang="en-US" sz="1800" spc="-22" dirty="0">
                <a:solidFill>
                  <a:srgbClr val="00B0F0"/>
                </a:solidFill>
                <a:cs typeface="Palatino Linotype"/>
              </a:rPr>
              <a:t> </a:t>
            </a:r>
            <a:r>
              <a:rPr lang="en-US" sz="1800" spc="40" dirty="0">
                <a:solidFill>
                  <a:srgbClr val="00B0F0"/>
                </a:solidFill>
                <a:cs typeface="Palatino Linotype"/>
              </a:rPr>
              <a:t>not</a:t>
            </a:r>
            <a:r>
              <a:rPr lang="en-US" sz="1800" spc="-22" dirty="0">
                <a:solidFill>
                  <a:srgbClr val="00B0F0"/>
                </a:solidFill>
                <a:cs typeface="Palatino Linotype"/>
              </a:rPr>
              <a:t> </a:t>
            </a:r>
            <a:r>
              <a:rPr lang="en-US" sz="1800" spc="40" dirty="0">
                <a:solidFill>
                  <a:srgbClr val="00B0F0"/>
                </a:solidFill>
                <a:cs typeface="Palatino Linotype"/>
              </a:rPr>
              <a:t>have </a:t>
            </a:r>
            <a:r>
              <a:rPr lang="en-US" sz="1800" spc="-296" dirty="0">
                <a:solidFill>
                  <a:srgbClr val="00B0F0"/>
                </a:solidFill>
                <a:cs typeface="Palatino Linotype"/>
              </a:rPr>
              <a:t> </a:t>
            </a:r>
            <a:r>
              <a:rPr lang="en-US" sz="1800" spc="44" dirty="0">
                <a:solidFill>
                  <a:srgbClr val="00B0F0"/>
                </a:solidFill>
                <a:cs typeface="Palatino Linotype"/>
              </a:rPr>
              <a:t>complete</a:t>
            </a:r>
            <a:r>
              <a:rPr lang="en-US" sz="1800" spc="-31" dirty="0">
                <a:solidFill>
                  <a:srgbClr val="00B0F0"/>
                </a:solidFill>
                <a:cs typeface="Palatino Linotype"/>
              </a:rPr>
              <a:t> </a:t>
            </a:r>
            <a:r>
              <a:rPr lang="en-US" sz="1800" spc="44" dirty="0">
                <a:solidFill>
                  <a:srgbClr val="00B0F0"/>
                </a:solidFill>
                <a:cs typeface="Palatino Linotype"/>
              </a:rPr>
              <a:t>information</a:t>
            </a:r>
            <a:r>
              <a:rPr lang="en-US" sz="1800" spc="-26" dirty="0">
                <a:solidFill>
                  <a:srgbClr val="00B0F0"/>
                </a:solidFill>
                <a:cs typeface="Palatino Linotype"/>
              </a:rPr>
              <a:t> </a:t>
            </a:r>
            <a:r>
              <a:rPr lang="en-US" sz="1800" spc="49" dirty="0">
                <a:solidFill>
                  <a:srgbClr val="00B0F0"/>
                </a:solidFill>
                <a:cs typeface="Palatino Linotype"/>
              </a:rPr>
              <a:t>about</a:t>
            </a:r>
            <a:r>
              <a:rPr lang="en-US" sz="1800" spc="-26" dirty="0">
                <a:solidFill>
                  <a:srgbClr val="00B0F0"/>
                </a:solidFill>
                <a:cs typeface="Palatino Linotype"/>
              </a:rPr>
              <a:t> </a:t>
            </a:r>
            <a:r>
              <a:rPr lang="en-US" sz="1800" spc="53" dirty="0">
                <a:solidFill>
                  <a:srgbClr val="00B0F0"/>
                </a:solidFill>
                <a:cs typeface="Palatino Linotype"/>
              </a:rPr>
              <a:t>the</a:t>
            </a:r>
            <a:r>
              <a:rPr lang="en-US" sz="1800" spc="-26" dirty="0">
                <a:solidFill>
                  <a:srgbClr val="00B0F0"/>
                </a:solidFill>
                <a:cs typeface="Palatino Linotype"/>
              </a:rPr>
              <a:t> </a:t>
            </a:r>
            <a:r>
              <a:rPr lang="en-US" sz="1800" spc="44" dirty="0">
                <a:solidFill>
                  <a:srgbClr val="00B0F0"/>
                </a:solidFill>
                <a:cs typeface="Palatino Linotype"/>
              </a:rPr>
              <a:t>situation.</a:t>
            </a:r>
            <a:endParaRPr lang="en-US" sz="1800" dirty="0">
              <a:solidFill>
                <a:srgbClr val="00B0F0"/>
              </a:solidFill>
              <a:cs typeface="Palatino Linotype"/>
            </a:endParaRPr>
          </a:p>
          <a:p>
            <a:pPr marL="11206" marR="4483">
              <a:lnSpc>
                <a:spcPct val="118100"/>
              </a:lnSpc>
              <a:spcBef>
                <a:spcPts val="754"/>
              </a:spcBef>
            </a:pPr>
            <a:r>
              <a:rPr lang="en-US" sz="1400" b="0" spc="-79" dirty="0">
                <a:solidFill>
                  <a:srgbClr val="58595B"/>
                </a:solidFill>
                <a:latin typeface="Arial"/>
                <a:cs typeface="Arial"/>
              </a:rPr>
              <a:t>You</a:t>
            </a:r>
            <a:r>
              <a:rPr lang="en-US" sz="1400" b="0" spc="-66" dirty="0">
                <a:solidFill>
                  <a:srgbClr val="58595B"/>
                </a:solidFill>
                <a:latin typeface="Arial"/>
                <a:cs typeface="Arial"/>
              </a:rPr>
              <a:t> </a:t>
            </a:r>
            <a:r>
              <a:rPr lang="en-US" sz="1400" b="0" spc="-13" dirty="0">
                <a:solidFill>
                  <a:srgbClr val="58595B"/>
                </a:solidFill>
                <a:latin typeface="Arial"/>
                <a:cs typeface="Arial"/>
              </a:rPr>
              <a:t>should</a:t>
            </a:r>
            <a:r>
              <a:rPr lang="en-US" sz="1400" b="0" spc="-62" dirty="0">
                <a:solidFill>
                  <a:srgbClr val="58595B"/>
                </a:solidFill>
                <a:latin typeface="Arial"/>
                <a:cs typeface="Arial"/>
              </a:rPr>
              <a:t> </a:t>
            </a:r>
            <a:r>
              <a:rPr lang="en-US" sz="1400" b="0" dirty="0">
                <a:solidFill>
                  <a:srgbClr val="58595B"/>
                </a:solidFill>
                <a:latin typeface="Arial"/>
                <a:cs typeface="Arial"/>
              </a:rPr>
              <a:t>first</a:t>
            </a:r>
            <a:r>
              <a:rPr lang="en-US" sz="1400" b="0" spc="-62" dirty="0">
                <a:solidFill>
                  <a:srgbClr val="58595B"/>
                </a:solidFill>
                <a:latin typeface="Arial"/>
                <a:cs typeface="Arial"/>
              </a:rPr>
              <a:t> </a:t>
            </a:r>
            <a:r>
              <a:rPr lang="en-US" sz="1400" b="0" spc="-18" dirty="0">
                <a:solidFill>
                  <a:srgbClr val="58595B"/>
                </a:solidFill>
                <a:latin typeface="Arial"/>
                <a:cs typeface="Arial"/>
              </a:rPr>
              <a:t>discuss</a:t>
            </a:r>
            <a:r>
              <a:rPr lang="en-US" sz="1400" b="0" spc="-62" dirty="0">
                <a:solidFill>
                  <a:srgbClr val="58595B"/>
                </a:solidFill>
                <a:latin typeface="Arial"/>
                <a:cs typeface="Arial"/>
              </a:rPr>
              <a:t> </a:t>
            </a:r>
            <a:r>
              <a:rPr lang="en-US" sz="1400" b="0" spc="-9" dirty="0">
                <a:solidFill>
                  <a:srgbClr val="58595B"/>
                </a:solidFill>
                <a:latin typeface="Arial"/>
                <a:cs typeface="Arial"/>
              </a:rPr>
              <a:t>the</a:t>
            </a:r>
            <a:r>
              <a:rPr lang="en-US" sz="1400" b="0" spc="-62" dirty="0">
                <a:solidFill>
                  <a:srgbClr val="58595B"/>
                </a:solidFill>
                <a:latin typeface="Arial"/>
                <a:cs typeface="Arial"/>
              </a:rPr>
              <a:t> </a:t>
            </a:r>
            <a:r>
              <a:rPr lang="en-US" sz="1400" b="0" spc="-9" dirty="0">
                <a:solidFill>
                  <a:srgbClr val="58595B"/>
                </a:solidFill>
                <a:latin typeface="Arial"/>
                <a:cs typeface="Arial"/>
              </a:rPr>
              <a:t>situation</a:t>
            </a:r>
            <a:r>
              <a:rPr lang="en-US" sz="1400" b="0" spc="-62" dirty="0">
                <a:solidFill>
                  <a:srgbClr val="58595B"/>
                </a:solidFill>
                <a:latin typeface="Arial"/>
                <a:cs typeface="Arial"/>
              </a:rPr>
              <a:t> </a:t>
            </a:r>
            <a:r>
              <a:rPr lang="en-US" sz="1400" b="0" spc="-4" dirty="0">
                <a:solidFill>
                  <a:srgbClr val="58595B"/>
                </a:solidFill>
                <a:latin typeface="Arial"/>
                <a:cs typeface="Arial"/>
              </a:rPr>
              <a:t>with</a:t>
            </a:r>
            <a:r>
              <a:rPr lang="en-US" sz="1400" b="0" spc="-62" dirty="0">
                <a:solidFill>
                  <a:srgbClr val="58595B"/>
                </a:solidFill>
                <a:latin typeface="Arial"/>
                <a:cs typeface="Arial"/>
              </a:rPr>
              <a:t> </a:t>
            </a:r>
            <a:r>
              <a:rPr lang="en-US" sz="1400" b="0" spc="-22" dirty="0">
                <a:solidFill>
                  <a:srgbClr val="58595B"/>
                </a:solidFill>
                <a:latin typeface="Arial"/>
                <a:cs typeface="Arial"/>
              </a:rPr>
              <a:t>your</a:t>
            </a:r>
            <a:r>
              <a:rPr lang="en-US" sz="1400" b="0" spc="-62" dirty="0">
                <a:solidFill>
                  <a:srgbClr val="58595B"/>
                </a:solidFill>
                <a:latin typeface="Arial"/>
                <a:cs typeface="Arial"/>
              </a:rPr>
              <a:t> </a:t>
            </a:r>
            <a:r>
              <a:rPr lang="en-US" sz="1400" b="0" spc="-9" dirty="0">
                <a:solidFill>
                  <a:srgbClr val="58595B"/>
                </a:solidFill>
                <a:latin typeface="Arial"/>
                <a:cs typeface="Arial"/>
              </a:rPr>
              <a:t>Manager</a:t>
            </a:r>
            <a:r>
              <a:rPr lang="en-US" sz="1400" b="0" spc="-26" dirty="0">
                <a:solidFill>
                  <a:srgbClr val="58595B"/>
                </a:solidFill>
                <a:latin typeface="Arial"/>
                <a:cs typeface="Arial"/>
              </a:rPr>
              <a:t>.</a:t>
            </a:r>
            <a:r>
              <a:rPr lang="en-US" sz="1400" b="0" spc="-66" dirty="0">
                <a:solidFill>
                  <a:srgbClr val="58595B"/>
                </a:solidFill>
                <a:latin typeface="Arial"/>
                <a:cs typeface="Arial"/>
              </a:rPr>
              <a:t> </a:t>
            </a:r>
            <a:r>
              <a:rPr lang="en-US" sz="1400" b="0" spc="-22" dirty="0">
                <a:solidFill>
                  <a:srgbClr val="58595B"/>
                </a:solidFill>
                <a:latin typeface="Arial"/>
                <a:cs typeface="Arial"/>
              </a:rPr>
              <a:t>If</a:t>
            </a:r>
            <a:r>
              <a:rPr lang="en-US" sz="1400" b="0" spc="-62" dirty="0">
                <a:solidFill>
                  <a:srgbClr val="58595B"/>
                </a:solidFill>
                <a:latin typeface="Arial"/>
                <a:cs typeface="Arial"/>
              </a:rPr>
              <a:t> </a:t>
            </a:r>
            <a:r>
              <a:rPr lang="en-US" sz="1400" b="0" spc="-9" dirty="0">
                <a:solidFill>
                  <a:srgbClr val="58595B"/>
                </a:solidFill>
                <a:latin typeface="Arial"/>
                <a:cs typeface="Arial"/>
              </a:rPr>
              <a:t>the</a:t>
            </a:r>
            <a:r>
              <a:rPr lang="en-US" sz="1400" b="0" spc="-62" dirty="0">
                <a:solidFill>
                  <a:srgbClr val="58595B"/>
                </a:solidFill>
                <a:latin typeface="Arial"/>
                <a:cs typeface="Arial"/>
              </a:rPr>
              <a:t> </a:t>
            </a:r>
            <a:r>
              <a:rPr lang="en-US" sz="1400" b="0" spc="-9" dirty="0">
                <a:solidFill>
                  <a:srgbClr val="58595B"/>
                </a:solidFill>
                <a:latin typeface="Arial"/>
                <a:cs typeface="Arial"/>
              </a:rPr>
              <a:t>situation</a:t>
            </a:r>
            <a:r>
              <a:rPr lang="en-US" sz="1400" b="0" spc="-62" dirty="0">
                <a:solidFill>
                  <a:srgbClr val="58595B"/>
                </a:solidFill>
                <a:latin typeface="Arial"/>
                <a:cs typeface="Arial"/>
              </a:rPr>
              <a:t> </a:t>
            </a:r>
            <a:r>
              <a:rPr lang="en-US" sz="1400" b="0" spc="-22" dirty="0">
                <a:solidFill>
                  <a:srgbClr val="58595B"/>
                </a:solidFill>
                <a:latin typeface="Arial"/>
                <a:cs typeface="Arial"/>
              </a:rPr>
              <a:t>is</a:t>
            </a:r>
            <a:r>
              <a:rPr lang="en-US" sz="1400" b="0" spc="-62" dirty="0">
                <a:solidFill>
                  <a:srgbClr val="58595B"/>
                </a:solidFill>
                <a:latin typeface="Arial"/>
                <a:cs typeface="Arial"/>
              </a:rPr>
              <a:t> </a:t>
            </a:r>
            <a:r>
              <a:rPr lang="en-US" sz="1400" b="0" dirty="0">
                <a:solidFill>
                  <a:srgbClr val="58595B"/>
                </a:solidFill>
                <a:latin typeface="Arial"/>
                <a:cs typeface="Arial"/>
              </a:rPr>
              <a:t>not </a:t>
            </a:r>
            <a:r>
              <a:rPr lang="en-US" sz="1400" b="0" spc="-282" dirty="0">
                <a:solidFill>
                  <a:srgbClr val="58595B"/>
                </a:solidFill>
                <a:latin typeface="Arial"/>
                <a:cs typeface="Arial"/>
              </a:rPr>
              <a:t> </a:t>
            </a:r>
            <a:r>
              <a:rPr lang="en-US" sz="1400" b="0" spc="-13" dirty="0">
                <a:solidFill>
                  <a:srgbClr val="58595B"/>
                </a:solidFill>
                <a:latin typeface="Arial"/>
                <a:cs typeface="Arial"/>
              </a:rPr>
              <a:t>handled </a:t>
            </a:r>
            <a:r>
              <a:rPr lang="en-US" sz="1400" b="0" dirty="0">
                <a:solidFill>
                  <a:srgbClr val="58595B"/>
                </a:solidFill>
                <a:latin typeface="Arial"/>
                <a:cs typeface="Arial"/>
              </a:rPr>
              <a:t>to </a:t>
            </a:r>
            <a:r>
              <a:rPr lang="en-US" sz="1400" b="0" spc="-22" dirty="0">
                <a:solidFill>
                  <a:srgbClr val="58595B"/>
                </a:solidFill>
                <a:latin typeface="Arial"/>
                <a:cs typeface="Arial"/>
              </a:rPr>
              <a:t>your </a:t>
            </a:r>
            <a:r>
              <a:rPr lang="en-US" sz="1400" b="0" spc="-18" dirty="0">
                <a:solidFill>
                  <a:srgbClr val="58595B"/>
                </a:solidFill>
                <a:latin typeface="Arial"/>
                <a:cs typeface="Arial"/>
              </a:rPr>
              <a:t>satisfaction, </a:t>
            </a:r>
            <a:r>
              <a:rPr lang="en-US" sz="1400" b="0" spc="-9" dirty="0">
                <a:solidFill>
                  <a:srgbClr val="58595B"/>
                </a:solidFill>
                <a:latin typeface="Arial"/>
                <a:cs typeface="Arial"/>
              </a:rPr>
              <a:t>or </a:t>
            </a:r>
            <a:r>
              <a:rPr lang="en-US" sz="1400" b="0" spc="-31" dirty="0">
                <a:solidFill>
                  <a:srgbClr val="58595B"/>
                </a:solidFill>
                <a:latin typeface="Arial"/>
                <a:cs typeface="Arial"/>
              </a:rPr>
              <a:t>you </a:t>
            </a:r>
            <a:r>
              <a:rPr lang="en-US" sz="1400" b="0" spc="-40" dirty="0">
                <a:solidFill>
                  <a:srgbClr val="58595B"/>
                </a:solidFill>
                <a:latin typeface="Arial"/>
                <a:cs typeface="Arial"/>
              </a:rPr>
              <a:t>are </a:t>
            </a:r>
            <a:r>
              <a:rPr lang="en-US" sz="1400" b="0" dirty="0">
                <a:solidFill>
                  <a:srgbClr val="58595B"/>
                </a:solidFill>
                <a:latin typeface="Arial"/>
                <a:cs typeface="Arial"/>
              </a:rPr>
              <a:t>not </a:t>
            </a:r>
            <a:r>
              <a:rPr lang="en-US" sz="1400" b="0" spc="-4" dirty="0">
                <a:solidFill>
                  <a:srgbClr val="58595B"/>
                </a:solidFill>
                <a:latin typeface="Arial"/>
                <a:cs typeface="Arial"/>
              </a:rPr>
              <a:t>comfortable </a:t>
            </a:r>
            <a:r>
              <a:rPr lang="en-US" sz="1400" b="0" spc="-9" dirty="0">
                <a:solidFill>
                  <a:srgbClr val="58595B"/>
                </a:solidFill>
                <a:latin typeface="Arial"/>
                <a:cs typeface="Arial"/>
              </a:rPr>
              <a:t>talking </a:t>
            </a:r>
            <a:r>
              <a:rPr lang="en-US" sz="1400" b="0" dirty="0">
                <a:solidFill>
                  <a:srgbClr val="58595B"/>
                </a:solidFill>
                <a:latin typeface="Arial"/>
                <a:cs typeface="Arial"/>
              </a:rPr>
              <a:t>to </a:t>
            </a:r>
            <a:r>
              <a:rPr lang="en-US" sz="1400" b="0" spc="-22" dirty="0">
                <a:solidFill>
                  <a:srgbClr val="58595B"/>
                </a:solidFill>
                <a:latin typeface="Arial"/>
                <a:cs typeface="Arial"/>
              </a:rPr>
              <a:t>your </a:t>
            </a:r>
            <a:r>
              <a:rPr lang="en-US" sz="1400" b="0" spc="-26" dirty="0">
                <a:solidFill>
                  <a:srgbClr val="58595B"/>
                </a:solidFill>
                <a:latin typeface="Arial"/>
                <a:cs typeface="Arial"/>
              </a:rPr>
              <a:t>Manager, </a:t>
            </a:r>
            <a:r>
              <a:rPr lang="en-US" sz="1400" b="0" spc="-18" dirty="0">
                <a:solidFill>
                  <a:srgbClr val="58595B"/>
                </a:solidFill>
                <a:latin typeface="Arial"/>
                <a:cs typeface="Arial"/>
              </a:rPr>
              <a:t>there</a:t>
            </a:r>
            <a:r>
              <a:rPr lang="en-US" sz="1400" b="0" spc="-13" dirty="0">
                <a:solidFill>
                  <a:srgbClr val="58595B"/>
                </a:solidFill>
                <a:latin typeface="Arial"/>
                <a:cs typeface="Arial"/>
              </a:rPr>
              <a:t> </a:t>
            </a:r>
            <a:r>
              <a:rPr lang="en-US" sz="1400" b="0" spc="-40" dirty="0">
                <a:solidFill>
                  <a:srgbClr val="58595B"/>
                </a:solidFill>
                <a:latin typeface="Arial"/>
                <a:cs typeface="Arial"/>
              </a:rPr>
              <a:t>are </a:t>
            </a:r>
            <a:r>
              <a:rPr lang="en-US" sz="1400" b="0" spc="-9" dirty="0">
                <a:solidFill>
                  <a:srgbClr val="58595B"/>
                </a:solidFill>
                <a:latin typeface="Arial"/>
                <a:cs typeface="Arial"/>
              </a:rPr>
              <a:t>additional </a:t>
            </a:r>
            <a:r>
              <a:rPr lang="en-US" sz="1400" b="0" spc="-44" dirty="0">
                <a:solidFill>
                  <a:srgbClr val="58595B"/>
                </a:solidFill>
                <a:latin typeface="Arial"/>
                <a:cs typeface="Arial"/>
              </a:rPr>
              <a:t>ways </a:t>
            </a:r>
            <a:r>
              <a:rPr lang="en-US" sz="1400" b="0" dirty="0">
                <a:solidFill>
                  <a:srgbClr val="58595B"/>
                </a:solidFill>
                <a:latin typeface="Arial"/>
                <a:cs typeface="Arial"/>
              </a:rPr>
              <a:t>to </a:t>
            </a:r>
            <a:r>
              <a:rPr lang="en-US" sz="1400" b="0" spc="-26" dirty="0">
                <a:solidFill>
                  <a:srgbClr val="58595B"/>
                </a:solidFill>
                <a:latin typeface="Arial"/>
                <a:cs typeface="Arial"/>
              </a:rPr>
              <a:t>make </a:t>
            </a:r>
            <a:r>
              <a:rPr lang="en-US" sz="1400" b="0" spc="-31" dirty="0">
                <a:solidFill>
                  <a:srgbClr val="58595B"/>
                </a:solidFill>
                <a:latin typeface="Arial"/>
                <a:cs typeface="Arial"/>
              </a:rPr>
              <a:t>an </a:t>
            </a:r>
            <a:r>
              <a:rPr lang="en-US" sz="1400" b="0" spc="-4" dirty="0">
                <a:solidFill>
                  <a:srgbClr val="58595B"/>
                </a:solidFill>
                <a:latin typeface="Arial"/>
                <a:cs typeface="Arial"/>
              </a:rPr>
              <a:t>inquiry </a:t>
            </a:r>
            <a:r>
              <a:rPr lang="en-US" sz="1400" b="0" spc="-9" dirty="0">
                <a:solidFill>
                  <a:srgbClr val="58595B"/>
                </a:solidFill>
                <a:latin typeface="Arial"/>
                <a:cs typeface="Arial"/>
              </a:rPr>
              <a:t>or </a:t>
            </a:r>
            <a:r>
              <a:rPr lang="en-US" sz="1400" b="0" spc="4" dirty="0">
                <a:solidFill>
                  <a:srgbClr val="58595B"/>
                </a:solidFill>
                <a:latin typeface="Arial"/>
                <a:cs typeface="Arial"/>
              </a:rPr>
              <a:t>report </a:t>
            </a:r>
            <a:r>
              <a:rPr lang="en-US" sz="1400" b="0" spc="-53" dirty="0">
                <a:solidFill>
                  <a:srgbClr val="58595B"/>
                </a:solidFill>
                <a:latin typeface="Arial"/>
                <a:cs typeface="Arial"/>
              </a:rPr>
              <a:t>a </a:t>
            </a:r>
            <a:r>
              <a:rPr lang="en-US" sz="1400" b="0" spc="-9" dirty="0">
                <a:solidFill>
                  <a:srgbClr val="58595B"/>
                </a:solidFill>
                <a:latin typeface="Arial"/>
                <a:cs typeface="Arial"/>
              </a:rPr>
              <a:t>situation </a:t>
            </a:r>
            <a:r>
              <a:rPr lang="en-US" sz="1400" b="0" spc="-4" dirty="0">
                <a:solidFill>
                  <a:srgbClr val="58595B"/>
                </a:solidFill>
                <a:latin typeface="Arial"/>
                <a:cs typeface="Arial"/>
              </a:rPr>
              <a:t>without </a:t>
            </a:r>
            <a:r>
              <a:rPr lang="en-US" sz="1400" b="0" spc="-26" dirty="0">
                <a:solidFill>
                  <a:srgbClr val="58595B"/>
                </a:solidFill>
                <a:latin typeface="Arial"/>
                <a:cs typeface="Arial"/>
              </a:rPr>
              <a:t>fear </a:t>
            </a:r>
            <a:r>
              <a:rPr lang="en-US" sz="1400" b="0" spc="-13" dirty="0">
                <a:solidFill>
                  <a:srgbClr val="58595B"/>
                </a:solidFill>
                <a:latin typeface="Arial"/>
                <a:cs typeface="Arial"/>
              </a:rPr>
              <a:t>of </a:t>
            </a:r>
            <a:r>
              <a:rPr lang="en-US" sz="1400" b="0" spc="-18" dirty="0">
                <a:solidFill>
                  <a:srgbClr val="58595B"/>
                </a:solidFill>
                <a:latin typeface="Arial"/>
                <a:cs typeface="Arial"/>
              </a:rPr>
              <a:t>retaliation. B</a:t>
            </a:r>
            <a:r>
              <a:rPr lang="en-US" sz="1400" b="0" spc="-22" dirty="0">
                <a:solidFill>
                  <a:srgbClr val="58595B"/>
                </a:solidFill>
                <a:latin typeface="Arial"/>
                <a:cs typeface="Arial"/>
              </a:rPr>
              <a:t>ased </a:t>
            </a:r>
            <a:r>
              <a:rPr lang="en-US" sz="1400" b="0" spc="-13" dirty="0">
                <a:solidFill>
                  <a:srgbClr val="58595B"/>
                </a:solidFill>
                <a:latin typeface="Arial"/>
                <a:cs typeface="Arial"/>
              </a:rPr>
              <a:t>on </a:t>
            </a:r>
            <a:r>
              <a:rPr lang="en-US" sz="1400" b="0" spc="-22" dirty="0">
                <a:solidFill>
                  <a:srgbClr val="58595B"/>
                </a:solidFill>
                <a:latin typeface="Arial"/>
                <a:cs typeface="Arial"/>
              </a:rPr>
              <a:t>your preference </a:t>
            </a:r>
            <a:r>
              <a:rPr lang="en-US" sz="1400" b="0" spc="-9" dirty="0">
                <a:solidFill>
                  <a:srgbClr val="58595B"/>
                </a:solidFill>
                <a:latin typeface="Arial"/>
                <a:cs typeface="Arial"/>
              </a:rPr>
              <a:t>or </a:t>
            </a:r>
            <a:r>
              <a:rPr lang="en-US" sz="1400" b="0" spc="9" dirty="0">
                <a:solidFill>
                  <a:srgbClr val="58595B"/>
                </a:solidFill>
                <a:latin typeface="Arial"/>
                <a:cs typeface="Arial"/>
              </a:rPr>
              <a:t>comfort </a:t>
            </a:r>
            <a:r>
              <a:rPr lang="en-US" sz="1400" b="0" spc="-40" dirty="0">
                <a:solidFill>
                  <a:srgbClr val="58595B"/>
                </a:solidFill>
                <a:latin typeface="Arial"/>
                <a:cs typeface="Arial"/>
              </a:rPr>
              <a:t>level, </a:t>
            </a:r>
            <a:r>
              <a:rPr lang="en-US" sz="1400" b="0" spc="-31" dirty="0">
                <a:solidFill>
                  <a:srgbClr val="58595B"/>
                </a:solidFill>
                <a:latin typeface="Arial"/>
                <a:cs typeface="Arial"/>
              </a:rPr>
              <a:t>you may </a:t>
            </a:r>
            <a:r>
              <a:rPr lang="en-US" sz="1400" b="0" dirty="0">
                <a:solidFill>
                  <a:srgbClr val="58595B"/>
                </a:solidFill>
                <a:latin typeface="Arial"/>
                <a:cs typeface="Arial"/>
              </a:rPr>
              <a:t>contact</a:t>
            </a:r>
            <a:r>
              <a:rPr lang="en-US" sz="1400" b="0" spc="-75" dirty="0">
                <a:solidFill>
                  <a:srgbClr val="58595B"/>
                </a:solidFill>
                <a:latin typeface="Arial"/>
                <a:cs typeface="Arial"/>
              </a:rPr>
              <a:t> </a:t>
            </a:r>
            <a:r>
              <a:rPr lang="en-US" sz="1400" b="0" spc="-40" dirty="0">
                <a:solidFill>
                  <a:srgbClr val="58595B"/>
                </a:solidFill>
                <a:latin typeface="Arial"/>
                <a:cs typeface="Arial"/>
              </a:rPr>
              <a:t>any</a:t>
            </a:r>
            <a:r>
              <a:rPr lang="en-US" sz="1400" b="0" spc="-71" dirty="0">
                <a:solidFill>
                  <a:srgbClr val="58595B"/>
                </a:solidFill>
                <a:latin typeface="Arial"/>
                <a:cs typeface="Arial"/>
              </a:rPr>
              <a:t> </a:t>
            </a:r>
            <a:r>
              <a:rPr lang="en-US" sz="1400" b="0" spc="-22" dirty="0">
                <a:solidFill>
                  <a:srgbClr val="58595B"/>
                </a:solidFill>
                <a:latin typeface="Arial"/>
                <a:cs typeface="Arial"/>
              </a:rPr>
              <a:t>one</a:t>
            </a:r>
            <a:r>
              <a:rPr lang="en-US" sz="1400" b="0" spc="-71" dirty="0">
                <a:solidFill>
                  <a:srgbClr val="58595B"/>
                </a:solidFill>
                <a:latin typeface="Arial"/>
                <a:cs typeface="Arial"/>
              </a:rPr>
              <a:t> </a:t>
            </a:r>
            <a:r>
              <a:rPr lang="en-US" sz="1400" b="0" spc="-13" dirty="0">
                <a:solidFill>
                  <a:srgbClr val="58595B"/>
                </a:solidFill>
                <a:latin typeface="Arial"/>
                <a:cs typeface="Arial"/>
              </a:rPr>
              <a:t>of</a:t>
            </a:r>
            <a:r>
              <a:rPr lang="en-US" sz="1400" b="0" spc="-71" dirty="0">
                <a:solidFill>
                  <a:srgbClr val="58595B"/>
                </a:solidFill>
                <a:latin typeface="Arial"/>
                <a:cs typeface="Arial"/>
              </a:rPr>
              <a:t> </a:t>
            </a:r>
            <a:r>
              <a:rPr lang="en-US" sz="1400" b="0" spc="-13" dirty="0">
                <a:solidFill>
                  <a:srgbClr val="58595B"/>
                </a:solidFill>
                <a:latin typeface="Arial"/>
                <a:cs typeface="Arial"/>
              </a:rPr>
              <a:t>them. Reports </a:t>
            </a:r>
            <a:r>
              <a:rPr lang="en-US" sz="1400" b="0" dirty="0">
                <a:solidFill>
                  <a:srgbClr val="58595B"/>
                </a:solidFill>
                <a:latin typeface="Arial"/>
                <a:cs typeface="Arial"/>
              </a:rPr>
              <a:t>can be made by emailing </a:t>
            </a:r>
            <a:r>
              <a:rPr lang="en-US" sz="1400" b="0" dirty="0">
                <a:solidFill>
                  <a:srgbClr val="58595B"/>
                </a:solidFill>
                <a:latin typeface="Arial"/>
                <a:cs typeface="Arial"/>
                <a:hlinkClick r:id="rId3"/>
              </a:rPr>
              <a:t>webtpa.compliance@webtpa.com</a:t>
            </a:r>
            <a:r>
              <a:rPr lang="en-US" sz="1400" b="0" dirty="0">
                <a:solidFill>
                  <a:srgbClr val="58595B"/>
                </a:solidFill>
                <a:latin typeface="Arial"/>
                <a:cs typeface="Arial"/>
              </a:rPr>
              <a:t>, leaving a message on the Compliance Helpline at 800-371-2919, or by using the </a:t>
            </a:r>
            <a:r>
              <a:rPr lang="en-US" sz="1400" b="0" spc="-13" dirty="0">
                <a:solidFill>
                  <a:srgbClr val="58595B"/>
                </a:solidFill>
                <a:latin typeface="Arial" panose="020B0604020202020204" pitchFamily="34" charset="0"/>
                <a:cs typeface="Arial" panose="020B0604020202020204" pitchFamily="34" charset="0"/>
              </a:rPr>
              <a:t>reporting tool available on the Company Intranet. </a:t>
            </a:r>
          </a:p>
          <a:p>
            <a:pPr marL="11206">
              <a:spcBef>
                <a:spcPts val="318"/>
              </a:spcBef>
              <a:tabLst>
                <a:tab pos="212363" algn="l"/>
                <a:tab pos="212923" algn="l"/>
              </a:tabLst>
            </a:pPr>
            <a:r>
              <a:rPr lang="en-US" sz="1200" spc="-207" dirty="0">
                <a:solidFill>
                  <a:srgbClr val="58595B"/>
                </a:solidFill>
                <a:latin typeface="Arial"/>
                <a:cs typeface="Arial"/>
              </a:rPr>
              <a:t> </a:t>
            </a:r>
            <a:r>
              <a:rPr lang="en-US" sz="1400" spc="-207" dirty="0">
                <a:solidFill>
                  <a:srgbClr val="58595B"/>
                </a:solidFill>
                <a:latin typeface="Arial"/>
                <a:cs typeface="Arial"/>
              </a:rPr>
              <a:t>Y </a:t>
            </a:r>
            <a:r>
              <a:rPr lang="en-US" sz="1400" spc="-18" dirty="0">
                <a:solidFill>
                  <a:srgbClr val="58595B"/>
                </a:solidFill>
                <a:latin typeface="Arial"/>
                <a:cs typeface="Arial"/>
              </a:rPr>
              <a:t>ou</a:t>
            </a:r>
            <a:r>
              <a:rPr lang="en-US" sz="1400" spc="-71" dirty="0">
                <a:solidFill>
                  <a:srgbClr val="58595B"/>
                </a:solidFill>
                <a:latin typeface="Arial"/>
                <a:cs typeface="Arial"/>
              </a:rPr>
              <a:t> </a:t>
            </a:r>
            <a:r>
              <a:rPr lang="en-US" sz="1400" spc="-13" dirty="0">
                <a:solidFill>
                  <a:srgbClr val="58595B"/>
                </a:solidFill>
                <a:latin typeface="Arial"/>
                <a:cs typeface="Arial"/>
              </a:rPr>
              <a:t>m</a:t>
            </a:r>
            <a:r>
              <a:rPr lang="en-US" sz="1400" spc="-22" dirty="0">
                <a:solidFill>
                  <a:srgbClr val="58595B"/>
                </a:solidFill>
                <a:latin typeface="Arial"/>
                <a:cs typeface="Arial"/>
              </a:rPr>
              <a:t>a</a:t>
            </a:r>
            <a:r>
              <a:rPr lang="en-US" sz="1400" spc="-53" dirty="0">
                <a:solidFill>
                  <a:srgbClr val="58595B"/>
                </a:solidFill>
                <a:latin typeface="Arial"/>
                <a:cs typeface="Arial"/>
              </a:rPr>
              <a:t>y</a:t>
            </a:r>
            <a:r>
              <a:rPr lang="en-US" sz="1400" spc="-71" dirty="0">
                <a:solidFill>
                  <a:srgbClr val="58595B"/>
                </a:solidFill>
                <a:latin typeface="Arial"/>
                <a:cs typeface="Arial"/>
              </a:rPr>
              <a:t> </a:t>
            </a:r>
            <a:r>
              <a:rPr lang="en-US" sz="1400" spc="-31" dirty="0">
                <a:solidFill>
                  <a:srgbClr val="58595B"/>
                </a:solidFill>
                <a:latin typeface="Arial"/>
                <a:cs typeface="Arial"/>
              </a:rPr>
              <a:t>als</a:t>
            </a:r>
            <a:r>
              <a:rPr lang="en-US" sz="1400" spc="-18" dirty="0">
                <a:solidFill>
                  <a:srgbClr val="58595B"/>
                </a:solidFill>
                <a:latin typeface="Arial"/>
                <a:cs typeface="Arial"/>
              </a:rPr>
              <a:t>o</a:t>
            </a:r>
            <a:r>
              <a:rPr lang="en-US" sz="1400" spc="-71" dirty="0">
                <a:solidFill>
                  <a:srgbClr val="58595B"/>
                </a:solidFill>
                <a:latin typeface="Arial"/>
                <a:cs typeface="Arial"/>
              </a:rPr>
              <a:t> </a:t>
            </a:r>
            <a:r>
              <a:rPr lang="en-US" sz="1400" spc="13" dirty="0">
                <a:solidFill>
                  <a:srgbClr val="58595B"/>
                </a:solidFill>
                <a:latin typeface="Arial"/>
                <a:cs typeface="Arial"/>
              </a:rPr>
              <a:t>c</a:t>
            </a:r>
            <a:r>
              <a:rPr lang="en-US" sz="1400" spc="-13" dirty="0">
                <a:solidFill>
                  <a:srgbClr val="58595B"/>
                </a:solidFill>
                <a:latin typeface="Arial"/>
                <a:cs typeface="Arial"/>
              </a:rPr>
              <a:t>o</a:t>
            </a:r>
            <a:r>
              <a:rPr lang="en-US" sz="1400" spc="-18" dirty="0">
                <a:solidFill>
                  <a:srgbClr val="58595B"/>
                </a:solidFill>
                <a:latin typeface="Arial"/>
                <a:cs typeface="Arial"/>
              </a:rPr>
              <a:t>n</a:t>
            </a:r>
            <a:r>
              <a:rPr lang="en-US" sz="1400" spc="31" dirty="0">
                <a:solidFill>
                  <a:srgbClr val="58595B"/>
                </a:solidFill>
                <a:latin typeface="Arial"/>
                <a:cs typeface="Arial"/>
              </a:rPr>
              <a:t>t</a:t>
            </a:r>
            <a:r>
              <a:rPr lang="en-US" sz="1400" spc="-22" dirty="0">
                <a:solidFill>
                  <a:srgbClr val="58595B"/>
                </a:solidFill>
                <a:latin typeface="Arial"/>
                <a:cs typeface="Arial"/>
              </a:rPr>
              <a:t>ac</a:t>
            </a:r>
            <a:r>
              <a:rPr lang="en-US" sz="1400" spc="40" dirty="0">
                <a:solidFill>
                  <a:srgbClr val="58595B"/>
                </a:solidFill>
                <a:latin typeface="Arial"/>
                <a:cs typeface="Arial"/>
              </a:rPr>
              <a:t>t</a:t>
            </a:r>
            <a:r>
              <a:rPr lang="en-US" sz="1400" spc="-57" dirty="0">
                <a:solidFill>
                  <a:srgbClr val="58595B"/>
                </a:solidFill>
                <a:latin typeface="Arial"/>
                <a:cs typeface="Arial"/>
              </a:rPr>
              <a:t>:</a:t>
            </a:r>
            <a:endParaRPr lang="en-US" sz="1400" spc="-26" dirty="0">
              <a:solidFill>
                <a:srgbClr val="58595B"/>
              </a:solidFill>
              <a:latin typeface="Arial"/>
              <a:cs typeface="Arial"/>
            </a:endParaRPr>
          </a:p>
          <a:p>
            <a:pPr marL="212923" indent="-158292">
              <a:spcBef>
                <a:spcPts val="318"/>
              </a:spcBef>
              <a:buChar char="•"/>
              <a:tabLst>
                <a:tab pos="212363" algn="l"/>
                <a:tab pos="212923" algn="l"/>
              </a:tabLst>
            </a:pPr>
            <a:r>
              <a:rPr lang="en-US" sz="1400" b="1" spc="-13" dirty="0">
                <a:solidFill>
                  <a:srgbClr val="58595B"/>
                </a:solidFill>
                <a:latin typeface="Arial"/>
                <a:cs typeface="Arial"/>
              </a:rPr>
              <a:t>Compliance:</a:t>
            </a:r>
            <a:endParaRPr lang="en-US" sz="1400" b="1" dirty="0">
              <a:latin typeface="Arial"/>
              <a:cs typeface="Arial"/>
            </a:endParaRPr>
          </a:p>
          <a:p>
            <a:pPr marL="400050" marR="1043323" lvl="1" indent="-138113">
              <a:lnSpc>
                <a:spcPct val="118100"/>
              </a:lnSpc>
              <a:buFont typeface="Arial" panose="020B0604020202020204" pitchFamily="34" charset="0"/>
              <a:buChar char="‒"/>
              <a:tabLst>
                <a:tab pos="393347" algn="l"/>
              </a:tabLst>
            </a:pPr>
            <a:r>
              <a:rPr lang="en-US" sz="1400" spc="-18" dirty="0">
                <a:solidFill>
                  <a:srgbClr val="58595B"/>
                </a:solidFill>
                <a:latin typeface="Arial"/>
                <a:cs typeface="Arial"/>
              </a:rPr>
              <a:t>Jenn Alexinas, Director of Compliance; (469) 417-1894 </a:t>
            </a:r>
          </a:p>
          <a:p>
            <a:pPr marL="207320" marR="1043323" indent="-152689">
              <a:lnSpc>
                <a:spcPct val="118100"/>
              </a:lnSpc>
              <a:buFont typeface="Arial" panose="020B0604020202020204" pitchFamily="34" charset="0"/>
              <a:buChar char="•"/>
              <a:tabLst>
                <a:tab pos="393347" algn="l"/>
              </a:tabLst>
            </a:pPr>
            <a:r>
              <a:rPr lang="en-US" sz="1400" spc="-18" dirty="0">
                <a:solidFill>
                  <a:srgbClr val="58595B"/>
                </a:solidFill>
                <a:latin typeface="Arial"/>
                <a:cs typeface="Arial"/>
              </a:rPr>
              <a:t> </a:t>
            </a:r>
            <a:r>
              <a:rPr lang="en-US" sz="1400" b="1" spc="-18" dirty="0">
                <a:solidFill>
                  <a:srgbClr val="58595B"/>
                </a:solidFill>
                <a:latin typeface="Arial"/>
                <a:cs typeface="Arial"/>
              </a:rPr>
              <a:t>Human Resources</a:t>
            </a:r>
          </a:p>
          <a:p>
            <a:pPr marL="400050" marR="1043323" indent="-149225">
              <a:lnSpc>
                <a:spcPct val="118100"/>
              </a:lnSpc>
              <a:buFont typeface="Arial" panose="020B0604020202020204" pitchFamily="34" charset="0"/>
              <a:buChar char="‒"/>
              <a:tabLst>
                <a:tab pos="393347" algn="l"/>
              </a:tabLst>
            </a:pPr>
            <a:r>
              <a:rPr lang="en-US" sz="1400" spc="-18" dirty="0">
                <a:solidFill>
                  <a:srgbClr val="58595B"/>
                </a:solidFill>
                <a:latin typeface="Arial"/>
                <a:cs typeface="Arial"/>
              </a:rPr>
              <a:t>Carol Barbero, Sr. Director of Human Resources; (469) 417-1846</a:t>
            </a:r>
            <a:endParaRPr lang="en-US" sz="1400" dirty="0">
              <a:latin typeface="Arial" panose="020B0604020202020204" pitchFamily="34" charset="0"/>
              <a:cs typeface="Arial" panose="020B0604020202020204" pitchFamily="34" charset="0"/>
            </a:endParaRPr>
          </a:p>
          <a:p>
            <a:endParaRPr lang="en-US" sz="1800" dirty="0"/>
          </a:p>
        </p:txBody>
      </p:sp>
    </p:spTree>
    <p:extLst>
      <p:ext uri="{BB962C8B-B14F-4D97-AF65-F5344CB8AC3E}">
        <p14:creationId xmlns:p14="http://schemas.microsoft.com/office/powerpoint/2010/main" val="8164276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Content Placeholder 30">
            <a:extLst>
              <a:ext uri="{FF2B5EF4-FFF2-40B4-BE49-F238E27FC236}">
                <a16:creationId xmlns:a16="http://schemas.microsoft.com/office/drawing/2014/main" id="{E1B9E0EE-781F-5B06-DD9B-2A28207E8A77}"/>
              </a:ext>
            </a:extLst>
          </p:cNvPr>
          <p:cNvSpPr>
            <a:spLocks noGrp="1"/>
          </p:cNvSpPr>
          <p:nvPr>
            <p:ph sz="quarter" idx="10"/>
          </p:nvPr>
        </p:nvSpPr>
        <p:spPr/>
        <p:txBody>
          <a:bodyPr>
            <a:normAutofit/>
          </a:bodyPr>
          <a:lstStyle/>
          <a:p>
            <a:pPr marL="0" lvl="2" indent="0">
              <a:buNone/>
            </a:pPr>
            <a:r>
              <a:rPr lang="en-US" dirty="0"/>
              <a:t>If a report is made anonymously, please provide enough information about the situation to  allow for an investigation.</a:t>
            </a:r>
          </a:p>
          <a:p>
            <a:pPr lvl="1"/>
            <a:r>
              <a:rPr lang="en-US" dirty="0"/>
              <a:t>Information needed when you make a report:</a:t>
            </a:r>
          </a:p>
          <a:p>
            <a:pPr lvl="2"/>
            <a:r>
              <a:rPr lang="en-US" dirty="0"/>
              <a:t>Describe the situation in detail and include the business area and people involved.</a:t>
            </a:r>
          </a:p>
          <a:p>
            <a:pPr lvl="2"/>
            <a:r>
              <a:rPr lang="en-US" dirty="0"/>
              <a:t>Identify dates when events occurred.</a:t>
            </a:r>
          </a:p>
          <a:p>
            <a:pPr lvl="2"/>
            <a:r>
              <a:rPr lang="en-US" dirty="0"/>
              <a:t>Indicate if the activity was observed directly or found out through another source.</a:t>
            </a:r>
          </a:p>
          <a:p>
            <a:pPr lvl="2"/>
            <a:r>
              <a:rPr lang="en-US" dirty="0"/>
              <a:t>Advise how the situation occurred (e.g., Was the procedure not followed? Was someone told to do something inappropriate?).</a:t>
            </a:r>
          </a:p>
          <a:p>
            <a:pPr lvl="2"/>
            <a:r>
              <a:rPr lang="en-US" dirty="0"/>
              <a:t>Describe any relevant documents that could help with the investigation.</a:t>
            </a:r>
          </a:p>
        </p:txBody>
      </p:sp>
    </p:spTree>
    <p:extLst>
      <p:ext uri="{BB962C8B-B14F-4D97-AF65-F5344CB8AC3E}">
        <p14:creationId xmlns:p14="http://schemas.microsoft.com/office/powerpoint/2010/main" val="24425390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2892A116-8E58-E463-E611-B3A543DCAF5E}"/>
              </a:ext>
            </a:extLst>
          </p:cNvPr>
          <p:cNvSpPr>
            <a:spLocks noGrp="1"/>
          </p:cNvSpPr>
          <p:nvPr>
            <p:ph sz="quarter" idx="10"/>
          </p:nvPr>
        </p:nvSpPr>
        <p:spPr/>
        <p:txBody>
          <a:bodyPr>
            <a:normAutofit/>
          </a:bodyPr>
          <a:lstStyle/>
          <a:p>
            <a:r>
              <a:rPr lang="en-US" dirty="0"/>
              <a:t>RETALIATION WILL NOT BE TOLERATED</a:t>
            </a:r>
          </a:p>
          <a:p>
            <a:pPr marL="0" lvl="2" indent="0">
              <a:buNone/>
            </a:pPr>
            <a:r>
              <a:rPr lang="en-US" dirty="0"/>
              <a:t>We can be confident in knowing that we will not face retaliation if we, in good-faith, report  wrongdoing or unethical behavior. It is a violation of the Code of Conduct and  considered misconduct to retaliate against someone for reporting an ethical or legal concern, in good faith. </a:t>
            </a:r>
          </a:p>
          <a:p>
            <a:pPr marL="0" lvl="2" indent="0">
              <a:buNone/>
            </a:pPr>
            <a:r>
              <a:rPr lang="en-US" dirty="0"/>
              <a:t>Management is expected to create an open environment for employees to report  issues, regardless of what the outcome may be. Retaliation for good faith reports will result in disciplinary action up to and including termination and, in some cases, retaliation is also against  the law. If retaliation is suspected, immediately contact Compliance or Human Resources.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object 69"/>
          <p:cNvSpPr txBox="1">
            <a:spLocks noGrp="1"/>
          </p:cNvSpPr>
          <p:nvPr>
            <p:ph type="title"/>
          </p:nvPr>
        </p:nvSpPr>
        <p:spPr/>
        <p:txBody>
          <a:bodyPr/>
          <a:lstStyle/>
          <a:p>
            <a:r>
              <a:rPr lang="en-US" sz="2800" dirty="0"/>
              <a:t>OUR</a:t>
            </a:r>
            <a:br>
              <a:rPr lang="en-US" sz="2800" dirty="0"/>
            </a:br>
            <a:r>
              <a:rPr lang="en-US" sz="2800" dirty="0"/>
              <a:t>ENVIRONMENT</a:t>
            </a:r>
          </a:p>
        </p:txBody>
      </p:sp>
      <p:sp>
        <p:nvSpPr>
          <p:cNvPr id="74" name="Content Placeholder 73">
            <a:extLst>
              <a:ext uri="{FF2B5EF4-FFF2-40B4-BE49-F238E27FC236}">
                <a16:creationId xmlns:a16="http://schemas.microsoft.com/office/drawing/2014/main" id="{50D2E3A6-0DF1-5B39-C730-819CD936AA80}"/>
              </a:ext>
            </a:extLst>
          </p:cNvPr>
          <p:cNvSpPr>
            <a:spLocks noGrp="1"/>
          </p:cNvSpPr>
          <p:nvPr>
            <p:ph sz="quarter" idx="10"/>
          </p:nvPr>
        </p:nvSpPr>
        <p:spPr/>
        <p:txBody>
          <a:bodyPr>
            <a:normAutofit/>
          </a:bodyPr>
          <a:lstStyle/>
          <a:p>
            <a:pPr marL="285241" lvl="2">
              <a:spcBef>
                <a:spcPts val="463"/>
              </a:spcBef>
              <a:tabLst>
                <a:tab pos="289127" algn="l"/>
              </a:tabLst>
            </a:pPr>
            <a:r>
              <a:rPr lang="en-US" spc="-18" dirty="0">
                <a:latin typeface="Arial"/>
                <a:cs typeface="Arial"/>
              </a:rPr>
              <a:t>Cr</a:t>
            </a:r>
            <a:r>
              <a:rPr lang="en-US" spc="-49" dirty="0">
                <a:latin typeface="Arial"/>
                <a:cs typeface="Arial"/>
              </a:rPr>
              <a:t>e</a:t>
            </a:r>
            <a:r>
              <a:rPr lang="en-US" spc="-57" dirty="0">
                <a:latin typeface="Arial"/>
                <a:cs typeface="Arial"/>
              </a:rPr>
              <a:t>a</a:t>
            </a:r>
            <a:r>
              <a:rPr lang="en-US" spc="4" dirty="0">
                <a:latin typeface="Arial"/>
                <a:cs typeface="Arial"/>
              </a:rPr>
              <a:t>ting</a:t>
            </a:r>
            <a:r>
              <a:rPr lang="en-US" spc="-71" dirty="0">
                <a:latin typeface="Arial"/>
                <a:cs typeface="Arial"/>
              </a:rPr>
              <a:t> </a:t>
            </a:r>
            <a:r>
              <a:rPr lang="en-US" spc="-53" dirty="0">
                <a:latin typeface="Arial"/>
                <a:cs typeface="Arial"/>
              </a:rPr>
              <a:t>a</a:t>
            </a:r>
            <a:r>
              <a:rPr lang="en-US" spc="-71" dirty="0">
                <a:latin typeface="Arial"/>
                <a:cs typeface="Arial"/>
              </a:rPr>
              <a:t> P</a:t>
            </a:r>
            <a:r>
              <a:rPr lang="en-US" spc="-18" dirty="0">
                <a:latin typeface="Arial"/>
                <a:cs typeface="Arial"/>
              </a:rPr>
              <a:t>r</a:t>
            </a:r>
            <a:r>
              <a:rPr lang="en-US" spc="-26" dirty="0">
                <a:latin typeface="Arial"/>
                <a:cs typeface="Arial"/>
              </a:rPr>
              <a:t>o</a:t>
            </a:r>
            <a:r>
              <a:rPr lang="en-US" spc="-13" dirty="0">
                <a:latin typeface="Arial"/>
                <a:cs typeface="Arial"/>
              </a:rPr>
              <a:t>f</a:t>
            </a:r>
            <a:r>
              <a:rPr lang="en-US" spc="-40" dirty="0">
                <a:latin typeface="Arial"/>
                <a:cs typeface="Arial"/>
              </a:rPr>
              <a:t>e</a:t>
            </a:r>
            <a:r>
              <a:rPr lang="en-US" spc="-44" dirty="0">
                <a:latin typeface="Arial"/>
                <a:cs typeface="Arial"/>
              </a:rPr>
              <a:t>s</a:t>
            </a:r>
            <a:r>
              <a:rPr lang="en-US" spc="-22" dirty="0">
                <a:latin typeface="Arial"/>
                <a:cs typeface="Arial"/>
              </a:rPr>
              <a:t>sional</a:t>
            </a:r>
            <a:r>
              <a:rPr lang="en-US" spc="-71" dirty="0">
                <a:latin typeface="Arial"/>
                <a:cs typeface="Arial"/>
              </a:rPr>
              <a:t> </a:t>
            </a:r>
            <a:r>
              <a:rPr lang="en-US" spc="-79" dirty="0">
                <a:latin typeface="Arial"/>
                <a:cs typeface="Arial"/>
              </a:rPr>
              <a:t>E</a:t>
            </a:r>
            <a:r>
              <a:rPr lang="en-US" spc="-18" dirty="0">
                <a:latin typeface="Arial"/>
                <a:cs typeface="Arial"/>
              </a:rPr>
              <a:t>nvi</a:t>
            </a:r>
            <a:r>
              <a:rPr lang="en-US" spc="-40" dirty="0">
                <a:latin typeface="Arial"/>
                <a:cs typeface="Arial"/>
              </a:rPr>
              <a:t>r</a:t>
            </a:r>
            <a:r>
              <a:rPr lang="en-US" spc="-9" dirty="0">
                <a:latin typeface="Arial"/>
                <a:cs typeface="Arial"/>
              </a:rPr>
              <a:t>onme</a:t>
            </a:r>
            <a:r>
              <a:rPr lang="en-US" spc="-13" dirty="0">
                <a:latin typeface="Arial"/>
                <a:cs typeface="Arial"/>
              </a:rPr>
              <a:t>n</a:t>
            </a:r>
            <a:r>
              <a:rPr lang="en-US" spc="31" dirty="0">
                <a:latin typeface="Arial"/>
                <a:cs typeface="Arial"/>
              </a:rPr>
              <a:t>t</a:t>
            </a:r>
            <a:endParaRPr lang="en-US" dirty="0">
              <a:latin typeface="Arial"/>
              <a:cs typeface="Arial"/>
            </a:endParaRPr>
          </a:p>
          <a:p>
            <a:pPr marL="285241" lvl="2">
              <a:spcBef>
                <a:spcPts val="1024"/>
              </a:spcBef>
              <a:tabLst>
                <a:tab pos="289127" algn="l"/>
              </a:tabLst>
            </a:pPr>
            <a:r>
              <a:rPr lang="en-US" spc="-9" dirty="0">
                <a:latin typeface="Arial"/>
                <a:cs typeface="Arial"/>
              </a:rPr>
              <a:t>Mai</a:t>
            </a:r>
            <a:r>
              <a:rPr lang="en-US" spc="-13" dirty="0">
                <a:latin typeface="Arial"/>
                <a:cs typeface="Arial"/>
              </a:rPr>
              <a:t>n</a:t>
            </a:r>
            <a:r>
              <a:rPr lang="en-US" spc="31" dirty="0">
                <a:latin typeface="Arial"/>
                <a:cs typeface="Arial"/>
              </a:rPr>
              <a:t>t</a:t>
            </a:r>
            <a:r>
              <a:rPr lang="en-US" spc="-13" dirty="0">
                <a:latin typeface="Arial"/>
                <a:cs typeface="Arial"/>
              </a:rPr>
              <a:t>aining</a:t>
            </a:r>
            <a:r>
              <a:rPr lang="en-US" spc="-71" dirty="0">
                <a:latin typeface="Arial"/>
                <a:cs typeface="Arial"/>
              </a:rPr>
              <a:t> </a:t>
            </a:r>
            <a:r>
              <a:rPr lang="en-US" spc="-53" dirty="0">
                <a:latin typeface="Arial"/>
                <a:cs typeface="Arial"/>
              </a:rPr>
              <a:t>a</a:t>
            </a:r>
            <a:r>
              <a:rPr lang="en-US" spc="-71" dirty="0">
                <a:latin typeface="Arial"/>
                <a:cs typeface="Arial"/>
              </a:rPr>
              <a:t> </a:t>
            </a:r>
            <a:r>
              <a:rPr lang="en-US" spc="-53" dirty="0">
                <a:latin typeface="Arial"/>
                <a:cs typeface="Arial"/>
              </a:rPr>
              <a:t>S</a:t>
            </a:r>
            <a:r>
              <a:rPr lang="en-US" spc="-66" dirty="0">
                <a:latin typeface="Arial"/>
                <a:cs typeface="Arial"/>
              </a:rPr>
              <a:t>a</a:t>
            </a:r>
            <a:r>
              <a:rPr lang="en-US" spc="-13" dirty="0">
                <a:latin typeface="Arial"/>
                <a:cs typeface="Arial"/>
              </a:rPr>
              <a:t>f</a:t>
            </a:r>
            <a:r>
              <a:rPr lang="en-US" spc="-49" dirty="0">
                <a:latin typeface="Arial"/>
                <a:cs typeface="Arial"/>
              </a:rPr>
              <a:t>e</a:t>
            </a:r>
            <a:r>
              <a:rPr lang="en-US" spc="-71" dirty="0">
                <a:latin typeface="Arial"/>
                <a:cs typeface="Arial"/>
              </a:rPr>
              <a:t> </a:t>
            </a:r>
            <a:r>
              <a:rPr lang="en-US" spc="-79" dirty="0">
                <a:latin typeface="Arial"/>
                <a:cs typeface="Arial"/>
              </a:rPr>
              <a:t>W</a:t>
            </a:r>
            <a:r>
              <a:rPr lang="en-US" spc="-9" dirty="0">
                <a:latin typeface="Arial"/>
                <a:cs typeface="Arial"/>
              </a:rPr>
              <a:t>ork</a:t>
            </a:r>
            <a:r>
              <a:rPr lang="en-US" spc="-71" dirty="0">
                <a:latin typeface="Arial"/>
                <a:cs typeface="Arial"/>
              </a:rPr>
              <a:t> </a:t>
            </a:r>
            <a:r>
              <a:rPr lang="en-US" spc="-79" dirty="0">
                <a:latin typeface="Arial"/>
                <a:cs typeface="Arial"/>
              </a:rPr>
              <a:t>E</a:t>
            </a:r>
            <a:r>
              <a:rPr lang="en-US" spc="-18" dirty="0">
                <a:latin typeface="Arial"/>
                <a:cs typeface="Arial"/>
              </a:rPr>
              <a:t>nvi</a:t>
            </a:r>
            <a:r>
              <a:rPr lang="en-US" spc="-40" dirty="0">
                <a:latin typeface="Arial"/>
                <a:cs typeface="Arial"/>
              </a:rPr>
              <a:t>r</a:t>
            </a:r>
            <a:r>
              <a:rPr lang="en-US" spc="-9" dirty="0">
                <a:latin typeface="Arial"/>
                <a:cs typeface="Arial"/>
              </a:rPr>
              <a:t>onme</a:t>
            </a:r>
            <a:r>
              <a:rPr lang="en-US" spc="-13" dirty="0">
                <a:latin typeface="Arial"/>
                <a:cs typeface="Arial"/>
              </a:rPr>
              <a:t>n</a:t>
            </a:r>
            <a:r>
              <a:rPr lang="en-US" spc="31" dirty="0">
                <a:latin typeface="Arial"/>
                <a:cs typeface="Arial"/>
              </a:rPr>
              <a:t>t</a:t>
            </a:r>
            <a:endParaRPr lang="en-US" dirty="0">
              <a:latin typeface="Arial"/>
              <a:cs typeface="Arial"/>
            </a:endParaRPr>
          </a:p>
          <a:p>
            <a:pPr marL="285241" lvl="2">
              <a:spcBef>
                <a:spcPts val="1024"/>
              </a:spcBef>
              <a:tabLst>
                <a:tab pos="289127" algn="l"/>
              </a:tabLst>
            </a:pPr>
            <a:r>
              <a:rPr lang="en-US" spc="-26" dirty="0">
                <a:latin typeface="Arial"/>
                <a:cs typeface="Arial"/>
              </a:rPr>
              <a:t>Dis</a:t>
            </a:r>
            <a:r>
              <a:rPr lang="en-US" spc="-4" dirty="0">
                <a:latin typeface="Arial"/>
                <a:cs typeface="Arial"/>
              </a:rPr>
              <a:t>crimin</a:t>
            </a:r>
            <a:r>
              <a:rPr lang="en-US" spc="-9" dirty="0">
                <a:latin typeface="Arial"/>
                <a:cs typeface="Arial"/>
              </a:rPr>
              <a:t>a</a:t>
            </a:r>
            <a:r>
              <a:rPr lang="en-US" spc="22" dirty="0">
                <a:latin typeface="Arial"/>
                <a:cs typeface="Arial"/>
              </a:rPr>
              <a:t>t</a:t>
            </a:r>
            <a:r>
              <a:rPr lang="en-US" spc="-9" dirty="0">
                <a:latin typeface="Arial"/>
                <a:cs typeface="Arial"/>
              </a:rPr>
              <a:t>o</a:t>
            </a:r>
            <a:r>
              <a:rPr lang="en-US" spc="40" dirty="0">
                <a:latin typeface="Arial"/>
                <a:cs typeface="Arial"/>
              </a:rPr>
              <a:t>r</a:t>
            </a:r>
            <a:r>
              <a:rPr lang="en-US" spc="-53" dirty="0">
                <a:latin typeface="Arial"/>
                <a:cs typeface="Arial"/>
              </a:rPr>
              <a:t>y</a:t>
            </a:r>
            <a:r>
              <a:rPr lang="en-US" spc="-71" dirty="0">
                <a:latin typeface="Arial"/>
                <a:cs typeface="Arial"/>
              </a:rPr>
              <a:t> </a:t>
            </a:r>
            <a:r>
              <a:rPr lang="en-US" spc="-18" dirty="0">
                <a:latin typeface="Arial"/>
                <a:cs typeface="Arial"/>
              </a:rPr>
              <a:t>and</a:t>
            </a:r>
            <a:r>
              <a:rPr lang="en-US" spc="-71" dirty="0">
                <a:latin typeface="Arial"/>
                <a:cs typeface="Arial"/>
              </a:rPr>
              <a:t> </a:t>
            </a:r>
            <a:r>
              <a:rPr lang="en-US" spc="-49" dirty="0">
                <a:latin typeface="Arial"/>
                <a:cs typeface="Arial"/>
              </a:rPr>
              <a:t>S</a:t>
            </a:r>
            <a:r>
              <a:rPr lang="en-US" spc="-40" dirty="0">
                <a:latin typeface="Arial"/>
                <a:cs typeface="Arial"/>
              </a:rPr>
              <a:t>exual</a:t>
            </a:r>
            <a:r>
              <a:rPr lang="en-US" spc="-71" dirty="0">
                <a:latin typeface="Arial"/>
                <a:cs typeface="Arial"/>
              </a:rPr>
              <a:t> </a:t>
            </a:r>
            <a:r>
              <a:rPr lang="en-US" spc="-26" dirty="0">
                <a:latin typeface="Arial"/>
                <a:cs typeface="Arial"/>
              </a:rPr>
              <a:t>Ha</a:t>
            </a:r>
            <a:r>
              <a:rPr lang="en-US" spc="-31" dirty="0">
                <a:latin typeface="Arial"/>
                <a:cs typeface="Arial"/>
              </a:rPr>
              <a:t>r</a:t>
            </a:r>
            <a:r>
              <a:rPr lang="en-US" spc="-44" dirty="0">
                <a:latin typeface="Arial"/>
                <a:cs typeface="Arial"/>
              </a:rPr>
              <a:t>a</a:t>
            </a:r>
            <a:r>
              <a:rPr lang="en-US" spc="-49" dirty="0">
                <a:latin typeface="Arial"/>
                <a:cs typeface="Arial"/>
              </a:rPr>
              <a:t>s</a:t>
            </a:r>
            <a:r>
              <a:rPr lang="en-US" spc="-13" dirty="0">
                <a:latin typeface="Arial"/>
                <a:cs typeface="Arial"/>
              </a:rPr>
              <a:t>sme</a:t>
            </a:r>
            <a:r>
              <a:rPr lang="en-US" spc="-18" dirty="0">
                <a:latin typeface="Arial"/>
                <a:cs typeface="Arial"/>
              </a:rPr>
              <a:t>n</a:t>
            </a:r>
            <a:r>
              <a:rPr lang="en-US" spc="31" dirty="0">
                <a:latin typeface="Arial"/>
                <a:cs typeface="Arial"/>
              </a:rPr>
              <a:t>t</a:t>
            </a:r>
            <a:endParaRPr lang="en-US" dirty="0">
              <a:latin typeface="Arial"/>
              <a:cs typeface="Arial"/>
            </a:endParaRPr>
          </a:p>
          <a:p>
            <a:pPr marL="285241" lvl="2">
              <a:spcBef>
                <a:spcPts val="1024"/>
              </a:spcBef>
              <a:tabLst>
                <a:tab pos="289127" algn="l"/>
              </a:tabLst>
            </a:pPr>
            <a:r>
              <a:rPr lang="en-US" spc="-93" dirty="0">
                <a:latin typeface="Arial"/>
                <a:cs typeface="Arial"/>
              </a:rPr>
              <a:t>E</a:t>
            </a:r>
            <a:r>
              <a:rPr lang="en-US" spc="-18" dirty="0">
                <a:latin typeface="Arial"/>
                <a:cs typeface="Arial"/>
              </a:rPr>
              <a:t>qual</a:t>
            </a:r>
            <a:r>
              <a:rPr lang="en-US" spc="-71" dirty="0">
                <a:latin typeface="Arial"/>
                <a:cs typeface="Arial"/>
              </a:rPr>
              <a:t> </a:t>
            </a:r>
            <a:r>
              <a:rPr lang="en-US" spc="-79" dirty="0">
                <a:latin typeface="Arial"/>
                <a:cs typeface="Arial"/>
              </a:rPr>
              <a:t>E</a:t>
            </a:r>
            <a:r>
              <a:rPr lang="en-US" spc="4" dirty="0">
                <a:latin typeface="Arial"/>
                <a:cs typeface="Arial"/>
              </a:rPr>
              <a:t>mpl</a:t>
            </a:r>
            <a:r>
              <a:rPr lang="en-US" spc="-4" dirty="0">
                <a:latin typeface="Arial"/>
                <a:cs typeface="Arial"/>
              </a:rPr>
              <a:t>o</a:t>
            </a:r>
            <a:r>
              <a:rPr lang="en-US" spc="-22" dirty="0">
                <a:latin typeface="Arial"/>
                <a:cs typeface="Arial"/>
              </a:rPr>
              <a:t>ymen</a:t>
            </a:r>
            <a:r>
              <a:rPr lang="en-US" spc="31" dirty="0">
                <a:latin typeface="Arial"/>
                <a:cs typeface="Arial"/>
              </a:rPr>
              <a:t>t</a:t>
            </a:r>
            <a:r>
              <a:rPr lang="en-US" spc="-71" dirty="0">
                <a:latin typeface="Arial"/>
                <a:cs typeface="Arial"/>
              </a:rPr>
              <a:t> </a:t>
            </a:r>
            <a:r>
              <a:rPr lang="en-US" spc="-4" dirty="0">
                <a:latin typeface="Arial"/>
                <a:cs typeface="Arial"/>
              </a:rPr>
              <a:t>Op</a:t>
            </a:r>
            <a:r>
              <a:rPr lang="en-US" dirty="0">
                <a:latin typeface="Arial"/>
                <a:cs typeface="Arial"/>
              </a:rPr>
              <a:t>p</a:t>
            </a:r>
            <a:r>
              <a:rPr lang="en-US" spc="-9" dirty="0">
                <a:latin typeface="Arial"/>
                <a:cs typeface="Arial"/>
              </a:rPr>
              <a:t>o</a:t>
            </a:r>
            <a:r>
              <a:rPr lang="en-US" spc="44" dirty="0">
                <a:latin typeface="Arial"/>
                <a:cs typeface="Arial"/>
              </a:rPr>
              <a:t>r</a:t>
            </a:r>
            <a:r>
              <a:rPr lang="en-US" spc="-4" dirty="0">
                <a:latin typeface="Arial"/>
                <a:cs typeface="Arial"/>
              </a:rPr>
              <a:t>tuniti</a:t>
            </a:r>
            <a:r>
              <a:rPr lang="en-US" spc="4" dirty="0">
                <a:latin typeface="Arial"/>
                <a:cs typeface="Arial"/>
              </a:rPr>
              <a:t>e</a:t>
            </a:r>
            <a:r>
              <a:rPr lang="en-US" spc="-35" dirty="0">
                <a:latin typeface="Arial"/>
                <a:cs typeface="Arial"/>
              </a:rPr>
              <a:t>s</a:t>
            </a:r>
            <a:endParaRPr lang="en-US" dirty="0">
              <a:latin typeface="Arial"/>
              <a:cs typeface="Arial"/>
            </a:endParaRPr>
          </a:p>
          <a:p>
            <a:pPr marL="285241" lvl="2">
              <a:spcBef>
                <a:spcPts val="1024"/>
              </a:spcBef>
              <a:tabLst>
                <a:tab pos="289127" algn="l"/>
              </a:tabLst>
            </a:pPr>
            <a:r>
              <a:rPr lang="en-US" spc="-9" dirty="0">
                <a:latin typeface="Arial"/>
                <a:cs typeface="Arial"/>
              </a:rPr>
              <a:t>Soliciting</a:t>
            </a:r>
            <a:r>
              <a:rPr lang="en-US" spc="-66" dirty="0">
                <a:latin typeface="Arial"/>
                <a:cs typeface="Arial"/>
              </a:rPr>
              <a:t> </a:t>
            </a:r>
            <a:r>
              <a:rPr lang="en-US" spc="-9" dirty="0">
                <a:latin typeface="Arial"/>
                <a:cs typeface="Arial"/>
              </a:rPr>
              <a:t>and/or</a:t>
            </a:r>
            <a:r>
              <a:rPr lang="en-US" spc="-66" dirty="0">
                <a:latin typeface="Arial"/>
                <a:cs typeface="Arial"/>
              </a:rPr>
              <a:t> </a:t>
            </a:r>
            <a:r>
              <a:rPr lang="en-US" spc="-4" dirty="0">
                <a:latin typeface="Arial"/>
                <a:cs typeface="Arial"/>
              </a:rPr>
              <a:t>Distributing</a:t>
            </a:r>
            <a:r>
              <a:rPr lang="en-US" spc="-62" dirty="0">
                <a:latin typeface="Arial"/>
                <a:cs typeface="Arial"/>
              </a:rPr>
              <a:t> </a:t>
            </a:r>
            <a:r>
              <a:rPr lang="en-US" spc="-18" dirty="0">
                <a:latin typeface="Arial"/>
                <a:cs typeface="Arial"/>
              </a:rPr>
              <a:t>Literature</a:t>
            </a:r>
            <a:endParaRPr lang="en-US" dirty="0">
              <a:latin typeface="Arial"/>
              <a:cs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242251F7-8ADC-D3DB-1ADC-6BE9645AD562}"/>
              </a:ext>
            </a:extLst>
          </p:cNvPr>
          <p:cNvSpPr>
            <a:spLocks noGrp="1"/>
          </p:cNvSpPr>
          <p:nvPr>
            <p:ph sz="quarter" idx="10"/>
          </p:nvPr>
        </p:nvSpPr>
        <p:spPr/>
        <p:txBody>
          <a:bodyPr>
            <a:normAutofit/>
          </a:bodyPr>
          <a:lstStyle/>
          <a:p>
            <a:r>
              <a:rPr lang="en-US" dirty="0"/>
              <a:t>CREATING A PROFESSIONAL  ENVIRONMENT</a:t>
            </a:r>
          </a:p>
          <a:p>
            <a:pPr lvl="1"/>
            <a:r>
              <a:rPr lang="en-US" dirty="0"/>
              <a:t>We are expected to conduct ourselves in a manner that promotes the safety and welfare of all team members; encourages a cooperative, courteous and productive environment; and protects personal rights and corporate property.</a:t>
            </a:r>
          </a:p>
          <a:p>
            <a:pPr marL="0" lvl="2" indent="0">
              <a:buNone/>
            </a:pPr>
            <a:r>
              <a:rPr lang="en-US" dirty="0"/>
              <a:t>We should treat our fellow team members, customers and the public with respect and dignity, and hold ourselves accountable for our actions and behavior. Any form of harassment (sexual, racial or otherwise), intimidation (e.g., bullying) or retaliation will not be  tolerated by our company.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199FA01C-2343-2D55-C2BF-10C7D3315B95}"/>
              </a:ext>
            </a:extLst>
          </p:cNvPr>
          <p:cNvSpPr>
            <a:spLocks noGrp="1"/>
          </p:cNvSpPr>
          <p:nvPr>
            <p:ph sz="quarter" idx="10"/>
          </p:nvPr>
        </p:nvSpPr>
        <p:spPr>
          <a:xfrm>
            <a:off x="350043" y="406400"/>
            <a:ext cx="4689789" cy="5902960"/>
          </a:xfrm>
        </p:spPr>
        <p:txBody>
          <a:bodyPr>
            <a:normAutofit/>
          </a:bodyPr>
          <a:lstStyle/>
          <a:p>
            <a:r>
              <a:rPr lang="en-US" dirty="0"/>
              <a:t>MAINTAINING A SAFE WORK ENVIRONMENT</a:t>
            </a:r>
          </a:p>
          <a:p>
            <a:pPr marL="0" lvl="2" indent="0">
              <a:buNone/>
            </a:pPr>
            <a:r>
              <a:rPr lang="en-US" dirty="0"/>
              <a:t>We are committed to maintaining a safe and healthy workplace that is free from hazards and promotes a productive working environment.</a:t>
            </a:r>
          </a:p>
          <a:p>
            <a:pPr lvl="1"/>
            <a:r>
              <a:rPr lang="en-US" dirty="0"/>
              <a:t>Here are some basics to remember:</a:t>
            </a:r>
          </a:p>
          <a:p>
            <a:pPr lvl="2"/>
            <a:r>
              <a:rPr lang="en-US" dirty="0"/>
              <a:t>Adhere to our drug-free workplace policy as a condition of continued employment.</a:t>
            </a:r>
          </a:p>
          <a:p>
            <a:pPr lvl="2"/>
            <a:r>
              <a:rPr lang="en-US" dirty="0"/>
              <a:t>No weapons of any type are permitted to be carried in a company office at any time  except by law enforcement officers and security officers who have been authorized by the company to do so.</a:t>
            </a:r>
          </a:p>
          <a:p>
            <a:pPr lvl="2"/>
            <a:r>
              <a:rPr lang="en-US" dirty="0"/>
              <a:t>Report convictions, indictments, charges, and updated court dispositions of any criminal misdemeanor or felony to Human Resources.</a:t>
            </a:r>
          </a:p>
          <a:p>
            <a:pPr lvl="2"/>
            <a:r>
              <a:rPr lang="en-US" dirty="0"/>
              <a:t>Comply with all laws and regulations affecting safety, health and environmental protection.</a:t>
            </a:r>
          </a:p>
          <a:p>
            <a:pPr lvl="2"/>
            <a:r>
              <a:rPr lang="en-US" dirty="0"/>
              <a:t>Comply with our fire, safety, health and security policies and procedures.</a:t>
            </a:r>
          </a:p>
          <a:p>
            <a:pPr lvl="2"/>
            <a:r>
              <a:rPr lang="en-US" dirty="0"/>
              <a:t>Notify management if you perceive conditions to be unsafe, unhealthy or hazardous to the environment.</a:t>
            </a:r>
          </a:p>
          <a:p>
            <a:endParaRPr lang="en-US" dirty="0"/>
          </a:p>
        </p:txBody>
      </p:sp>
    </p:spTree>
    <p:extLst>
      <p:ext uri="{BB962C8B-B14F-4D97-AF65-F5344CB8AC3E}">
        <p14:creationId xmlns:p14="http://schemas.microsoft.com/office/powerpoint/2010/main" val="41287814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Content Placeholder 38">
            <a:extLst>
              <a:ext uri="{FF2B5EF4-FFF2-40B4-BE49-F238E27FC236}">
                <a16:creationId xmlns:a16="http://schemas.microsoft.com/office/drawing/2014/main" id="{5E1C4FC8-2E6B-3B78-AC2B-C75EAD4636E2}"/>
              </a:ext>
            </a:extLst>
          </p:cNvPr>
          <p:cNvSpPr>
            <a:spLocks noGrp="1"/>
          </p:cNvSpPr>
          <p:nvPr>
            <p:ph sz="quarter" idx="10"/>
          </p:nvPr>
        </p:nvSpPr>
        <p:spPr>
          <a:xfrm>
            <a:off x="3118585" y="215739"/>
            <a:ext cx="5556785" cy="6085285"/>
          </a:xfrm>
        </p:spPr>
        <p:txBody>
          <a:bodyPr>
            <a:normAutofit/>
          </a:bodyPr>
          <a:lstStyle/>
          <a:p>
            <a:r>
              <a:rPr lang="en-US" dirty="0"/>
              <a:t>DISCRIMINATORY AND SEXUAL HARASSMENT</a:t>
            </a:r>
          </a:p>
          <a:p>
            <a:pPr marL="0" lvl="2" indent="0">
              <a:buNone/>
            </a:pPr>
            <a:r>
              <a:rPr lang="en-US" dirty="0"/>
              <a:t>Discriminatory harassment is misconduct based on race, color, religion, national origin, disability,  sex, age, gender identity or expression, sexual orientation, veteran status or marital status.     We are all responsible for promoting an inclusive work environment where everyone feels valued, respected and that they belong. Discriminatory harassment, including racism, impacts our work  culture and is prohibited.</a:t>
            </a:r>
          </a:p>
          <a:p>
            <a:pPr marL="0" lvl="2" indent="0">
              <a:buNone/>
            </a:pPr>
            <a:r>
              <a:rPr lang="en-US" dirty="0"/>
              <a:t>Sexual harassment is a specific form of sex discrimination. It includes any unwelcome sexual advances, requests for sexual favors, and other verbal, physical, or written conduct of a sexual nature in any of three situations:</a:t>
            </a:r>
          </a:p>
          <a:p>
            <a:pPr lvl="2"/>
            <a:r>
              <a:rPr lang="en-US" dirty="0"/>
              <a:t>When submission to conduct is made either explicitly or implicitly a term or condition of an individual’s employment;</a:t>
            </a:r>
          </a:p>
          <a:p>
            <a:pPr lvl="2"/>
            <a:r>
              <a:rPr lang="en-US" dirty="0"/>
              <a:t>When submission to or rejection of conduct by an individual is used as a basis for employment decisions affecting such individual; or</a:t>
            </a:r>
          </a:p>
          <a:p>
            <a:pPr lvl="2"/>
            <a:r>
              <a:rPr lang="en-US" dirty="0"/>
              <a:t>When conduct has the purpose or effect of unreasonably interfering with an individual’s work performance or creating an intimidating, hostile or offensive working environment.</a:t>
            </a:r>
          </a:p>
        </p:txBody>
      </p:sp>
      <p:sp>
        <p:nvSpPr>
          <p:cNvPr id="5" name="object 44">
            <a:extLst>
              <a:ext uri="{FF2B5EF4-FFF2-40B4-BE49-F238E27FC236}">
                <a16:creationId xmlns:a16="http://schemas.microsoft.com/office/drawing/2014/main" id="{331F07D1-E6A6-CDFD-5EE3-1E72B0232CB4}"/>
              </a:ext>
            </a:extLst>
          </p:cNvPr>
          <p:cNvSpPr txBox="1"/>
          <p:nvPr/>
        </p:nvSpPr>
        <p:spPr>
          <a:xfrm>
            <a:off x="219410" y="1056143"/>
            <a:ext cx="2729530" cy="1303977"/>
          </a:xfrm>
          <a:prstGeom prst="rect">
            <a:avLst/>
          </a:prstGeom>
        </p:spPr>
        <p:txBody>
          <a:bodyPr vert="horz" wrap="square" lIns="0" tIns="11206" rIns="0" bIns="0" rtlCol="0">
            <a:spAutoFit/>
          </a:bodyPr>
          <a:lstStyle/>
          <a:p>
            <a:pPr marL="11206" marR="68360">
              <a:spcBef>
                <a:spcPts val="88"/>
              </a:spcBef>
            </a:pPr>
            <a:r>
              <a:rPr sz="1400" i="1" spc="44" dirty="0">
                <a:solidFill>
                  <a:srgbClr val="FFFFFF"/>
                </a:solidFill>
                <a:latin typeface="+mj-lt"/>
                <a:cs typeface="Palatino Linotype"/>
              </a:rPr>
              <a:t>Discriminatory </a:t>
            </a:r>
            <a:r>
              <a:rPr sz="1400" i="1" spc="35" dirty="0">
                <a:solidFill>
                  <a:srgbClr val="FFFFFF"/>
                </a:solidFill>
                <a:latin typeface="+mj-lt"/>
                <a:cs typeface="Palatino Linotype"/>
              </a:rPr>
              <a:t>or </a:t>
            </a:r>
            <a:r>
              <a:rPr sz="1400" i="1" spc="84" dirty="0">
                <a:solidFill>
                  <a:srgbClr val="FFFFFF"/>
                </a:solidFill>
                <a:latin typeface="+mj-lt"/>
                <a:cs typeface="Palatino Linotype"/>
              </a:rPr>
              <a:t>sexual  </a:t>
            </a:r>
            <a:r>
              <a:rPr sz="1400" i="1" spc="88" dirty="0">
                <a:solidFill>
                  <a:srgbClr val="FFFFFF"/>
                </a:solidFill>
                <a:latin typeface="+mj-lt"/>
                <a:cs typeface="Palatino Linotype"/>
              </a:rPr>
              <a:t>harassment</a:t>
            </a:r>
            <a:r>
              <a:rPr sz="1400" i="1" spc="93" dirty="0">
                <a:solidFill>
                  <a:srgbClr val="FFFFFF"/>
                </a:solidFill>
                <a:latin typeface="+mj-lt"/>
                <a:cs typeface="Palatino Linotype"/>
              </a:rPr>
              <a:t> </a:t>
            </a:r>
            <a:r>
              <a:rPr sz="1400" i="1" spc="-9" dirty="0">
                <a:solidFill>
                  <a:srgbClr val="FFFFFF"/>
                </a:solidFill>
                <a:latin typeface="+mj-lt"/>
                <a:cs typeface="Palatino Linotype"/>
              </a:rPr>
              <a:t>will </a:t>
            </a:r>
            <a:r>
              <a:rPr sz="1400" i="1" spc="44" dirty="0">
                <a:solidFill>
                  <a:srgbClr val="FFFFFF"/>
                </a:solidFill>
                <a:latin typeface="+mj-lt"/>
                <a:cs typeface="Palatino Linotype"/>
              </a:rPr>
              <a:t>not </a:t>
            </a:r>
            <a:r>
              <a:rPr sz="1400" i="1" spc="159" dirty="0">
                <a:solidFill>
                  <a:srgbClr val="FFFFFF"/>
                </a:solidFill>
                <a:latin typeface="+mj-lt"/>
                <a:cs typeface="Palatino Linotype"/>
              </a:rPr>
              <a:t>be </a:t>
            </a:r>
            <a:r>
              <a:rPr sz="1400" i="1" spc="57" dirty="0">
                <a:solidFill>
                  <a:srgbClr val="FFFFFF"/>
                </a:solidFill>
                <a:latin typeface="+mj-lt"/>
                <a:cs typeface="Palatino Linotype"/>
              </a:rPr>
              <a:t>tolerated. </a:t>
            </a:r>
            <a:r>
              <a:rPr sz="1400" i="1" spc="44" dirty="0">
                <a:solidFill>
                  <a:srgbClr val="FFFFFF"/>
                </a:solidFill>
                <a:latin typeface="+mj-lt"/>
                <a:cs typeface="Palatino Linotype"/>
              </a:rPr>
              <a:t>Any</a:t>
            </a:r>
            <a:r>
              <a:rPr sz="1400" i="1" spc="-66" dirty="0">
                <a:solidFill>
                  <a:srgbClr val="FFFFFF"/>
                </a:solidFill>
                <a:latin typeface="+mj-lt"/>
                <a:cs typeface="Palatino Linotype"/>
              </a:rPr>
              <a:t> </a:t>
            </a:r>
            <a:r>
              <a:rPr sz="1400" i="1" spc="79" dirty="0">
                <a:solidFill>
                  <a:srgbClr val="FFFFFF"/>
                </a:solidFill>
                <a:latin typeface="+mj-lt"/>
                <a:cs typeface="Palatino Linotype"/>
              </a:rPr>
              <a:t>such</a:t>
            </a:r>
            <a:r>
              <a:rPr sz="1400" i="1" spc="-62" dirty="0">
                <a:solidFill>
                  <a:srgbClr val="FFFFFF"/>
                </a:solidFill>
                <a:latin typeface="+mj-lt"/>
                <a:cs typeface="Palatino Linotype"/>
              </a:rPr>
              <a:t> </a:t>
            </a:r>
            <a:r>
              <a:rPr sz="1400" i="1" spc="66" dirty="0">
                <a:solidFill>
                  <a:srgbClr val="FFFFFF"/>
                </a:solidFill>
                <a:latin typeface="+mj-lt"/>
                <a:cs typeface="Palatino Linotype"/>
              </a:rPr>
              <a:t>conduct</a:t>
            </a:r>
            <a:r>
              <a:rPr sz="1400" i="1" spc="-62" dirty="0">
                <a:solidFill>
                  <a:srgbClr val="FFFFFF"/>
                </a:solidFill>
                <a:latin typeface="+mj-lt"/>
                <a:cs typeface="Palatino Linotype"/>
              </a:rPr>
              <a:t> </a:t>
            </a:r>
            <a:r>
              <a:rPr sz="1400" i="1" spc="132" dirty="0">
                <a:solidFill>
                  <a:srgbClr val="FFFFFF"/>
                </a:solidFill>
                <a:latin typeface="+mj-lt"/>
                <a:cs typeface="Palatino Linotype"/>
              </a:rPr>
              <a:t>may</a:t>
            </a:r>
            <a:r>
              <a:rPr lang="en-US" sz="1400" i="1" spc="132" dirty="0">
                <a:solidFill>
                  <a:srgbClr val="FFFFFF"/>
                </a:solidFill>
                <a:latin typeface="+mj-lt"/>
                <a:cs typeface="Palatino Linotype"/>
              </a:rPr>
              <a:t> </a:t>
            </a:r>
            <a:r>
              <a:rPr sz="1400" i="1" spc="-296" dirty="0">
                <a:solidFill>
                  <a:srgbClr val="FFFFFF"/>
                </a:solidFill>
                <a:latin typeface="+mj-lt"/>
                <a:cs typeface="Palatino Linotype"/>
              </a:rPr>
              <a:t> </a:t>
            </a:r>
            <a:r>
              <a:rPr sz="1400" i="1" spc="26" dirty="0">
                <a:solidFill>
                  <a:srgbClr val="FFFFFF"/>
                </a:solidFill>
                <a:latin typeface="+mj-lt"/>
                <a:cs typeface="Palatino Linotype"/>
              </a:rPr>
              <a:t>result </a:t>
            </a:r>
            <a:r>
              <a:rPr sz="1400" i="1" spc="13" dirty="0">
                <a:solidFill>
                  <a:srgbClr val="FFFFFF"/>
                </a:solidFill>
                <a:latin typeface="+mj-lt"/>
                <a:cs typeface="Palatino Linotype"/>
              </a:rPr>
              <a:t>in </a:t>
            </a:r>
            <a:r>
              <a:rPr sz="1400" i="1" spc="53" dirty="0">
                <a:solidFill>
                  <a:srgbClr val="FFFFFF"/>
                </a:solidFill>
                <a:latin typeface="+mj-lt"/>
                <a:cs typeface="Palatino Linotype"/>
              </a:rPr>
              <a:t>disciplinary</a:t>
            </a:r>
            <a:r>
              <a:rPr sz="1400" i="1" spc="57" dirty="0">
                <a:solidFill>
                  <a:srgbClr val="FFFFFF"/>
                </a:solidFill>
                <a:latin typeface="+mj-lt"/>
                <a:cs typeface="Palatino Linotype"/>
              </a:rPr>
              <a:t> </a:t>
            </a:r>
            <a:r>
              <a:rPr sz="1400" i="1" spc="71" dirty="0">
                <a:solidFill>
                  <a:srgbClr val="FFFFFF"/>
                </a:solidFill>
                <a:latin typeface="+mj-lt"/>
                <a:cs typeface="Palatino Linotype"/>
              </a:rPr>
              <a:t>action</a:t>
            </a:r>
            <a:r>
              <a:rPr sz="1400" i="1" spc="-53" dirty="0">
                <a:solidFill>
                  <a:srgbClr val="FFFFFF"/>
                </a:solidFill>
                <a:latin typeface="+mj-lt"/>
                <a:cs typeface="Palatino Linotype"/>
              </a:rPr>
              <a:t> </a:t>
            </a:r>
            <a:r>
              <a:rPr sz="1400" i="1" spc="75" dirty="0">
                <a:solidFill>
                  <a:srgbClr val="FFFFFF"/>
                </a:solidFill>
                <a:latin typeface="+mj-lt"/>
                <a:cs typeface="Palatino Linotype"/>
              </a:rPr>
              <a:t>up</a:t>
            </a:r>
            <a:r>
              <a:rPr sz="1400" i="1" spc="-53" dirty="0">
                <a:solidFill>
                  <a:srgbClr val="FFFFFF"/>
                </a:solidFill>
                <a:latin typeface="+mj-lt"/>
                <a:cs typeface="Palatino Linotype"/>
              </a:rPr>
              <a:t> </a:t>
            </a:r>
            <a:r>
              <a:rPr sz="1400" i="1" spc="49" dirty="0">
                <a:solidFill>
                  <a:srgbClr val="FFFFFF"/>
                </a:solidFill>
                <a:latin typeface="+mj-lt"/>
                <a:cs typeface="Palatino Linotype"/>
              </a:rPr>
              <a:t>to</a:t>
            </a:r>
            <a:r>
              <a:rPr sz="1400" i="1" spc="-53" dirty="0">
                <a:solidFill>
                  <a:srgbClr val="FFFFFF"/>
                </a:solidFill>
                <a:latin typeface="+mj-lt"/>
                <a:cs typeface="Palatino Linotype"/>
              </a:rPr>
              <a:t> </a:t>
            </a:r>
            <a:r>
              <a:rPr sz="1400" i="1" spc="110" dirty="0">
                <a:solidFill>
                  <a:srgbClr val="FFFFFF"/>
                </a:solidFill>
                <a:latin typeface="+mj-lt"/>
                <a:cs typeface="Palatino Linotype"/>
              </a:rPr>
              <a:t>and</a:t>
            </a:r>
            <a:r>
              <a:rPr lang="en-US" sz="1400" i="1" spc="110" dirty="0">
                <a:solidFill>
                  <a:srgbClr val="FFFFFF"/>
                </a:solidFill>
                <a:latin typeface="+mj-lt"/>
                <a:cs typeface="Palatino Linotype"/>
              </a:rPr>
              <a:t> </a:t>
            </a:r>
            <a:r>
              <a:rPr sz="1400" i="1" spc="35" dirty="0">
                <a:solidFill>
                  <a:srgbClr val="FFFFFF"/>
                </a:solidFill>
                <a:latin typeface="+mj-lt"/>
                <a:cs typeface="Palatino Linotype"/>
              </a:rPr>
              <a:t>including</a:t>
            </a:r>
            <a:r>
              <a:rPr sz="1400" i="1" spc="-57" dirty="0">
                <a:solidFill>
                  <a:srgbClr val="FFFFFF"/>
                </a:solidFill>
                <a:latin typeface="+mj-lt"/>
                <a:cs typeface="Palatino Linotype"/>
              </a:rPr>
              <a:t> </a:t>
            </a:r>
            <a:r>
              <a:rPr sz="1400" i="1" spc="49" dirty="0">
                <a:solidFill>
                  <a:srgbClr val="FFFFFF"/>
                </a:solidFill>
                <a:latin typeface="+mj-lt"/>
                <a:cs typeface="Palatino Linotype"/>
              </a:rPr>
              <a:t>termination</a:t>
            </a:r>
            <a:r>
              <a:rPr sz="1400" i="1" spc="-57" dirty="0">
                <a:solidFill>
                  <a:srgbClr val="FFFFFF"/>
                </a:solidFill>
                <a:latin typeface="+mj-lt"/>
                <a:cs typeface="Palatino Linotype"/>
              </a:rPr>
              <a:t> </a:t>
            </a:r>
            <a:r>
              <a:rPr lang="en-US" sz="1400" i="1" spc="-57" dirty="0">
                <a:solidFill>
                  <a:srgbClr val="FFFFFF"/>
                </a:solidFill>
                <a:latin typeface="+mj-lt"/>
                <a:cs typeface="Palatino Linotype"/>
              </a:rPr>
              <a:t> </a:t>
            </a:r>
            <a:r>
              <a:rPr sz="1400" i="1" spc="66" dirty="0">
                <a:solidFill>
                  <a:srgbClr val="FFFFFF"/>
                </a:solidFill>
                <a:latin typeface="+mj-lt"/>
                <a:cs typeface="Palatino Linotype"/>
              </a:rPr>
              <a:t>of </a:t>
            </a:r>
            <a:r>
              <a:rPr sz="1400" i="1" spc="-296" dirty="0">
                <a:solidFill>
                  <a:srgbClr val="FFFFFF"/>
                </a:solidFill>
                <a:latin typeface="+mj-lt"/>
                <a:cs typeface="Palatino Linotype"/>
              </a:rPr>
              <a:t> </a:t>
            </a:r>
            <a:r>
              <a:rPr sz="1400" i="1" spc="79" dirty="0">
                <a:solidFill>
                  <a:srgbClr val="FFFFFF"/>
                </a:solidFill>
                <a:latin typeface="+mj-lt"/>
                <a:cs typeface="Palatino Linotype"/>
              </a:rPr>
              <a:t>employment.</a:t>
            </a:r>
            <a:endParaRPr sz="1400" dirty="0">
              <a:latin typeface="+mj-lt"/>
              <a:cs typeface="Palatino Linotype"/>
            </a:endParaRPr>
          </a:p>
        </p:txBody>
      </p:sp>
      <p:sp>
        <p:nvSpPr>
          <p:cNvPr id="6" name="object 22">
            <a:extLst>
              <a:ext uri="{FF2B5EF4-FFF2-40B4-BE49-F238E27FC236}">
                <a16:creationId xmlns:a16="http://schemas.microsoft.com/office/drawing/2014/main" id="{119B767B-AF41-552D-6079-D9957F8FD863}"/>
              </a:ext>
            </a:extLst>
          </p:cNvPr>
          <p:cNvSpPr txBox="1"/>
          <p:nvPr/>
        </p:nvSpPr>
        <p:spPr>
          <a:xfrm>
            <a:off x="-487064" y="5183048"/>
            <a:ext cx="3733183" cy="1195078"/>
          </a:xfrm>
          <a:prstGeom prst="rect">
            <a:avLst/>
          </a:prstGeom>
        </p:spPr>
        <p:txBody>
          <a:bodyPr vert="horz" wrap="square" lIns="0" tIns="2801" rIns="0" bIns="0" rtlCol="0">
            <a:spAutoFit/>
          </a:bodyPr>
          <a:lstStyle/>
          <a:p>
            <a:pPr>
              <a:spcBef>
                <a:spcPts val="22"/>
              </a:spcBef>
            </a:pPr>
            <a:endParaRPr sz="1235" dirty="0">
              <a:latin typeface="Times New Roman"/>
              <a:cs typeface="Times New Roman"/>
            </a:endParaRPr>
          </a:p>
          <a:p>
            <a:pPr marL="777145" marR="559203" lvl="1">
              <a:lnSpc>
                <a:spcPct val="119100"/>
              </a:lnSpc>
            </a:pPr>
            <a:r>
              <a:rPr lang="en-US" sz="1400" i="1" spc="49" dirty="0">
                <a:solidFill>
                  <a:srgbClr val="FFFFFF"/>
                </a:solidFill>
                <a:latin typeface="+mj-lt"/>
                <a:cs typeface="Palatino Linotype"/>
              </a:rPr>
              <a:t>Incidents </a:t>
            </a:r>
            <a:r>
              <a:rPr lang="en-US" sz="1400" i="1" spc="66" dirty="0">
                <a:solidFill>
                  <a:srgbClr val="FFFFFF"/>
                </a:solidFill>
                <a:latin typeface="+mj-lt"/>
                <a:cs typeface="Palatino Linotype"/>
              </a:rPr>
              <a:t>of </a:t>
            </a:r>
            <a:r>
              <a:rPr lang="en-US" sz="1400" i="1" spc="53" dirty="0">
                <a:solidFill>
                  <a:srgbClr val="FFFFFF"/>
                </a:solidFill>
                <a:latin typeface="+mj-lt"/>
                <a:cs typeface="Palatino Linotype"/>
              </a:rPr>
              <a:t>discriminatory </a:t>
            </a:r>
            <a:r>
              <a:rPr lang="en-US" sz="1400" i="1" spc="128" dirty="0">
                <a:solidFill>
                  <a:srgbClr val="FFFFFF"/>
                </a:solidFill>
                <a:latin typeface="+mj-lt"/>
                <a:cs typeface="Palatino Linotype"/>
              </a:rPr>
              <a:t>and/</a:t>
            </a:r>
            <a:r>
              <a:rPr lang="en-US" sz="1400" i="1" spc="35" dirty="0">
                <a:solidFill>
                  <a:srgbClr val="FFFFFF"/>
                </a:solidFill>
                <a:latin typeface="+mj-lt"/>
                <a:cs typeface="Palatino Linotype"/>
              </a:rPr>
              <a:t>or</a:t>
            </a:r>
            <a:r>
              <a:rPr lang="en-US" sz="1400" i="1" spc="-62" dirty="0">
                <a:solidFill>
                  <a:srgbClr val="FFFFFF"/>
                </a:solidFill>
                <a:latin typeface="+mj-lt"/>
                <a:cs typeface="Palatino Linotype"/>
              </a:rPr>
              <a:t> </a:t>
            </a:r>
            <a:r>
              <a:rPr lang="en-US" sz="1400" i="1" spc="84" dirty="0">
                <a:solidFill>
                  <a:srgbClr val="FFFFFF"/>
                </a:solidFill>
                <a:latin typeface="+mj-lt"/>
                <a:cs typeface="Palatino Linotype"/>
              </a:rPr>
              <a:t>sexual</a:t>
            </a:r>
            <a:r>
              <a:rPr lang="en-US" sz="1400" i="1" spc="-62" dirty="0">
                <a:solidFill>
                  <a:srgbClr val="FFFFFF"/>
                </a:solidFill>
                <a:latin typeface="+mj-lt"/>
                <a:cs typeface="Palatino Linotype"/>
              </a:rPr>
              <a:t> </a:t>
            </a:r>
            <a:r>
              <a:rPr lang="en-US" sz="1400" i="1" spc="88" dirty="0">
                <a:solidFill>
                  <a:srgbClr val="FFFFFF"/>
                </a:solidFill>
                <a:latin typeface="+mj-lt"/>
                <a:cs typeface="Palatino Linotype"/>
              </a:rPr>
              <a:t>harassment </a:t>
            </a:r>
            <a:r>
              <a:rPr lang="en-US" sz="1400" i="1" spc="-296" dirty="0">
                <a:solidFill>
                  <a:srgbClr val="FFFFFF"/>
                </a:solidFill>
                <a:latin typeface="+mj-lt"/>
                <a:cs typeface="Palatino Linotype"/>
              </a:rPr>
              <a:t> </a:t>
            </a:r>
            <a:r>
              <a:rPr lang="en-US" sz="1400" i="1" spc="75" dirty="0">
                <a:solidFill>
                  <a:srgbClr val="FFFFFF"/>
                </a:solidFill>
                <a:latin typeface="+mj-lt"/>
                <a:cs typeface="Palatino Linotype"/>
              </a:rPr>
              <a:t>should </a:t>
            </a:r>
            <a:r>
              <a:rPr lang="en-US" sz="1400" i="1" spc="159" dirty="0">
                <a:solidFill>
                  <a:srgbClr val="FFFFFF"/>
                </a:solidFill>
                <a:latin typeface="+mj-lt"/>
                <a:cs typeface="Palatino Linotype"/>
              </a:rPr>
              <a:t>be </a:t>
            </a:r>
            <a:r>
              <a:rPr lang="en-US" sz="1400" i="1" spc="66" dirty="0">
                <a:solidFill>
                  <a:srgbClr val="FFFFFF"/>
                </a:solidFill>
                <a:latin typeface="+mj-lt"/>
                <a:cs typeface="Palatino Linotype"/>
              </a:rPr>
              <a:t>reported </a:t>
            </a:r>
            <a:r>
              <a:rPr lang="en-US" sz="1400" i="1" spc="71" dirty="0">
                <a:solidFill>
                  <a:srgbClr val="FFFFFF"/>
                </a:solidFill>
                <a:latin typeface="+mj-lt"/>
                <a:cs typeface="Palatino Linotype"/>
              </a:rPr>
              <a:t> </a:t>
            </a:r>
            <a:r>
              <a:rPr lang="en-US" sz="1400" i="1" spc="66" dirty="0">
                <a:solidFill>
                  <a:srgbClr val="FFFFFF"/>
                </a:solidFill>
                <a:latin typeface="+mj-lt"/>
                <a:cs typeface="Palatino Linotype"/>
              </a:rPr>
              <a:t>immediately.</a:t>
            </a:r>
            <a:endParaRPr sz="1400" dirty="0">
              <a:latin typeface="+mj-lt"/>
              <a:cs typeface="Palatino Linotype"/>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bject 28"/>
          <p:cNvSpPr txBox="1"/>
          <p:nvPr/>
        </p:nvSpPr>
        <p:spPr>
          <a:xfrm>
            <a:off x="8639734" y="1059490"/>
            <a:ext cx="229911" cy="1190793"/>
          </a:xfrm>
          <a:prstGeom prst="rect">
            <a:avLst/>
          </a:prstGeom>
        </p:spPr>
        <p:txBody>
          <a:bodyPr vert="horz" wrap="square" lIns="0" tIns="10877" rIns="0" bIns="0" rtlCol="0">
            <a:spAutoFit/>
          </a:bodyPr>
          <a:lstStyle/>
          <a:p>
            <a:pPr marL="10877" algn="ctr" defTabSz="783178">
              <a:lnSpc>
                <a:spcPts val="1422"/>
              </a:lnSpc>
              <a:spcAft>
                <a:spcPts val="300"/>
              </a:spcAft>
            </a:pPr>
            <a:r>
              <a:rPr lang="en-US" sz="1600" b="1" spc="103" dirty="0">
                <a:solidFill>
                  <a:schemeClr val="bg1"/>
                </a:solidFill>
                <a:latin typeface="+mj-lt"/>
              </a:rPr>
              <a:t>4</a:t>
            </a:r>
            <a:endParaRPr sz="1600" b="1" spc="103" dirty="0">
              <a:solidFill>
                <a:schemeClr val="bg1"/>
              </a:solidFill>
              <a:latin typeface="+mj-lt"/>
            </a:endParaRPr>
          </a:p>
          <a:p>
            <a:pPr marL="10877" algn="ctr" defTabSz="783178">
              <a:lnSpc>
                <a:spcPts val="1216"/>
              </a:lnSpc>
            </a:pPr>
            <a:r>
              <a:rPr lang="en-US" sz="1050" spc="9" dirty="0">
                <a:solidFill>
                  <a:schemeClr val="bg1"/>
                </a:solidFill>
                <a:latin typeface="+mj-lt"/>
                <a:cs typeface="Arial"/>
              </a:rPr>
              <a:t>5</a:t>
            </a:r>
            <a:endParaRPr sz="1050" dirty="0">
              <a:solidFill>
                <a:schemeClr val="bg1"/>
              </a:solidFill>
              <a:latin typeface="+mj-lt"/>
              <a:cs typeface="Arial"/>
            </a:endParaRPr>
          </a:p>
          <a:p>
            <a:pPr marL="10877" algn="ctr" defTabSz="783178"/>
            <a:r>
              <a:rPr lang="en-US" sz="1050" dirty="0">
                <a:solidFill>
                  <a:schemeClr val="bg1"/>
                </a:solidFill>
                <a:latin typeface="+mj-lt"/>
                <a:cs typeface="Arial"/>
              </a:rPr>
              <a:t>5</a:t>
            </a:r>
            <a:endParaRPr sz="1050" dirty="0">
              <a:solidFill>
                <a:schemeClr val="bg1"/>
              </a:solidFill>
              <a:latin typeface="+mj-lt"/>
              <a:cs typeface="Arial"/>
            </a:endParaRPr>
          </a:p>
          <a:p>
            <a:pPr marL="10877" algn="ctr" defTabSz="783178"/>
            <a:r>
              <a:rPr lang="en-US" sz="1050" spc="9" dirty="0">
                <a:solidFill>
                  <a:schemeClr val="bg1"/>
                </a:solidFill>
                <a:latin typeface="+mj-lt"/>
                <a:cs typeface="Arial"/>
              </a:rPr>
              <a:t>6</a:t>
            </a:r>
            <a:endParaRPr sz="1050" dirty="0">
              <a:solidFill>
                <a:schemeClr val="bg1"/>
              </a:solidFill>
              <a:latin typeface="+mj-lt"/>
              <a:cs typeface="Arial"/>
            </a:endParaRPr>
          </a:p>
          <a:p>
            <a:pPr marL="10877" algn="ctr" defTabSz="783178"/>
            <a:r>
              <a:rPr lang="en-US" sz="1050" spc="9" dirty="0">
                <a:solidFill>
                  <a:schemeClr val="bg1"/>
                </a:solidFill>
                <a:latin typeface="+mj-lt"/>
                <a:cs typeface="Arial"/>
              </a:rPr>
              <a:t>6</a:t>
            </a:r>
            <a:endParaRPr sz="1050" dirty="0">
              <a:solidFill>
                <a:schemeClr val="bg1"/>
              </a:solidFill>
              <a:latin typeface="+mj-lt"/>
              <a:cs typeface="Arial"/>
            </a:endParaRPr>
          </a:p>
          <a:p>
            <a:pPr marL="10877" algn="ctr" defTabSz="783178"/>
            <a:r>
              <a:rPr lang="en-US" sz="1050" spc="9" dirty="0">
                <a:solidFill>
                  <a:schemeClr val="bg1"/>
                </a:solidFill>
                <a:latin typeface="+mj-lt"/>
                <a:cs typeface="Arial"/>
              </a:rPr>
              <a:t>7</a:t>
            </a:r>
            <a:endParaRPr sz="1050" dirty="0">
              <a:solidFill>
                <a:schemeClr val="bg1"/>
              </a:solidFill>
              <a:latin typeface="+mj-lt"/>
              <a:cs typeface="Arial"/>
            </a:endParaRPr>
          </a:p>
          <a:p>
            <a:pPr marL="10877" algn="ctr" defTabSz="783178"/>
            <a:r>
              <a:rPr lang="en-US" sz="1050" spc="9" dirty="0">
                <a:solidFill>
                  <a:schemeClr val="bg1"/>
                </a:solidFill>
                <a:latin typeface="+mj-lt"/>
                <a:cs typeface="Arial"/>
              </a:rPr>
              <a:t>8</a:t>
            </a:r>
          </a:p>
        </p:txBody>
      </p:sp>
      <p:sp>
        <p:nvSpPr>
          <p:cNvPr id="42" name="Content Placeholder 41">
            <a:extLst>
              <a:ext uri="{FF2B5EF4-FFF2-40B4-BE49-F238E27FC236}">
                <a16:creationId xmlns:a16="http://schemas.microsoft.com/office/drawing/2014/main" id="{3B9765C6-6BC4-368E-B7D9-9E84406DDB72}"/>
              </a:ext>
            </a:extLst>
          </p:cNvPr>
          <p:cNvSpPr>
            <a:spLocks noGrp="1"/>
          </p:cNvSpPr>
          <p:nvPr>
            <p:ph sz="quarter" idx="10"/>
          </p:nvPr>
        </p:nvSpPr>
        <p:spPr>
          <a:xfrm>
            <a:off x="3383873" y="1001667"/>
            <a:ext cx="4689789" cy="5856333"/>
          </a:xfrm>
        </p:spPr>
        <p:txBody>
          <a:bodyPr>
            <a:noAutofit/>
          </a:bodyPr>
          <a:lstStyle/>
          <a:p>
            <a:pPr marL="157723" marR="1132344" indent="-146845" defTabSz="783178">
              <a:spcBef>
                <a:spcPts val="295"/>
              </a:spcBef>
            </a:pPr>
            <a:r>
              <a:rPr lang="en-US" sz="1200" dirty="0">
                <a:solidFill>
                  <a:schemeClr val="accent6"/>
                </a:solidFill>
                <a:cs typeface="Palatino Linotype"/>
              </a:rPr>
              <a:t>Integrity and Ethics</a:t>
            </a:r>
          </a:p>
          <a:p>
            <a:pPr marL="171450" marR="1132344" indent="-171450" defTabSz="783178">
              <a:spcBef>
                <a:spcPts val="0"/>
              </a:spcBef>
              <a:spcAft>
                <a:spcPts val="0"/>
              </a:spcAft>
              <a:buFont typeface="Arial" panose="020B0604020202020204" pitchFamily="34" charset="0"/>
              <a:buChar char="•"/>
            </a:pPr>
            <a:r>
              <a:rPr lang="en-US" sz="1050" b="0" dirty="0">
                <a:solidFill>
                  <a:srgbClr val="58595B"/>
                </a:solidFill>
                <a:cs typeface="Arial"/>
              </a:rPr>
              <a:t>Our Commitment  </a:t>
            </a:r>
          </a:p>
          <a:p>
            <a:pPr marL="171450" marR="1132344" indent="-171450" defTabSz="783178">
              <a:spcBef>
                <a:spcPts val="0"/>
              </a:spcBef>
              <a:spcAft>
                <a:spcPts val="0"/>
              </a:spcAft>
              <a:buFont typeface="Arial" panose="020B0604020202020204" pitchFamily="34" charset="0"/>
              <a:buChar char="•"/>
            </a:pPr>
            <a:r>
              <a:rPr lang="en-US" sz="1050" b="0" dirty="0">
                <a:solidFill>
                  <a:srgbClr val="58595B"/>
                </a:solidFill>
                <a:cs typeface="Arial"/>
              </a:rPr>
              <a:t>Compliance Program</a:t>
            </a:r>
            <a:endParaRPr lang="en-US" sz="1050" b="0" dirty="0">
              <a:solidFill>
                <a:prstClr val="black"/>
              </a:solidFill>
              <a:cs typeface="Arial"/>
            </a:endParaRPr>
          </a:p>
          <a:p>
            <a:pPr marL="171450" marR="565628" indent="-171450" defTabSz="783178">
              <a:spcBef>
                <a:spcPts val="0"/>
              </a:spcBef>
              <a:spcAft>
                <a:spcPts val="0"/>
              </a:spcAft>
              <a:buFont typeface="Arial" panose="020B0604020202020204" pitchFamily="34" charset="0"/>
              <a:buChar char="•"/>
            </a:pPr>
            <a:r>
              <a:rPr lang="en-US" sz="1050" b="0" dirty="0">
                <a:solidFill>
                  <a:srgbClr val="58595B"/>
                </a:solidFill>
                <a:cs typeface="Arial"/>
              </a:rPr>
              <a:t>Code of Ethical Business Conduct  </a:t>
            </a:r>
          </a:p>
          <a:p>
            <a:pPr marL="171450" marR="565628" indent="-171450" defTabSz="783178">
              <a:spcBef>
                <a:spcPts val="0"/>
              </a:spcBef>
              <a:spcAft>
                <a:spcPts val="0"/>
              </a:spcAft>
              <a:buFont typeface="Arial" panose="020B0604020202020204" pitchFamily="34" charset="0"/>
              <a:buChar char="•"/>
            </a:pPr>
            <a:r>
              <a:rPr lang="en-US" sz="1050" b="0" dirty="0">
                <a:solidFill>
                  <a:srgbClr val="58595B"/>
                </a:solidFill>
                <a:cs typeface="Arial"/>
              </a:rPr>
              <a:t>Disciplinary Action</a:t>
            </a:r>
            <a:endParaRPr lang="en-US" sz="1050" b="0" dirty="0">
              <a:solidFill>
                <a:prstClr val="black"/>
              </a:solidFill>
              <a:cs typeface="Arial"/>
            </a:endParaRPr>
          </a:p>
          <a:p>
            <a:pPr marL="171450" marR="4351" indent="-171450" defTabSz="783178">
              <a:spcBef>
                <a:spcPts val="0"/>
              </a:spcBef>
              <a:spcAft>
                <a:spcPts val="0"/>
              </a:spcAft>
              <a:buFont typeface="Arial" panose="020B0604020202020204" pitchFamily="34" charset="0"/>
              <a:buChar char="•"/>
            </a:pPr>
            <a:r>
              <a:rPr lang="en-US" sz="1050" b="0" dirty="0">
                <a:solidFill>
                  <a:srgbClr val="58595B"/>
                </a:solidFill>
                <a:cs typeface="Arial"/>
              </a:rPr>
              <a:t>Why Ethics, Integrity and Compliance Count  </a:t>
            </a:r>
          </a:p>
          <a:p>
            <a:pPr marL="171450" marR="4351" indent="-171450" defTabSz="783178">
              <a:spcBef>
                <a:spcPts val="0"/>
              </a:spcBef>
              <a:spcAft>
                <a:spcPts val="0"/>
              </a:spcAft>
              <a:buFont typeface="Arial" panose="020B0604020202020204" pitchFamily="34" charset="0"/>
              <a:buChar char="•"/>
            </a:pPr>
            <a:r>
              <a:rPr lang="en-US" sz="1050" b="0" dirty="0">
                <a:solidFill>
                  <a:srgbClr val="58595B"/>
                </a:solidFill>
                <a:cs typeface="Arial"/>
              </a:rPr>
              <a:t>Our Ethical Decision-Making Framework</a:t>
            </a:r>
          </a:p>
          <a:p>
            <a:pPr marL="171450" marR="4351" indent="-171450" defTabSz="783178">
              <a:spcBef>
                <a:spcPts val="0"/>
              </a:spcBef>
              <a:spcAft>
                <a:spcPts val="0"/>
              </a:spcAft>
              <a:buFont typeface="Arial" panose="020B0604020202020204" pitchFamily="34" charset="0"/>
              <a:buChar char="•"/>
            </a:pPr>
            <a:endParaRPr lang="en-US" sz="1050" b="0" dirty="0">
              <a:solidFill>
                <a:srgbClr val="58595B"/>
              </a:solidFill>
              <a:cs typeface="Arial"/>
            </a:endParaRPr>
          </a:p>
          <a:p>
            <a:pPr marL="10877" defTabSz="783178">
              <a:spcBef>
                <a:spcPts val="86"/>
              </a:spcBef>
            </a:pPr>
            <a:r>
              <a:rPr lang="en-US" sz="1200" dirty="0">
                <a:solidFill>
                  <a:schemeClr val="accent6"/>
                </a:solidFill>
                <a:cs typeface="Palatino Linotype"/>
              </a:rPr>
              <a:t>Our Responsibility and Reporting Concerns</a:t>
            </a:r>
          </a:p>
          <a:p>
            <a:pPr marL="171450" indent="-171450" defTabSz="783178">
              <a:spcBef>
                <a:spcPts val="0"/>
              </a:spcBef>
              <a:spcAft>
                <a:spcPts val="0"/>
              </a:spcAft>
              <a:buFont typeface="Arial" panose="020B0604020202020204" pitchFamily="34" charset="0"/>
              <a:buChar char="•"/>
            </a:pPr>
            <a:r>
              <a:rPr lang="en-US" sz="1050" b="0" dirty="0">
                <a:solidFill>
                  <a:srgbClr val="58595B"/>
                </a:solidFill>
                <a:cs typeface="Arial"/>
              </a:rPr>
              <a:t>Management and Individual Responsibility</a:t>
            </a:r>
            <a:endParaRPr lang="en-US" sz="1050" b="0" dirty="0">
              <a:solidFill>
                <a:prstClr val="black"/>
              </a:solidFill>
              <a:cs typeface="Arial"/>
            </a:endParaRPr>
          </a:p>
          <a:p>
            <a:pPr marL="171450" marR="4351" indent="-171450" defTabSz="783178">
              <a:spcBef>
                <a:spcPts val="0"/>
              </a:spcBef>
              <a:spcAft>
                <a:spcPts val="0"/>
              </a:spcAft>
              <a:buFont typeface="Arial" panose="020B0604020202020204" pitchFamily="34" charset="0"/>
              <a:buChar char="•"/>
            </a:pPr>
            <a:r>
              <a:rPr lang="en-US" sz="1050" b="0" dirty="0">
                <a:solidFill>
                  <a:srgbClr val="58595B"/>
                </a:solidFill>
                <a:cs typeface="Arial"/>
              </a:rPr>
              <a:t>Providing Ways to Report Situations Without Fear of Retaliation</a:t>
            </a:r>
            <a:endParaRPr lang="en-US" sz="1050" b="0" dirty="0">
              <a:solidFill>
                <a:prstClr val="black"/>
              </a:solidFill>
              <a:cs typeface="Arial"/>
            </a:endParaRPr>
          </a:p>
          <a:p>
            <a:pPr marL="171450" indent="-171450" defTabSz="783178">
              <a:spcBef>
                <a:spcPts val="0"/>
              </a:spcBef>
              <a:spcAft>
                <a:spcPts val="1200"/>
              </a:spcAft>
              <a:buFont typeface="Arial" panose="020B0604020202020204" pitchFamily="34" charset="0"/>
              <a:buChar char="•"/>
            </a:pPr>
            <a:r>
              <a:rPr lang="en-US" sz="1050" b="0" dirty="0">
                <a:solidFill>
                  <a:srgbClr val="58595B"/>
                </a:solidFill>
                <a:cs typeface="Arial"/>
              </a:rPr>
              <a:t>We Will Not Tolerate Retaliation</a:t>
            </a:r>
            <a:endParaRPr lang="en-US" sz="1050" dirty="0">
              <a:solidFill>
                <a:prstClr val="black"/>
              </a:solidFill>
              <a:cs typeface="Arial"/>
            </a:endParaRPr>
          </a:p>
          <a:p>
            <a:pPr marL="10877" defTabSz="783178"/>
            <a:r>
              <a:rPr lang="en-US" sz="1200" dirty="0">
                <a:solidFill>
                  <a:schemeClr val="accent6"/>
                </a:solidFill>
                <a:cs typeface="Palatino Linotype"/>
              </a:rPr>
              <a:t>Our Environment</a:t>
            </a:r>
          </a:p>
          <a:p>
            <a:pPr marR="1348260" lvl="2" defTabSz="783178">
              <a:spcAft>
                <a:spcPts val="0"/>
              </a:spcAft>
            </a:pPr>
            <a:r>
              <a:rPr lang="en-US" sz="1050" dirty="0">
                <a:solidFill>
                  <a:srgbClr val="58595B"/>
                </a:solidFill>
                <a:cs typeface="Arial"/>
              </a:rPr>
              <a:t>Creating a Professional Environment  </a:t>
            </a:r>
          </a:p>
          <a:p>
            <a:pPr marR="1348260" lvl="2" defTabSz="783178">
              <a:spcAft>
                <a:spcPts val="0"/>
              </a:spcAft>
            </a:pPr>
            <a:r>
              <a:rPr lang="en-US" sz="1050" dirty="0">
                <a:solidFill>
                  <a:srgbClr val="58595B"/>
                </a:solidFill>
                <a:cs typeface="Arial"/>
              </a:rPr>
              <a:t>Maintaining a Safe Work Environment  </a:t>
            </a:r>
          </a:p>
          <a:p>
            <a:pPr marR="1348260" lvl="2" defTabSz="783178">
              <a:spcAft>
                <a:spcPts val="0"/>
              </a:spcAft>
            </a:pPr>
            <a:r>
              <a:rPr lang="en-US" sz="1050" dirty="0">
                <a:solidFill>
                  <a:srgbClr val="58595B"/>
                </a:solidFill>
                <a:cs typeface="Arial"/>
              </a:rPr>
              <a:t>Discriminatory and Sexual Harassment  </a:t>
            </a:r>
          </a:p>
          <a:p>
            <a:pPr marR="1348260" lvl="2" defTabSz="783178">
              <a:spcAft>
                <a:spcPts val="0"/>
              </a:spcAft>
            </a:pPr>
            <a:r>
              <a:rPr lang="en-US" sz="1050" dirty="0">
                <a:solidFill>
                  <a:srgbClr val="58595B"/>
                </a:solidFill>
                <a:cs typeface="Arial"/>
              </a:rPr>
              <a:t>Equal Employment Opportunities  </a:t>
            </a:r>
          </a:p>
          <a:p>
            <a:pPr marR="1348260" lvl="2" defTabSz="783178">
              <a:spcAft>
                <a:spcPts val="1200"/>
              </a:spcAft>
            </a:pPr>
            <a:r>
              <a:rPr lang="en-US" sz="1050" dirty="0">
                <a:solidFill>
                  <a:srgbClr val="58595B"/>
                </a:solidFill>
                <a:cs typeface="Arial"/>
              </a:rPr>
              <a:t>Soliciting and/or Distributing Literature</a:t>
            </a:r>
          </a:p>
          <a:p>
            <a:pPr marL="10646" defTabSz="783178">
              <a:spcBef>
                <a:spcPts val="86"/>
              </a:spcBef>
            </a:pPr>
            <a:r>
              <a:rPr lang="en-US" sz="1200" dirty="0">
                <a:solidFill>
                  <a:schemeClr val="accent6"/>
                </a:solidFill>
                <a:cs typeface="Palatino Linotype"/>
              </a:rPr>
              <a:t>Dealing with Business Partners</a:t>
            </a:r>
          </a:p>
          <a:p>
            <a:pPr marL="171450" marR="1537529" indent="-171450" defTabSz="783178">
              <a:spcBef>
                <a:spcPts val="0"/>
              </a:spcBef>
              <a:spcAft>
                <a:spcPts val="0"/>
              </a:spcAft>
              <a:buFont typeface="Arial" panose="020B0604020202020204" pitchFamily="34" charset="0"/>
              <a:buChar char="•"/>
            </a:pPr>
            <a:r>
              <a:rPr lang="en-US" sz="1050" b="0" dirty="0">
                <a:solidFill>
                  <a:schemeClr val="accent6"/>
                </a:solidFill>
                <a:cs typeface="Arial"/>
              </a:rPr>
              <a:t>Fair Competition and Business Ventures  </a:t>
            </a:r>
          </a:p>
          <a:p>
            <a:pPr marL="171450" marR="1537529" indent="-171450" defTabSz="783178">
              <a:spcBef>
                <a:spcPts val="0"/>
              </a:spcBef>
              <a:spcAft>
                <a:spcPts val="1200"/>
              </a:spcAft>
              <a:buFont typeface="Arial" panose="020B0604020202020204" pitchFamily="34" charset="0"/>
              <a:buChar char="•"/>
            </a:pPr>
            <a:r>
              <a:rPr lang="en-US" sz="1050" b="0" dirty="0">
                <a:solidFill>
                  <a:schemeClr val="accent6"/>
                </a:solidFill>
                <a:cs typeface="Arial"/>
              </a:rPr>
              <a:t>Advertising and Marketing</a:t>
            </a:r>
          </a:p>
          <a:p>
            <a:pPr marL="10877" defTabSz="783178">
              <a:spcBef>
                <a:spcPts val="86"/>
              </a:spcBef>
            </a:pPr>
            <a:r>
              <a:rPr lang="en-US" sz="1200" dirty="0">
                <a:solidFill>
                  <a:schemeClr val="accent6"/>
                </a:solidFill>
                <a:cs typeface="Palatino Linotype"/>
              </a:rPr>
              <a:t>Use of Company Assets</a:t>
            </a:r>
          </a:p>
          <a:p>
            <a:pPr marL="171450" indent="-171450" defTabSz="783178">
              <a:spcBef>
                <a:spcPts val="0"/>
              </a:spcBef>
              <a:spcAft>
                <a:spcPts val="0"/>
              </a:spcAft>
              <a:buFont typeface="Arial" panose="020B0604020202020204" pitchFamily="34" charset="0"/>
              <a:buChar char="•"/>
            </a:pPr>
            <a:r>
              <a:rPr lang="en-US" sz="1050" b="0" dirty="0">
                <a:solidFill>
                  <a:schemeClr val="accent6"/>
                </a:solidFill>
                <a:cs typeface="Arial"/>
              </a:rPr>
              <a:t>Using Company Assets</a:t>
            </a:r>
          </a:p>
          <a:p>
            <a:pPr marL="171450" indent="-171450" defTabSz="783178">
              <a:spcBef>
                <a:spcPts val="0"/>
              </a:spcBef>
              <a:spcAft>
                <a:spcPts val="0"/>
              </a:spcAft>
              <a:buFont typeface="Arial" panose="020B0604020202020204" pitchFamily="34" charset="0"/>
              <a:buChar char="•"/>
            </a:pPr>
            <a:r>
              <a:rPr lang="en-US" sz="1050" b="0" dirty="0">
                <a:solidFill>
                  <a:schemeClr val="accent6"/>
                </a:solidFill>
                <a:cs typeface="Arial"/>
              </a:rPr>
              <a:t>Using the Internet, Email and Social Media  </a:t>
            </a:r>
          </a:p>
          <a:p>
            <a:pPr marL="171450" indent="-171450" defTabSz="783178">
              <a:spcBef>
                <a:spcPts val="0"/>
              </a:spcBef>
              <a:spcAft>
                <a:spcPts val="1200"/>
              </a:spcAft>
              <a:buFont typeface="Arial" panose="020B0604020202020204" pitchFamily="34" charset="0"/>
              <a:buChar char="•"/>
            </a:pPr>
            <a:r>
              <a:rPr lang="en-US" sz="1050" b="0" dirty="0">
                <a:solidFill>
                  <a:schemeClr val="accent6"/>
                </a:solidFill>
                <a:cs typeface="Arial"/>
              </a:rPr>
              <a:t>Procurement of Goods and Services</a:t>
            </a:r>
            <a:endParaRPr lang="en-US" sz="1200" b="0" dirty="0">
              <a:solidFill>
                <a:schemeClr val="accent6"/>
              </a:solidFill>
              <a:cs typeface="Arial"/>
            </a:endParaRPr>
          </a:p>
          <a:p>
            <a:pPr defTabSz="783178"/>
            <a:r>
              <a:rPr lang="en-US" sz="1200" dirty="0">
                <a:solidFill>
                  <a:schemeClr val="accent6"/>
                </a:solidFill>
                <a:cs typeface="Palatino Linotype"/>
              </a:rPr>
              <a:t>Conflicts of Interest</a:t>
            </a:r>
          </a:p>
          <a:p>
            <a:pPr marL="171450" indent="-171450" defTabSz="783178">
              <a:spcBef>
                <a:spcPts val="0"/>
              </a:spcBef>
              <a:spcAft>
                <a:spcPts val="0"/>
              </a:spcAft>
              <a:buFont typeface="Arial" panose="020B0604020202020204" pitchFamily="34" charset="0"/>
              <a:buChar char="•"/>
            </a:pPr>
            <a:r>
              <a:rPr lang="en-US" sz="1050" b="0" dirty="0">
                <a:solidFill>
                  <a:srgbClr val="58595B"/>
                </a:solidFill>
                <a:cs typeface="Arial"/>
              </a:rPr>
              <a:t>Conflicts of Interest</a:t>
            </a:r>
            <a:endParaRPr lang="en-US" sz="1050" b="0" dirty="0">
              <a:solidFill>
                <a:prstClr val="black"/>
              </a:solidFill>
              <a:cs typeface="Arial"/>
            </a:endParaRPr>
          </a:p>
          <a:p>
            <a:endParaRPr lang="en-US" sz="1200" dirty="0"/>
          </a:p>
        </p:txBody>
      </p:sp>
      <p:sp>
        <p:nvSpPr>
          <p:cNvPr id="41" name="object 41"/>
          <p:cNvSpPr txBox="1">
            <a:spLocks noGrp="1"/>
          </p:cNvSpPr>
          <p:nvPr>
            <p:ph type="title" idx="4294967295"/>
          </p:nvPr>
        </p:nvSpPr>
        <p:spPr>
          <a:xfrm>
            <a:off x="3383873" y="424042"/>
            <a:ext cx="5148263" cy="455613"/>
          </a:xfrm>
          <a:prstGeom prst="rect">
            <a:avLst/>
          </a:prstGeom>
        </p:spPr>
        <p:txBody>
          <a:bodyPr vert="horz" wrap="square" lIns="0" tIns="10877" rIns="0" bIns="0" rtlCol="0" anchor="t">
            <a:spAutoFit/>
          </a:bodyPr>
          <a:lstStyle/>
          <a:p>
            <a:pPr marL="10877">
              <a:spcBef>
                <a:spcPts val="86"/>
              </a:spcBef>
            </a:pPr>
            <a:r>
              <a:rPr spc="-249" dirty="0">
                <a:solidFill>
                  <a:schemeClr val="accent3"/>
                </a:solidFill>
              </a:rPr>
              <a:t>T</a:t>
            </a:r>
            <a:r>
              <a:rPr spc="-86" dirty="0">
                <a:solidFill>
                  <a:schemeClr val="accent3"/>
                </a:solidFill>
              </a:rPr>
              <a:t>ABLE</a:t>
            </a:r>
            <a:r>
              <a:rPr spc="-142" dirty="0">
                <a:solidFill>
                  <a:schemeClr val="accent3"/>
                </a:solidFill>
              </a:rPr>
              <a:t> </a:t>
            </a:r>
            <a:r>
              <a:rPr spc="-86" dirty="0">
                <a:solidFill>
                  <a:schemeClr val="accent3"/>
                </a:solidFill>
              </a:rPr>
              <a:t>OF</a:t>
            </a:r>
            <a:r>
              <a:rPr spc="-142" dirty="0">
                <a:solidFill>
                  <a:schemeClr val="accent3"/>
                </a:solidFill>
              </a:rPr>
              <a:t> </a:t>
            </a:r>
            <a:r>
              <a:rPr spc="-39" dirty="0">
                <a:solidFill>
                  <a:schemeClr val="accent3"/>
                </a:solidFill>
              </a:rPr>
              <a:t>C</a:t>
            </a:r>
            <a:r>
              <a:rPr spc="-77" dirty="0">
                <a:solidFill>
                  <a:schemeClr val="accent3"/>
                </a:solidFill>
              </a:rPr>
              <a:t>ONTEN</a:t>
            </a:r>
            <a:r>
              <a:rPr spc="-128" dirty="0">
                <a:solidFill>
                  <a:schemeClr val="accent3"/>
                </a:solidFill>
              </a:rPr>
              <a:t>T</a:t>
            </a:r>
            <a:r>
              <a:rPr spc="-86" dirty="0">
                <a:solidFill>
                  <a:schemeClr val="accent3"/>
                </a:solidFill>
              </a:rPr>
              <a:t>S</a:t>
            </a:r>
          </a:p>
        </p:txBody>
      </p:sp>
      <p:sp>
        <p:nvSpPr>
          <p:cNvPr id="44" name="Rectangle 43">
            <a:extLst>
              <a:ext uri="{FF2B5EF4-FFF2-40B4-BE49-F238E27FC236}">
                <a16:creationId xmlns:a16="http://schemas.microsoft.com/office/drawing/2014/main" id="{18359392-04C4-72EA-F4D1-181A1508C7D3}"/>
              </a:ext>
            </a:extLst>
          </p:cNvPr>
          <p:cNvSpPr/>
          <p:nvPr/>
        </p:nvSpPr>
        <p:spPr>
          <a:xfrm>
            <a:off x="8428008" y="5694097"/>
            <a:ext cx="715992" cy="1158863"/>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endParaRPr>
          </a:p>
        </p:txBody>
      </p:sp>
      <p:sp>
        <p:nvSpPr>
          <p:cNvPr id="45" name="object 28">
            <a:extLst>
              <a:ext uri="{FF2B5EF4-FFF2-40B4-BE49-F238E27FC236}">
                <a16:creationId xmlns:a16="http://schemas.microsoft.com/office/drawing/2014/main" id="{F41AB2E7-DEA1-6D24-3489-419351387DE6}"/>
              </a:ext>
            </a:extLst>
          </p:cNvPr>
          <p:cNvSpPr txBox="1"/>
          <p:nvPr/>
        </p:nvSpPr>
        <p:spPr>
          <a:xfrm>
            <a:off x="8620984" y="2371718"/>
            <a:ext cx="267424" cy="780425"/>
          </a:xfrm>
          <a:prstGeom prst="rect">
            <a:avLst/>
          </a:prstGeom>
        </p:spPr>
        <p:txBody>
          <a:bodyPr vert="horz" wrap="square" lIns="0" tIns="10877" rIns="0" bIns="0" rtlCol="0">
            <a:spAutoFit/>
          </a:bodyPr>
          <a:lstStyle/>
          <a:p>
            <a:pPr marL="10877" algn="ctr" defTabSz="783178">
              <a:spcAft>
                <a:spcPts val="300"/>
              </a:spcAft>
            </a:pPr>
            <a:r>
              <a:rPr lang="en-US" sz="1600" b="1" dirty="0">
                <a:solidFill>
                  <a:schemeClr val="bg1"/>
                </a:solidFill>
                <a:latin typeface="+mj-lt"/>
                <a:cs typeface="Arial"/>
              </a:rPr>
              <a:t>10</a:t>
            </a:r>
            <a:endParaRPr lang="en-US" sz="1200" b="1" dirty="0">
              <a:solidFill>
                <a:schemeClr val="bg1"/>
              </a:solidFill>
              <a:latin typeface="+mj-lt"/>
              <a:cs typeface="Arial"/>
            </a:endParaRPr>
          </a:p>
          <a:p>
            <a:pPr marL="10877" algn="ctr" defTabSz="783178"/>
            <a:r>
              <a:rPr lang="en-US" sz="1050" dirty="0">
                <a:solidFill>
                  <a:schemeClr val="bg1"/>
                </a:solidFill>
                <a:latin typeface="+mj-lt"/>
                <a:cs typeface="Arial"/>
              </a:rPr>
              <a:t>11</a:t>
            </a:r>
          </a:p>
          <a:p>
            <a:pPr marL="10877" algn="ctr" defTabSz="783178"/>
            <a:r>
              <a:rPr lang="en-US" sz="1050" dirty="0">
                <a:solidFill>
                  <a:schemeClr val="bg1"/>
                </a:solidFill>
                <a:latin typeface="+mj-lt"/>
                <a:cs typeface="Arial"/>
              </a:rPr>
              <a:t>12</a:t>
            </a:r>
          </a:p>
          <a:p>
            <a:pPr marL="10877" algn="ctr" defTabSz="783178"/>
            <a:r>
              <a:rPr lang="en-US" sz="1050" dirty="0">
                <a:solidFill>
                  <a:schemeClr val="bg1"/>
                </a:solidFill>
                <a:latin typeface="+mj-lt"/>
                <a:cs typeface="Arial"/>
              </a:rPr>
              <a:t>14</a:t>
            </a:r>
            <a:endParaRPr sz="1050" dirty="0">
              <a:solidFill>
                <a:schemeClr val="bg1"/>
              </a:solidFill>
              <a:latin typeface="+mj-lt"/>
              <a:cs typeface="Arial"/>
            </a:endParaRPr>
          </a:p>
        </p:txBody>
      </p:sp>
      <p:sp>
        <p:nvSpPr>
          <p:cNvPr id="46" name="object 28">
            <a:extLst>
              <a:ext uri="{FF2B5EF4-FFF2-40B4-BE49-F238E27FC236}">
                <a16:creationId xmlns:a16="http://schemas.microsoft.com/office/drawing/2014/main" id="{5B6BF189-C1D0-7893-9E28-8EFBF35D9677}"/>
              </a:ext>
            </a:extLst>
          </p:cNvPr>
          <p:cNvSpPr txBox="1"/>
          <p:nvPr/>
        </p:nvSpPr>
        <p:spPr>
          <a:xfrm>
            <a:off x="8640846" y="3309267"/>
            <a:ext cx="257085" cy="1265173"/>
          </a:xfrm>
          <a:prstGeom prst="rect">
            <a:avLst/>
          </a:prstGeom>
        </p:spPr>
        <p:txBody>
          <a:bodyPr vert="horz" wrap="square" lIns="0" tIns="10877" rIns="0" bIns="0" rtlCol="0">
            <a:spAutoFit/>
          </a:bodyPr>
          <a:lstStyle/>
          <a:p>
            <a:pPr marL="10877" algn="ctr" defTabSz="783178">
              <a:spcAft>
                <a:spcPts val="300"/>
              </a:spcAft>
            </a:pPr>
            <a:r>
              <a:rPr lang="en-US" sz="1600" b="1" dirty="0">
                <a:solidFill>
                  <a:schemeClr val="bg1"/>
                </a:solidFill>
                <a:latin typeface="+mj-lt"/>
                <a:cs typeface="Arial"/>
              </a:rPr>
              <a:t>15</a:t>
            </a:r>
            <a:endParaRPr lang="en-US" sz="1050" b="1" dirty="0">
              <a:solidFill>
                <a:schemeClr val="bg1"/>
              </a:solidFill>
              <a:latin typeface="+mj-lt"/>
              <a:cs typeface="Arial"/>
            </a:endParaRPr>
          </a:p>
          <a:p>
            <a:pPr marL="10877" algn="ctr" defTabSz="783178"/>
            <a:r>
              <a:rPr lang="en-US" sz="1050" dirty="0">
                <a:solidFill>
                  <a:schemeClr val="bg1"/>
                </a:solidFill>
                <a:latin typeface="+mj-lt"/>
                <a:cs typeface="Arial"/>
              </a:rPr>
              <a:t>16</a:t>
            </a:r>
          </a:p>
          <a:p>
            <a:pPr marL="10877" algn="ctr" defTabSz="783178"/>
            <a:r>
              <a:rPr lang="en-US" sz="1050" dirty="0">
                <a:solidFill>
                  <a:schemeClr val="bg1"/>
                </a:solidFill>
                <a:latin typeface="+mj-lt"/>
                <a:cs typeface="Arial"/>
              </a:rPr>
              <a:t>17</a:t>
            </a:r>
          </a:p>
          <a:p>
            <a:pPr marL="10877" algn="ctr" defTabSz="783178"/>
            <a:r>
              <a:rPr lang="en-US" sz="1050" dirty="0">
                <a:solidFill>
                  <a:schemeClr val="bg1"/>
                </a:solidFill>
                <a:latin typeface="+mj-lt"/>
                <a:cs typeface="Arial"/>
              </a:rPr>
              <a:t>18</a:t>
            </a:r>
          </a:p>
          <a:p>
            <a:pPr marL="10877" algn="ctr" defTabSz="783178"/>
            <a:r>
              <a:rPr lang="en-US" sz="1050" dirty="0">
                <a:solidFill>
                  <a:schemeClr val="bg1"/>
                </a:solidFill>
                <a:latin typeface="+mj-lt"/>
                <a:cs typeface="Arial"/>
              </a:rPr>
              <a:t>20</a:t>
            </a:r>
          </a:p>
          <a:p>
            <a:pPr marL="10877" algn="ctr" defTabSz="783178"/>
            <a:r>
              <a:rPr lang="en-US" sz="1050" dirty="0">
                <a:solidFill>
                  <a:schemeClr val="bg1"/>
                </a:solidFill>
                <a:latin typeface="+mj-lt"/>
                <a:cs typeface="Arial"/>
              </a:rPr>
              <a:t>21</a:t>
            </a:r>
          </a:p>
          <a:p>
            <a:pPr marL="10877" algn="ctr" defTabSz="783178"/>
            <a:endParaRPr sz="1050" dirty="0">
              <a:solidFill>
                <a:schemeClr val="bg1"/>
              </a:solidFill>
              <a:latin typeface="+mj-lt"/>
              <a:cs typeface="Arial"/>
            </a:endParaRPr>
          </a:p>
        </p:txBody>
      </p:sp>
      <p:sp>
        <p:nvSpPr>
          <p:cNvPr id="47" name="object 28">
            <a:extLst>
              <a:ext uri="{FF2B5EF4-FFF2-40B4-BE49-F238E27FC236}">
                <a16:creationId xmlns:a16="http://schemas.microsoft.com/office/drawing/2014/main" id="{BAEF0425-A635-F435-6B44-C9B969767B58}"/>
              </a:ext>
            </a:extLst>
          </p:cNvPr>
          <p:cNvSpPr txBox="1"/>
          <p:nvPr/>
        </p:nvSpPr>
        <p:spPr>
          <a:xfrm>
            <a:off x="8627493" y="4496360"/>
            <a:ext cx="277978" cy="618842"/>
          </a:xfrm>
          <a:prstGeom prst="rect">
            <a:avLst/>
          </a:prstGeom>
        </p:spPr>
        <p:txBody>
          <a:bodyPr vert="horz" wrap="square" lIns="0" tIns="10877" rIns="0" bIns="0" rtlCol="0">
            <a:spAutoFit/>
          </a:bodyPr>
          <a:lstStyle/>
          <a:p>
            <a:pPr marL="10877" algn="ctr" defTabSz="783178">
              <a:spcAft>
                <a:spcPts val="300"/>
              </a:spcAft>
            </a:pPr>
            <a:r>
              <a:rPr lang="en-US" sz="1600" b="1" dirty="0">
                <a:solidFill>
                  <a:schemeClr val="bg1"/>
                </a:solidFill>
                <a:latin typeface="+mj-lt"/>
                <a:cs typeface="Arial"/>
              </a:rPr>
              <a:t>22</a:t>
            </a:r>
            <a:endParaRPr lang="en-US" sz="1200" b="1" dirty="0">
              <a:solidFill>
                <a:schemeClr val="bg1"/>
              </a:solidFill>
              <a:latin typeface="+mj-lt"/>
              <a:cs typeface="Arial"/>
            </a:endParaRPr>
          </a:p>
          <a:p>
            <a:pPr marL="10877" algn="ctr" defTabSz="783178"/>
            <a:r>
              <a:rPr lang="en-US" sz="1050" dirty="0">
                <a:solidFill>
                  <a:schemeClr val="bg1"/>
                </a:solidFill>
                <a:latin typeface="+mj-lt"/>
                <a:cs typeface="Arial"/>
              </a:rPr>
              <a:t>23</a:t>
            </a:r>
          </a:p>
          <a:p>
            <a:pPr marL="10877" algn="ctr" defTabSz="783178"/>
            <a:r>
              <a:rPr lang="en-US" sz="1050" dirty="0">
                <a:solidFill>
                  <a:schemeClr val="bg1"/>
                </a:solidFill>
                <a:latin typeface="+mj-lt"/>
                <a:cs typeface="Arial"/>
              </a:rPr>
              <a:t>26</a:t>
            </a:r>
            <a:endParaRPr sz="1050" dirty="0">
              <a:solidFill>
                <a:schemeClr val="bg1"/>
              </a:solidFill>
              <a:latin typeface="+mj-lt"/>
              <a:cs typeface="Arial"/>
            </a:endParaRPr>
          </a:p>
        </p:txBody>
      </p:sp>
      <p:sp>
        <p:nvSpPr>
          <p:cNvPr id="48" name="object 28">
            <a:extLst>
              <a:ext uri="{FF2B5EF4-FFF2-40B4-BE49-F238E27FC236}">
                <a16:creationId xmlns:a16="http://schemas.microsoft.com/office/drawing/2014/main" id="{3BEB75EC-CAC4-4847-F2A4-F40B9910B5EE}"/>
              </a:ext>
            </a:extLst>
          </p:cNvPr>
          <p:cNvSpPr txBox="1"/>
          <p:nvPr/>
        </p:nvSpPr>
        <p:spPr>
          <a:xfrm>
            <a:off x="8637097" y="5223525"/>
            <a:ext cx="249384" cy="780425"/>
          </a:xfrm>
          <a:prstGeom prst="rect">
            <a:avLst/>
          </a:prstGeom>
        </p:spPr>
        <p:txBody>
          <a:bodyPr vert="horz" wrap="square" lIns="0" tIns="10877" rIns="0" bIns="0" rtlCol="0">
            <a:spAutoFit/>
          </a:bodyPr>
          <a:lstStyle/>
          <a:p>
            <a:pPr marL="10877" algn="ctr" defTabSz="783178">
              <a:spcAft>
                <a:spcPts val="300"/>
              </a:spcAft>
            </a:pPr>
            <a:r>
              <a:rPr lang="en-US" sz="1600" b="1" dirty="0">
                <a:solidFill>
                  <a:schemeClr val="bg1"/>
                </a:solidFill>
                <a:latin typeface="+mj-lt"/>
                <a:cs typeface="Arial"/>
              </a:rPr>
              <a:t>27</a:t>
            </a:r>
            <a:endParaRPr lang="en-US" sz="1050" b="1" dirty="0">
              <a:solidFill>
                <a:schemeClr val="bg1"/>
              </a:solidFill>
              <a:latin typeface="+mj-lt"/>
              <a:cs typeface="Arial"/>
            </a:endParaRPr>
          </a:p>
          <a:p>
            <a:pPr marL="10877" algn="ctr" defTabSz="783178"/>
            <a:r>
              <a:rPr lang="en-US" sz="1050" dirty="0">
                <a:solidFill>
                  <a:schemeClr val="bg1"/>
                </a:solidFill>
                <a:latin typeface="+mj-lt"/>
                <a:cs typeface="Arial"/>
              </a:rPr>
              <a:t>28</a:t>
            </a:r>
          </a:p>
          <a:p>
            <a:pPr marL="10877" algn="ctr" defTabSz="783178"/>
            <a:r>
              <a:rPr lang="en-US" sz="1050" dirty="0">
                <a:solidFill>
                  <a:schemeClr val="bg1"/>
                </a:solidFill>
                <a:latin typeface="+mj-lt"/>
                <a:cs typeface="Arial"/>
              </a:rPr>
              <a:t>29</a:t>
            </a:r>
          </a:p>
          <a:p>
            <a:pPr marL="10877" algn="ctr" defTabSz="783178"/>
            <a:r>
              <a:rPr lang="en-US" sz="1050" dirty="0">
                <a:solidFill>
                  <a:schemeClr val="bg1"/>
                </a:solidFill>
                <a:latin typeface="+mj-lt"/>
                <a:cs typeface="Arial"/>
              </a:rPr>
              <a:t>31</a:t>
            </a:r>
            <a:endParaRPr sz="1050" dirty="0">
              <a:solidFill>
                <a:schemeClr val="bg1"/>
              </a:solidFill>
              <a:latin typeface="+mj-lt"/>
              <a:cs typeface="Arial"/>
            </a:endParaRPr>
          </a:p>
        </p:txBody>
      </p:sp>
      <p:sp>
        <p:nvSpPr>
          <p:cNvPr id="49" name="object 28">
            <a:extLst>
              <a:ext uri="{FF2B5EF4-FFF2-40B4-BE49-F238E27FC236}">
                <a16:creationId xmlns:a16="http://schemas.microsoft.com/office/drawing/2014/main" id="{04F161FC-A895-DD20-1E3C-6DE737E949E4}"/>
              </a:ext>
            </a:extLst>
          </p:cNvPr>
          <p:cNvSpPr txBox="1"/>
          <p:nvPr/>
        </p:nvSpPr>
        <p:spPr>
          <a:xfrm>
            <a:off x="8614606" y="6170755"/>
            <a:ext cx="268775" cy="457259"/>
          </a:xfrm>
          <a:prstGeom prst="rect">
            <a:avLst/>
          </a:prstGeom>
        </p:spPr>
        <p:txBody>
          <a:bodyPr vert="horz" wrap="square" lIns="0" tIns="10877" rIns="0" bIns="0" rtlCol="0">
            <a:spAutoFit/>
          </a:bodyPr>
          <a:lstStyle/>
          <a:p>
            <a:pPr marL="10877" algn="ctr" defTabSz="783178">
              <a:spcAft>
                <a:spcPts val="300"/>
              </a:spcAft>
            </a:pPr>
            <a:r>
              <a:rPr lang="en-US" sz="1600" b="1" dirty="0">
                <a:solidFill>
                  <a:schemeClr val="bg1"/>
                </a:solidFill>
                <a:latin typeface="+mj-lt"/>
                <a:cs typeface="Arial"/>
              </a:rPr>
              <a:t>34</a:t>
            </a:r>
            <a:endParaRPr lang="en-US" sz="1050" b="1" dirty="0">
              <a:solidFill>
                <a:schemeClr val="bg1"/>
              </a:solidFill>
              <a:latin typeface="+mj-lt"/>
              <a:cs typeface="Arial"/>
            </a:endParaRPr>
          </a:p>
          <a:p>
            <a:pPr marL="10877" algn="ctr" defTabSz="783178"/>
            <a:r>
              <a:rPr lang="en-US" sz="1050" dirty="0">
                <a:solidFill>
                  <a:schemeClr val="bg1"/>
                </a:solidFill>
                <a:latin typeface="+mj-lt"/>
                <a:cs typeface="Arial"/>
              </a:rPr>
              <a:t>35</a:t>
            </a:r>
            <a:endParaRPr sz="1050" dirty="0">
              <a:solidFill>
                <a:schemeClr val="bg1"/>
              </a:solidFill>
              <a:latin typeface="+mj-lt"/>
              <a:cs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object 44"/>
          <p:cNvSpPr txBox="1"/>
          <p:nvPr/>
        </p:nvSpPr>
        <p:spPr>
          <a:xfrm>
            <a:off x="219410" y="1056143"/>
            <a:ext cx="2729530" cy="1303977"/>
          </a:xfrm>
          <a:prstGeom prst="rect">
            <a:avLst/>
          </a:prstGeom>
        </p:spPr>
        <p:txBody>
          <a:bodyPr vert="horz" wrap="square" lIns="0" tIns="11206" rIns="0" bIns="0" rtlCol="0">
            <a:spAutoFit/>
          </a:bodyPr>
          <a:lstStyle/>
          <a:p>
            <a:pPr marL="11206" marR="68360">
              <a:spcBef>
                <a:spcPts val="88"/>
              </a:spcBef>
            </a:pPr>
            <a:r>
              <a:rPr sz="1400" i="1" spc="44" dirty="0">
                <a:solidFill>
                  <a:srgbClr val="FFFFFF"/>
                </a:solidFill>
                <a:latin typeface="+mj-lt"/>
                <a:cs typeface="Palatino Linotype"/>
              </a:rPr>
              <a:t>Discriminatory </a:t>
            </a:r>
            <a:r>
              <a:rPr sz="1400" i="1" spc="35" dirty="0">
                <a:solidFill>
                  <a:srgbClr val="FFFFFF"/>
                </a:solidFill>
                <a:latin typeface="+mj-lt"/>
                <a:cs typeface="Palatino Linotype"/>
              </a:rPr>
              <a:t>or </a:t>
            </a:r>
            <a:r>
              <a:rPr sz="1400" i="1" spc="84" dirty="0">
                <a:solidFill>
                  <a:srgbClr val="FFFFFF"/>
                </a:solidFill>
                <a:latin typeface="+mj-lt"/>
                <a:cs typeface="Palatino Linotype"/>
              </a:rPr>
              <a:t>sexual  </a:t>
            </a:r>
            <a:r>
              <a:rPr sz="1400" i="1" spc="88" dirty="0">
                <a:solidFill>
                  <a:srgbClr val="FFFFFF"/>
                </a:solidFill>
                <a:latin typeface="+mj-lt"/>
                <a:cs typeface="Palatino Linotype"/>
              </a:rPr>
              <a:t>harassment</a:t>
            </a:r>
            <a:r>
              <a:rPr sz="1400" i="1" spc="93" dirty="0">
                <a:solidFill>
                  <a:srgbClr val="FFFFFF"/>
                </a:solidFill>
                <a:latin typeface="+mj-lt"/>
                <a:cs typeface="Palatino Linotype"/>
              </a:rPr>
              <a:t> </a:t>
            </a:r>
            <a:r>
              <a:rPr sz="1400" i="1" spc="-9" dirty="0">
                <a:solidFill>
                  <a:srgbClr val="FFFFFF"/>
                </a:solidFill>
                <a:latin typeface="+mj-lt"/>
                <a:cs typeface="Palatino Linotype"/>
              </a:rPr>
              <a:t>will </a:t>
            </a:r>
            <a:r>
              <a:rPr sz="1400" i="1" spc="44" dirty="0">
                <a:solidFill>
                  <a:srgbClr val="FFFFFF"/>
                </a:solidFill>
                <a:latin typeface="+mj-lt"/>
                <a:cs typeface="Palatino Linotype"/>
              </a:rPr>
              <a:t>not </a:t>
            </a:r>
            <a:r>
              <a:rPr sz="1400" i="1" spc="159" dirty="0">
                <a:solidFill>
                  <a:srgbClr val="FFFFFF"/>
                </a:solidFill>
                <a:latin typeface="+mj-lt"/>
                <a:cs typeface="Palatino Linotype"/>
              </a:rPr>
              <a:t>be </a:t>
            </a:r>
            <a:r>
              <a:rPr sz="1400" i="1" spc="57" dirty="0">
                <a:solidFill>
                  <a:srgbClr val="FFFFFF"/>
                </a:solidFill>
                <a:latin typeface="+mj-lt"/>
                <a:cs typeface="Palatino Linotype"/>
              </a:rPr>
              <a:t>tolerated. </a:t>
            </a:r>
            <a:r>
              <a:rPr sz="1400" i="1" spc="44" dirty="0">
                <a:solidFill>
                  <a:srgbClr val="FFFFFF"/>
                </a:solidFill>
                <a:latin typeface="+mj-lt"/>
                <a:cs typeface="Palatino Linotype"/>
              </a:rPr>
              <a:t>Any</a:t>
            </a:r>
            <a:r>
              <a:rPr sz="1400" i="1" spc="-66" dirty="0">
                <a:solidFill>
                  <a:srgbClr val="FFFFFF"/>
                </a:solidFill>
                <a:latin typeface="+mj-lt"/>
                <a:cs typeface="Palatino Linotype"/>
              </a:rPr>
              <a:t> </a:t>
            </a:r>
            <a:r>
              <a:rPr sz="1400" i="1" spc="79" dirty="0">
                <a:solidFill>
                  <a:srgbClr val="FFFFFF"/>
                </a:solidFill>
                <a:latin typeface="+mj-lt"/>
                <a:cs typeface="Palatino Linotype"/>
              </a:rPr>
              <a:t>such</a:t>
            </a:r>
            <a:r>
              <a:rPr sz="1400" i="1" spc="-62" dirty="0">
                <a:solidFill>
                  <a:srgbClr val="FFFFFF"/>
                </a:solidFill>
                <a:latin typeface="+mj-lt"/>
                <a:cs typeface="Palatino Linotype"/>
              </a:rPr>
              <a:t> </a:t>
            </a:r>
            <a:r>
              <a:rPr sz="1400" i="1" spc="66" dirty="0">
                <a:solidFill>
                  <a:srgbClr val="FFFFFF"/>
                </a:solidFill>
                <a:latin typeface="+mj-lt"/>
                <a:cs typeface="Palatino Linotype"/>
              </a:rPr>
              <a:t>conduct</a:t>
            </a:r>
            <a:r>
              <a:rPr sz="1400" i="1" spc="-62" dirty="0">
                <a:solidFill>
                  <a:srgbClr val="FFFFFF"/>
                </a:solidFill>
                <a:latin typeface="+mj-lt"/>
                <a:cs typeface="Palatino Linotype"/>
              </a:rPr>
              <a:t> </a:t>
            </a:r>
            <a:r>
              <a:rPr sz="1400" i="1" spc="132" dirty="0">
                <a:solidFill>
                  <a:srgbClr val="FFFFFF"/>
                </a:solidFill>
                <a:latin typeface="+mj-lt"/>
                <a:cs typeface="Palatino Linotype"/>
              </a:rPr>
              <a:t>may </a:t>
            </a:r>
            <a:r>
              <a:rPr sz="1400" i="1" spc="-296" dirty="0">
                <a:solidFill>
                  <a:srgbClr val="FFFFFF"/>
                </a:solidFill>
                <a:latin typeface="+mj-lt"/>
                <a:cs typeface="Palatino Linotype"/>
              </a:rPr>
              <a:t> </a:t>
            </a:r>
            <a:r>
              <a:rPr sz="1400" i="1" spc="26" dirty="0">
                <a:solidFill>
                  <a:srgbClr val="FFFFFF"/>
                </a:solidFill>
                <a:latin typeface="+mj-lt"/>
                <a:cs typeface="Palatino Linotype"/>
              </a:rPr>
              <a:t>result </a:t>
            </a:r>
            <a:r>
              <a:rPr sz="1400" i="1" spc="13" dirty="0">
                <a:solidFill>
                  <a:srgbClr val="FFFFFF"/>
                </a:solidFill>
                <a:latin typeface="+mj-lt"/>
                <a:cs typeface="Palatino Linotype"/>
              </a:rPr>
              <a:t>in </a:t>
            </a:r>
            <a:r>
              <a:rPr sz="1400" i="1" spc="53" dirty="0">
                <a:solidFill>
                  <a:srgbClr val="FFFFFF"/>
                </a:solidFill>
                <a:latin typeface="+mj-lt"/>
                <a:cs typeface="Palatino Linotype"/>
              </a:rPr>
              <a:t>disciplinary</a:t>
            </a:r>
            <a:r>
              <a:rPr sz="1400" i="1" spc="57" dirty="0">
                <a:solidFill>
                  <a:srgbClr val="FFFFFF"/>
                </a:solidFill>
                <a:latin typeface="+mj-lt"/>
                <a:cs typeface="Palatino Linotype"/>
              </a:rPr>
              <a:t> </a:t>
            </a:r>
            <a:r>
              <a:rPr sz="1400" i="1" spc="71" dirty="0">
                <a:solidFill>
                  <a:srgbClr val="FFFFFF"/>
                </a:solidFill>
                <a:latin typeface="+mj-lt"/>
                <a:cs typeface="Palatino Linotype"/>
              </a:rPr>
              <a:t>action</a:t>
            </a:r>
            <a:r>
              <a:rPr sz="1400" i="1" spc="-53" dirty="0">
                <a:solidFill>
                  <a:srgbClr val="FFFFFF"/>
                </a:solidFill>
                <a:latin typeface="+mj-lt"/>
                <a:cs typeface="Palatino Linotype"/>
              </a:rPr>
              <a:t> </a:t>
            </a:r>
            <a:r>
              <a:rPr sz="1400" i="1" spc="75" dirty="0">
                <a:solidFill>
                  <a:srgbClr val="FFFFFF"/>
                </a:solidFill>
                <a:latin typeface="+mj-lt"/>
                <a:cs typeface="Palatino Linotype"/>
              </a:rPr>
              <a:t>up</a:t>
            </a:r>
            <a:r>
              <a:rPr sz="1400" i="1" spc="-53" dirty="0">
                <a:solidFill>
                  <a:srgbClr val="FFFFFF"/>
                </a:solidFill>
                <a:latin typeface="+mj-lt"/>
                <a:cs typeface="Palatino Linotype"/>
              </a:rPr>
              <a:t> </a:t>
            </a:r>
            <a:r>
              <a:rPr sz="1400" i="1" spc="49" dirty="0">
                <a:solidFill>
                  <a:srgbClr val="FFFFFF"/>
                </a:solidFill>
                <a:latin typeface="+mj-lt"/>
                <a:cs typeface="Palatino Linotype"/>
              </a:rPr>
              <a:t>to</a:t>
            </a:r>
            <a:r>
              <a:rPr sz="1400" i="1" spc="-53" dirty="0">
                <a:solidFill>
                  <a:srgbClr val="FFFFFF"/>
                </a:solidFill>
                <a:latin typeface="+mj-lt"/>
                <a:cs typeface="Palatino Linotype"/>
              </a:rPr>
              <a:t> </a:t>
            </a:r>
            <a:r>
              <a:rPr sz="1400" i="1" spc="110" dirty="0">
                <a:solidFill>
                  <a:srgbClr val="FFFFFF"/>
                </a:solidFill>
                <a:latin typeface="+mj-lt"/>
                <a:cs typeface="Palatino Linotype"/>
              </a:rPr>
              <a:t>and</a:t>
            </a:r>
            <a:r>
              <a:rPr lang="en-US" sz="1400" i="1" spc="110" dirty="0">
                <a:solidFill>
                  <a:srgbClr val="FFFFFF"/>
                </a:solidFill>
                <a:latin typeface="+mj-lt"/>
                <a:cs typeface="Palatino Linotype"/>
              </a:rPr>
              <a:t> </a:t>
            </a:r>
            <a:r>
              <a:rPr sz="1400" i="1" spc="35" dirty="0">
                <a:solidFill>
                  <a:srgbClr val="FFFFFF"/>
                </a:solidFill>
                <a:latin typeface="+mj-lt"/>
                <a:cs typeface="Palatino Linotype"/>
              </a:rPr>
              <a:t>including</a:t>
            </a:r>
            <a:r>
              <a:rPr sz="1400" i="1" spc="-57" dirty="0">
                <a:solidFill>
                  <a:srgbClr val="FFFFFF"/>
                </a:solidFill>
                <a:latin typeface="+mj-lt"/>
                <a:cs typeface="Palatino Linotype"/>
              </a:rPr>
              <a:t> </a:t>
            </a:r>
            <a:r>
              <a:rPr sz="1400" i="1" spc="49" dirty="0">
                <a:solidFill>
                  <a:srgbClr val="FFFFFF"/>
                </a:solidFill>
                <a:latin typeface="+mj-lt"/>
                <a:cs typeface="Palatino Linotype"/>
              </a:rPr>
              <a:t>termination</a:t>
            </a:r>
            <a:r>
              <a:rPr sz="1400" i="1" spc="-57" dirty="0">
                <a:solidFill>
                  <a:srgbClr val="FFFFFF"/>
                </a:solidFill>
                <a:latin typeface="+mj-lt"/>
                <a:cs typeface="Palatino Linotype"/>
              </a:rPr>
              <a:t> </a:t>
            </a:r>
            <a:r>
              <a:rPr lang="en-US" sz="1400" i="1" spc="-57" dirty="0">
                <a:solidFill>
                  <a:srgbClr val="FFFFFF"/>
                </a:solidFill>
                <a:latin typeface="+mj-lt"/>
                <a:cs typeface="Palatino Linotype"/>
              </a:rPr>
              <a:t> </a:t>
            </a:r>
            <a:r>
              <a:rPr sz="1400" i="1" spc="66" dirty="0">
                <a:solidFill>
                  <a:srgbClr val="FFFFFF"/>
                </a:solidFill>
                <a:latin typeface="+mj-lt"/>
                <a:cs typeface="Palatino Linotype"/>
              </a:rPr>
              <a:t>of </a:t>
            </a:r>
            <a:r>
              <a:rPr sz="1400" i="1" spc="-296" dirty="0">
                <a:solidFill>
                  <a:srgbClr val="FFFFFF"/>
                </a:solidFill>
                <a:latin typeface="+mj-lt"/>
                <a:cs typeface="Palatino Linotype"/>
              </a:rPr>
              <a:t> </a:t>
            </a:r>
            <a:r>
              <a:rPr sz="1400" i="1" spc="79" dirty="0">
                <a:solidFill>
                  <a:srgbClr val="FFFFFF"/>
                </a:solidFill>
                <a:latin typeface="+mj-lt"/>
                <a:cs typeface="Palatino Linotype"/>
              </a:rPr>
              <a:t>employment.</a:t>
            </a:r>
            <a:endParaRPr sz="1400" dirty="0">
              <a:latin typeface="+mj-lt"/>
              <a:cs typeface="Palatino Linotype"/>
            </a:endParaRPr>
          </a:p>
        </p:txBody>
      </p:sp>
      <p:sp>
        <p:nvSpPr>
          <p:cNvPr id="39" name="Content Placeholder 38">
            <a:extLst>
              <a:ext uri="{FF2B5EF4-FFF2-40B4-BE49-F238E27FC236}">
                <a16:creationId xmlns:a16="http://schemas.microsoft.com/office/drawing/2014/main" id="{5E1C4FC8-2E6B-3B78-AC2B-C75EAD4636E2}"/>
              </a:ext>
            </a:extLst>
          </p:cNvPr>
          <p:cNvSpPr>
            <a:spLocks noGrp="1"/>
          </p:cNvSpPr>
          <p:nvPr>
            <p:ph sz="quarter" idx="4294967295"/>
          </p:nvPr>
        </p:nvSpPr>
        <p:spPr>
          <a:xfrm>
            <a:off x="3118585" y="418940"/>
            <a:ext cx="5168165" cy="3295810"/>
          </a:xfrm>
        </p:spPr>
        <p:txBody>
          <a:bodyPr>
            <a:noAutofit/>
          </a:bodyPr>
          <a:lstStyle/>
          <a:p>
            <a:pPr>
              <a:spcBef>
                <a:spcPts val="600"/>
              </a:spcBef>
              <a:spcAft>
                <a:spcPts val="0"/>
              </a:spcAft>
            </a:pPr>
            <a:r>
              <a:rPr lang="en-US" sz="1800" spc="26" dirty="0">
                <a:solidFill>
                  <a:schemeClr val="accent6"/>
                </a:solidFill>
                <a:latin typeface="Arial"/>
                <a:cs typeface="Arial"/>
              </a:rPr>
              <a:t>Here</a:t>
            </a:r>
            <a:r>
              <a:rPr lang="en-US" sz="1800" spc="-66" dirty="0">
                <a:solidFill>
                  <a:schemeClr val="accent6"/>
                </a:solidFill>
                <a:latin typeface="Arial"/>
                <a:cs typeface="Arial"/>
              </a:rPr>
              <a:t> </a:t>
            </a:r>
            <a:r>
              <a:rPr lang="en-US" sz="1800" spc="18" dirty="0">
                <a:solidFill>
                  <a:schemeClr val="accent6"/>
                </a:solidFill>
                <a:latin typeface="Arial"/>
                <a:cs typeface="Arial"/>
              </a:rPr>
              <a:t>are</a:t>
            </a:r>
            <a:r>
              <a:rPr lang="en-US" sz="1800" spc="-66" dirty="0">
                <a:solidFill>
                  <a:schemeClr val="accent6"/>
                </a:solidFill>
                <a:latin typeface="Arial"/>
                <a:cs typeface="Arial"/>
              </a:rPr>
              <a:t> </a:t>
            </a:r>
            <a:r>
              <a:rPr lang="en-US" sz="1800" spc="13" dirty="0">
                <a:solidFill>
                  <a:schemeClr val="accent6"/>
                </a:solidFill>
                <a:latin typeface="Arial"/>
                <a:cs typeface="Arial"/>
              </a:rPr>
              <a:t>some</a:t>
            </a:r>
            <a:r>
              <a:rPr lang="en-US" sz="1800" spc="-66" dirty="0">
                <a:solidFill>
                  <a:schemeClr val="accent6"/>
                </a:solidFill>
                <a:latin typeface="Arial"/>
                <a:cs typeface="Arial"/>
              </a:rPr>
              <a:t> </a:t>
            </a:r>
            <a:r>
              <a:rPr lang="en-US" sz="1800" spc="4" dirty="0">
                <a:solidFill>
                  <a:schemeClr val="accent6"/>
                </a:solidFill>
                <a:latin typeface="Arial"/>
                <a:cs typeface="Arial"/>
              </a:rPr>
              <a:t>basics</a:t>
            </a:r>
            <a:r>
              <a:rPr lang="en-US" sz="1800" spc="-66" dirty="0">
                <a:solidFill>
                  <a:schemeClr val="accent6"/>
                </a:solidFill>
                <a:latin typeface="Arial"/>
                <a:cs typeface="Arial"/>
              </a:rPr>
              <a:t> </a:t>
            </a:r>
            <a:r>
              <a:rPr lang="en-US" sz="1800" spc="22" dirty="0">
                <a:solidFill>
                  <a:schemeClr val="accent6"/>
                </a:solidFill>
                <a:latin typeface="Arial"/>
                <a:cs typeface="Arial"/>
              </a:rPr>
              <a:t>to</a:t>
            </a:r>
            <a:r>
              <a:rPr lang="en-US" sz="1800" spc="-62" dirty="0">
                <a:solidFill>
                  <a:schemeClr val="accent6"/>
                </a:solidFill>
                <a:latin typeface="Arial"/>
                <a:cs typeface="Arial"/>
              </a:rPr>
              <a:t> </a:t>
            </a:r>
            <a:r>
              <a:rPr lang="en-US" sz="1800" spc="22" dirty="0">
                <a:solidFill>
                  <a:schemeClr val="accent6"/>
                </a:solidFill>
                <a:latin typeface="Arial"/>
                <a:cs typeface="Arial"/>
              </a:rPr>
              <a:t>remember:</a:t>
            </a:r>
          </a:p>
          <a:p>
            <a:pPr marL="212923" marR="333953" indent="-201717">
              <a:spcBef>
                <a:spcPts val="600"/>
              </a:spcBef>
              <a:spcAft>
                <a:spcPts val="0"/>
              </a:spcAft>
              <a:buChar char="•"/>
              <a:tabLst>
                <a:tab pos="212363" algn="l"/>
                <a:tab pos="212923" algn="l"/>
              </a:tabLst>
            </a:pPr>
            <a:r>
              <a:rPr lang="en-US" sz="1400" b="0" spc="-53" dirty="0">
                <a:solidFill>
                  <a:schemeClr val="accent6"/>
                </a:solidFill>
                <a:latin typeface="Arial"/>
                <a:cs typeface="Arial"/>
              </a:rPr>
              <a:t>Treat</a:t>
            </a:r>
            <a:r>
              <a:rPr lang="en-US" sz="1400" b="0" spc="-62" dirty="0">
                <a:solidFill>
                  <a:schemeClr val="accent6"/>
                </a:solidFill>
                <a:latin typeface="Arial"/>
                <a:cs typeface="Arial"/>
              </a:rPr>
              <a:t> </a:t>
            </a:r>
            <a:r>
              <a:rPr lang="en-US" sz="1400" b="0" spc="-22" dirty="0">
                <a:solidFill>
                  <a:schemeClr val="accent6"/>
                </a:solidFill>
                <a:latin typeface="Arial"/>
                <a:cs typeface="Arial"/>
              </a:rPr>
              <a:t>fellow</a:t>
            </a:r>
            <a:r>
              <a:rPr lang="en-US" sz="1400" b="0" spc="-62" dirty="0">
                <a:solidFill>
                  <a:schemeClr val="accent6"/>
                </a:solidFill>
                <a:latin typeface="Arial"/>
                <a:cs typeface="Arial"/>
              </a:rPr>
              <a:t> </a:t>
            </a:r>
            <a:r>
              <a:rPr lang="en-US" sz="1400" b="0" spc="-26" dirty="0">
                <a:solidFill>
                  <a:schemeClr val="accent6"/>
                </a:solidFill>
                <a:latin typeface="Arial"/>
                <a:cs typeface="Arial"/>
              </a:rPr>
              <a:t>employees,</a:t>
            </a:r>
            <a:r>
              <a:rPr lang="en-US" sz="1400" b="0" spc="-62" dirty="0">
                <a:solidFill>
                  <a:schemeClr val="accent6"/>
                </a:solidFill>
                <a:latin typeface="Arial"/>
                <a:cs typeface="Arial"/>
              </a:rPr>
              <a:t> </a:t>
            </a:r>
            <a:r>
              <a:rPr lang="en-US" sz="1400" b="0" spc="-9" dirty="0">
                <a:solidFill>
                  <a:schemeClr val="accent6"/>
                </a:solidFill>
                <a:latin typeface="Arial"/>
                <a:cs typeface="Arial"/>
              </a:rPr>
              <a:t>customers</a:t>
            </a:r>
            <a:r>
              <a:rPr lang="en-US" sz="1400" b="0" spc="-62" dirty="0">
                <a:solidFill>
                  <a:schemeClr val="accent6"/>
                </a:solidFill>
                <a:latin typeface="Arial"/>
                <a:cs typeface="Arial"/>
              </a:rPr>
              <a:t> </a:t>
            </a:r>
            <a:r>
              <a:rPr lang="en-US" sz="1400" b="0" spc="-18" dirty="0">
                <a:solidFill>
                  <a:schemeClr val="accent6"/>
                </a:solidFill>
                <a:latin typeface="Arial"/>
                <a:cs typeface="Arial"/>
              </a:rPr>
              <a:t>and</a:t>
            </a:r>
            <a:r>
              <a:rPr lang="en-US" sz="1400" b="0" spc="-62" dirty="0">
                <a:solidFill>
                  <a:schemeClr val="accent6"/>
                </a:solidFill>
                <a:latin typeface="Arial"/>
                <a:cs typeface="Arial"/>
              </a:rPr>
              <a:t> </a:t>
            </a:r>
            <a:r>
              <a:rPr lang="en-US" sz="1400" b="0" spc="-9" dirty="0">
                <a:solidFill>
                  <a:schemeClr val="accent6"/>
                </a:solidFill>
                <a:latin typeface="Arial"/>
                <a:cs typeface="Arial"/>
              </a:rPr>
              <a:t>the</a:t>
            </a:r>
            <a:r>
              <a:rPr lang="en-US" sz="1400" b="0" spc="-62" dirty="0">
                <a:solidFill>
                  <a:schemeClr val="accent6"/>
                </a:solidFill>
                <a:latin typeface="Arial"/>
                <a:cs typeface="Arial"/>
              </a:rPr>
              <a:t> </a:t>
            </a:r>
            <a:r>
              <a:rPr lang="en-US" sz="1400" b="0" dirty="0">
                <a:solidFill>
                  <a:schemeClr val="accent6"/>
                </a:solidFill>
                <a:latin typeface="Arial"/>
                <a:cs typeface="Arial"/>
              </a:rPr>
              <a:t>public</a:t>
            </a:r>
            <a:r>
              <a:rPr lang="en-US" sz="1400" b="0" spc="-62" dirty="0">
                <a:solidFill>
                  <a:schemeClr val="accent6"/>
                </a:solidFill>
                <a:latin typeface="Arial"/>
                <a:cs typeface="Arial"/>
              </a:rPr>
              <a:t> </a:t>
            </a:r>
            <a:r>
              <a:rPr lang="en-US" sz="1400" b="0" spc="-4" dirty="0">
                <a:solidFill>
                  <a:schemeClr val="accent6"/>
                </a:solidFill>
                <a:latin typeface="Arial"/>
                <a:cs typeface="Arial"/>
              </a:rPr>
              <a:t>with</a:t>
            </a:r>
            <a:r>
              <a:rPr lang="en-US" sz="1400" b="0" spc="-62" dirty="0">
                <a:solidFill>
                  <a:schemeClr val="accent6"/>
                </a:solidFill>
                <a:latin typeface="Arial"/>
                <a:cs typeface="Arial"/>
              </a:rPr>
              <a:t> </a:t>
            </a:r>
            <a:r>
              <a:rPr lang="en-US" sz="1400" b="0" spc="-22" dirty="0">
                <a:solidFill>
                  <a:schemeClr val="accent6"/>
                </a:solidFill>
                <a:latin typeface="Arial"/>
                <a:cs typeface="Arial"/>
              </a:rPr>
              <a:t>professionalism,</a:t>
            </a:r>
            <a:r>
              <a:rPr lang="en-US" sz="1400" b="0" spc="-62" dirty="0">
                <a:solidFill>
                  <a:schemeClr val="accent6"/>
                </a:solidFill>
                <a:latin typeface="Arial"/>
                <a:cs typeface="Arial"/>
              </a:rPr>
              <a:t> </a:t>
            </a:r>
            <a:r>
              <a:rPr lang="en-US" sz="1400" b="0" spc="-13" dirty="0">
                <a:solidFill>
                  <a:schemeClr val="accent6"/>
                </a:solidFill>
                <a:latin typeface="Arial"/>
                <a:cs typeface="Arial"/>
              </a:rPr>
              <a:t>respect </a:t>
            </a:r>
            <a:r>
              <a:rPr lang="en-US" sz="1400" b="0" spc="-282" dirty="0">
                <a:solidFill>
                  <a:schemeClr val="accent6"/>
                </a:solidFill>
                <a:latin typeface="Arial"/>
                <a:cs typeface="Arial"/>
              </a:rPr>
              <a:t> </a:t>
            </a:r>
            <a:r>
              <a:rPr lang="en-US" sz="1400" b="0" spc="-18" dirty="0">
                <a:solidFill>
                  <a:schemeClr val="accent6"/>
                </a:solidFill>
                <a:latin typeface="Arial"/>
                <a:cs typeface="Arial"/>
              </a:rPr>
              <a:t>and</a:t>
            </a:r>
            <a:r>
              <a:rPr lang="en-US" sz="1400" b="0" spc="-75" dirty="0">
                <a:solidFill>
                  <a:schemeClr val="accent6"/>
                </a:solidFill>
                <a:latin typeface="Arial"/>
                <a:cs typeface="Arial"/>
              </a:rPr>
              <a:t> </a:t>
            </a:r>
            <a:r>
              <a:rPr lang="en-US" sz="1400" b="0" spc="-18" dirty="0">
                <a:solidFill>
                  <a:schemeClr val="accent6"/>
                </a:solidFill>
                <a:latin typeface="Arial"/>
                <a:cs typeface="Arial"/>
              </a:rPr>
              <a:t>dignity.</a:t>
            </a:r>
            <a:endParaRPr lang="en-US" sz="1400" b="0" dirty="0">
              <a:solidFill>
                <a:schemeClr val="accent6"/>
              </a:solidFill>
              <a:latin typeface="Arial"/>
              <a:cs typeface="Arial"/>
            </a:endParaRPr>
          </a:p>
          <a:p>
            <a:pPr marL="212923" indent="-201717">
              <a:spcBef>
                <a:spcPts val="600"/>
              </a:spcBef>
              <a:spcAft>
                <a:spcPts val="0"/>
              </a:spcAft>
              <a:buChar char="•"/>
              <a:tabLst>
                <a:tab pos="212363" algn="l"/>
                <a:tab pos="212923" algn="l"/>
              </a:tabLst>
            </a:pPr>
            <a:r>
              <a:rPr lang="en-US" sz="1400" b="0" spc="-13" dirty="0">
                <a:solidFill>
                  <a:schemeClr val="accent6"/>
                </a:solidFill>
                <a:latin typeface="Arial"/>
                <a:cs typeface="Arial"/>
              </a:rPr>
              <a:t>Report</a:t>
            </a:r>
            <a:r>
              <a:rPr lang="en-US" sz="1400" b="0" spc="-71" dirty="0">
                <a:solidFill>
                  <a:schemeClr val="accent6"/>
                </a:solidFill>
                <a:latin typeface="Arial"/>
                <a:cs typeface="Arial"/>
              </a:rPr>
              <a:t> </a:t>
            </a:r>
            <a:r>
              <a:rPr lang="en-US" sz="1400" b="0" spc="-18" dirty="0">
                <a:solidFill>
                  <a:schemeClr val="accent6"/>
                </a:solidFill>
                <a:latin typeface="Arial"/>
                <a:cs typeface="Arial"/>
              </a:rPr>
              <a:t>and</a:t>
            </a:r>
            <a:r>
              <a:rPr lang="en-US" sz="1400" b="0" spc="-66" dirty="0">
                <a:solidFill>
                  <a:schemeClr val="accent6"/>
                </a:solidFill>
                <a:latin typeface="Arial"/>
                <a:cs typeface="Arial"/>
              </a:rPr>
              <a:t> </a:t>
            </a:r>
            <a:r>
              <a:rPr lang="en-US" sz="1400" b="0" spc="-13" dirty="0">
                <a:solidFill>
                  <a:schemeClr val="accent6"/>
                </a:solidFill>
                <a:latin typeface="Arial"/>
                <a:cs typeface="Arial"/>
              </a:rPr>
              <a:t>constructively</a:t>
            </a:r>
            <a:r>
              <a:rPr lang="en-US" sz="1400" b="0" spc="-66" dirty="0">
                <a:solidFill>
                  <a:schemeClr val="accent6"/>
                </a:solidFill>
                <a:latin typeface="Arial"/>
                <a:cs typeface="Arial"/>
              </a:rPr>
              <a:t> </a:t>
            </a:r>
            <a:r>
              <a:rPr lang="en-US" sz="1400" b="0" spc="-4" dirty="0">
                <a:solidFill>
                  <a:schemeClr val="accent6"/>
                </a:solidFill>
                <a:latin typeface="Arial"/>
                <a:cs typeface="Arial"/>
              </a:rPr>
              <a:t>confront</a:t>
            </a:r>
            <a:r>
              <a:rPr lang="en-US" sz="1400" b="0" spc="-66" dirty="0">
                <a:solidFill>
                  <a:schemeClr val="accent6"/>
                </a:solidFill>
                <a:latin typeface="Arial"/>
                <a:cs typeface="Arial"/>
              </a:rPr>
              <a:t> </a:t>
            </a:r>
            <a:r>
              <a:rPr lang="en-US" sz="1400" b="0" spc="-22" dirty="0">
                <a:solidFill>
                  <a:schemeClr val="accent6"/>
                </a:solidFill>
                <a:latin typeface="Arial"/>
                <a:cs typeface="Arial"/>
              </a:rPr>
              <a:t>all</a:t>
            </a:r>
            <a:r>
              <a:rPr lang="en-US" sz="1400" b="0" spc="-66" dirty="0">
                <a:solidFill>
                  <a:schemeClr val="accent6"/>
                </a:solidFill>
                <a:latin typeface="Arial"/>
                <a:cs typeface="Arial"/>
              </a:rPr>
              <a:t> </a:t>
            </a:r>
            <a:r>
              <a:rPr lang="en-US" sz="1400" b="0" spc="-9" dirty="0">
                <a:solidFill>
                  <a:schemeClr val="accent6"/>
                </a:solidFill>
                <a:latin typeface="Arial"/>
                <a:cs typeface="Arial"/>
              </a:rPr>
              <a:t>incidents</a:t>
            </a:r>
            <a:r>
              <a:rPr lang="en-US" sz="1400" b="0" spc="-66" dirty="0">
                <a:solidFill>
                  <a:schemeClr val="accent6"/>
                </a:solidFill>
                <a:latin typeface="Arial"/>
                <a:cs typeface="Arial"/>
              </a:rPr>
              <a:t> </a:t>
            </a:r>
            <a:r>
              <a:rPr lang="en-US" sz="1400" b="0" spc="-13" dirty="0">
                <a:solidFill>
                  <a:schemeClr val="accent6"/>
                </a:solidFill>
                <a:latin typeface="Arial"/>
                <a:cs typeface="Arial"/>
              </a:rPr>
              <a:t>of</a:t>
            </a:r>
            <a:r>
              <a:rPr lang="en-US" sz="1400" b="0" spc="-66" dirty="0">
                <a:solidFill>
                  <a:schemeClr val="accent6"/>
                </a:solidFill>
                <a:latin typeface="Arial"/>
                <a:cs typeface="Arial"/>
              </a:rPr>
              <a:t> </a:t>
            </a:r>
            <a:r>
              <a:rPr lang="en-US" sz="1400" b="0" spc="-22" dirty="0">
                <a:solidFill>
                  <a:schemeClr val="accent6"/>
                </a:solidFill>
                <a:latin typeface="Arial"/>
                <a:cs typeface="Arial"/>
              </a:rPr>
              <a:t>harassment.</a:t>
            </a:r>
            <a:endParaRPr lang="en-US" sz="1400" b="0" dirty="0">
              <a:solidFill>
                <a:schemeClr val="accent6"/>
              </a:solidFill>
              <a:latin typeface="Arial"/>
              <a:cs typeface="Arial"/>
            </a:endParaRPr>
          </a:p>
          <a:p>
            <a:pPr marL="212923" marR="303135" indent="-201717">
              <a:spcBef>
                <a:spcPts val="600"/>
              </a:spcBef>
              <a:spcAft>
                <a:spcPts val="0"/>
              </a:spcAft>
              <a:buChar char="•"/>
              <a:tabLst>
                <a:tab pos="212363" algn="l"/>
                <a:tab pos="212923" algn="l"/>
              </a:tabLst>
            </a:pPr>
            <a:r>
              <a:rPr lang="en-US" sz="1400" b="0" spc="-22" dirty="0">
                <a:solidFill>
                  <a:schemeClr val="accent6"/>
                </a:solidFill>
                <a:latin typeface="Arial"/>
                <a:cs typeface="Arial"/>
              </a:rPr>
              <a:t>Retaliation </a:t>
            </a:r>
            <a:r>
              <a:rPr lang="en-US" sz="1400" b="0" spc="-18" dirty="0">
                <a:solidFill>
                  <a:schemeClr val="accent6"/>
                </a:solidFill>
                <a:latin typeface="Arial"/>
                <a:cs typeface="Arial"/>
              </a:rPr>
              <a:t>against </a:t>
            </a:r>
            <a:r>
              <a:rPr lang="en-US" sz="1400" b="0" spc="-22" dirty="0">
                <a:solidFill>
                  <a:schemeClr val="accent6"/>
                </a:solidFill>
                <a:latin typeface="Arial"/>
                <a:cs typeface="Arial"/>
              </a:rPr>
              <a:t>employees </a:t>
            </a:r>
            <a:r>
              <a:rPr lang="en-US" sz="1400" b="0" spc="-9" dirty="0">
                <a:solidFill>
                  <a:schemeClr val="accent6"/>
                </a:solidFill>
                <a:latin typeface="Arial"/>
                <a:cs typeface="Arial"/>
              </a:rPr>
              <a:t>for </a:t>
            </a:r>
            <a:r>
              <a:rPr lang="en-US" sz="1400" b="0" dirty="0">
                <a:solidFill>
                  <a:schemeClr val="accent6"/>
                </a:solidFill>
                <a:latin typeface="Arial"/>
                <a:cs typeface="Arial"/>
              </a:rPr>
              <a:t>reporting </a:t>
            </a:r>
            <a:r>
              <a:rPr lang="en-US" sz="1400" b="0" spc="-22" dirty="0">
                <a:solidFill>
                  <a:schemeClr val="accent6"/>
                </a:solidFill>
                <a:latin typeface="Arial"/>
                <a:cs typeface="Arial"/>
              </a:rPr>
              <a:t>harassment, </a:t>
            </a:r>
            <a:r>
              <a:rPr lang="en-US" sz="1400" b="0" spc="-9" dirty="0">
                <a:solidFill>
                  <a:schemeClr val="accent6"/>
                </a:solidFill>
                <a:latin typeface="Arial"/>
                <a:cs typeface="Arial"/>
              </a:rPr>
              <a:t>or </a:t>
            </a:r>
            <a:r>
              <a:rPr lang="en-US" sz="1400" b="0" spc="-18" dirty="0">
                <a:solidFill>
                  <a:schemeClr val="accent6"/>
                </a:solidFill>
                <a:latin typeface="Arial"/>
                <a:cs typeface="Arial"/>
              </a:rPr>
              <a:t>assisting </a:t>
            </a:r>
            <a:r>
              <a:rPr lang="en-US" sz="1400" b="0" spc="-9" dirty="0">
                <a:solidFill>
                  <a:schemeClr val="accent6"/>
                </a:solidFill>
                <a:latin typeface="Arial"/>
                <a:cs typeface="Arial"/>
              </a:rPr>
              <a:t>in </a:t>
            </a:r>
            <a:r>
              <a:rPr lang="en-US" sz="1400" b="0" spc="-31" dirty="0">
                <a:solidFill>
                  <a:schemeClr val="accent6"/>
                </a:solidFill>
                <a:latin typeface="Arial"/>
                <a:cs typeface="Arial"/>
              </a:rPr>
              <a:t>an </a:t>
            </a:r>
            <a:r>
              <a:rPr lang="en-US" sz="1400" b="0" spc="-18" dirty="0">
                <a:solidFill>
                  <a:schemeClr val="accent6"/>
                </a:solidFill>
                <a:latin typeface="Arial"/>
                <a:cs typeface="Arial"/>
              </a:rPr>
              <a:t>investigation,</a:t>
            </a:r>
            <a:r>
              <a:rPr lang="en-US" sz="1400" b="0" spc="-66" dirty="0">
                <a:solidFill>
                  <a:schemeClr val="accent6"/>
                </a:solidFill>
                <a:latin typeface="Arial"/>
                <a:cs typeface="Arial"/>
              </a:rPr>
              <a:t> </a:t>
            </a:r>
            <a:r>
              <a:rPr lang="en-US" sz="1400" b="0" spc="-13" dirty="0">
                <a:solidFill>
                  <a:schemeClr val="accent6"/>
                </a:solidFill>
                <a:latin typeface="Arial"/>
                <a:cs typeface="Arial"/>
              </a:rPr>
              <a:t>will</a:t>
            </a:r>
            <a:r>
              <a:rPr lang="en-US" sz="1400" b="0" spc="-66" dirty="0">
                <a:solidFill>
                  <a:schemeClr val="accent6"/>
                </a:solidFill>
                <a:latin typeface="Arial"/>
                <a:cs typeface="Arial"/>
              </a:rPr>
              <a:t> </a:t>
            </a:r>
            <a:r>
              <a:rPr lang="en-US" sz="1400" b="0" dirty="0">
                <a:solidFill>
                  <a:schemeClr val="accent6"/>
                </a:solidFill>
                <a:latin typeface="Arial"/>
                <a:cs typeface="Arial"/>
              </a:rPr>
              <a:t>not</a:t>
            </a:r>
            <a:r>
              <a:rPr lang="en-US" sz="1400" b="0" spc="-66" dirty="0">
                <a:solidFill>
                  <a:schemeClr val="accent6"/>
                </a:solidFill>
                <a:latin typeface="Arial"/>
                <a:cs typeface="Arial"/>
              </a:rPr>
              <a:t> </a:t>
            </a:r>
            <a:r>
              <a:rPr lang="en-US" sz="1400" b="0" spc="-18" dirty="0">
                <a:solidFill>
                  <a:schemeClr val="accent6"/>
                </a:solidFill>
                <a:latin typeface="Arial"/>
                <a:cs typeface="Arial"/>
              </a:rPr>
              <a:t>be</a:t>
            </a:r>
            <a:r>
              <a:rPr lang="en-US" sz="1400" b="0" spc="-66" dirty="0">
                <a:solidFill>
                  <a:schemeClr val="accent6"/>
                </a:solidFill>
                <a:latin typeface="Arial"/>
                <a:cs typeface="Arial"/>
              </a:rPr>
              <a:t> </a:t>
            </a:r>
            <a:r>
              <a:rPr lang="en-US" sz="1400" b="0" spc="-13" dirty="0">
                <a:solidFill>
                  <a:schemeClr val="accent6"/>
                </a:solidFill>
                <a:latin typeface="Arial"/>
                <a:cs typeface="Arial"/>
              </a:rPr>
              <a:t>tolerated</a:t>
            </a:r>
            <a:r>
              <a:rPr lang="en-US" sz="1400" b="0" spc="-66" dirty="0">
                <a:solidFill>
                  <a:schemeClr val="accent6"/>
                </a:solidFill>
                <a:latin typeface="Arial"/>
                <a:cs typeface="Arial"/>
              </a:rPr>
              <a:t> </a:t>
            </a:r>
            <a:r>
              <a:rPr lang="en-US" sz="1400" b="0" spc="-18" dirty="0">
                <a:solidFill>
                  <a:schemeClr val="accent6"/>
                </a:solidFill>
                <a:latin typeface="Arial"/>
                <a:cs typeface="Arial"/>
              </a:rPr>
              <a:t>and</a:t>
            </a:r>
            <a:r>
              <a:rPr lang="en-US" sz="1400" b="0" spc="-66" dirty="0">
                <a:solidFill>
                  <a:schemeClr val="accent6"/>
                </a:solidFill>
                <a:latin typeface="Arial"/>
                <a:cs typeface="Arial"/>
              </a:rPr>
              <a:t> </a:t>
            </a:r>
            <a:r>
              <a:rPr lang="en-US" sz="1400" b="0" spc="-31" dirty="0">
                <a:solidFill>
                  <a:schemeClr val="accent6"/>
                </a:solidFill>
                <a:latin typeface="Arial"/>
                <a:cs typeface="Arial"/>
              </a:rPr>
              <a:t>may</a:t>
            </a:r>
            <a:r>
              <a:rPr lang="en-US" sz="1400" b="0" spc="-66" dirty="0">
                <a:solidFill>
                  <a:schemeClr val="accent6"/>
                </a:solidFill>
                <a:latin typeface="Arial"/>
                <a:cs typeface="Arial"/>
              </a:rPr>
              <a:t> </a:t>
            </a:r>
            <a:r>
              <a:rPr lang="en-US" sz="1400" b="0" spc="-13" dirty="0">
                <a:solidFill>
                  <a:schemeClr val="accent6"/>
                </a:solidFill>
                <a:latin typeface="Arial"/>
                <a:cs typeface="Arial"/>
              </a:rPr>
              <a:t>result</a:t>
            </a:r>
            <a:r>
              <a:rPr lang="en-US" sz="1400" b="0" spc="-66" dirty="0">
                <a:solidFill>
                  <a:schemeClr val="accent6"/>
                </a:solidFill>
                <a:latin typeface="Arial"/>
                <a:cs typeface="Arial"/>
              </a:rPr>
              <a:t> </a:t>
            </a:r>
            <a:r>
              <a:rPr lang="en-US" sz="1400" b="0" spc="-9" dirty="0">
                <a:solidFill>
                  <a:schemeClr val="accent6"/>
                </a:solidFill>
                <a:latin typeface="Arial"/>
                <a:cs typeface="Arial"/>
              </a:rPr>
              <a:t>in</a:t>
            </a:r>
            <a:r>
              <a:rPr lang="en-US" sz="1400" b="0" spc="-66" dirty="0">
                <a:solidFill>
                  <a:schemeClr val="accent6"/>
                </a:solidFill>
                <a:latin typeface="Arial"/>
                <a:cs typeface="Arial"/>
              </a:rPr>
              <a:t> </a:t>
            </a:r>
            <a:r>
              <a:rPr lang="en-US" sz="1400" b="0" spc="-9" dirty="0">
                <a:solidFill>
                  <a:schemeClr val="accent6"/>
                </a:solidFill>
                <a:latin typeface="Arial"/>
                <a:cs typeface="Arial"/>
              </a:rPr>
              <a:t>disciplinary</a:t>
            </a:r>
            <a:r>
              <a:rPr lang="en-US" sz="1400" b="0" spc="-66" dirty="0">
                <a:solidFill>
                  <a:schemeClr val="accent6"/>
                </a:solidFill>
                <a:latin typeface="Arial"/>
                <a:cs typeface="Arial"/>
              </a:rPr>
              <a:t> </a:t>
            </a:r>
            <a:r>
              <a:rPr lang="en-US" sz="1400" b="0" spc="-9" dirty="0">
                <a:solidFill>
                  <a:schemeClr val="accent6"/>
                </a:solidFill>
                <a:latin typeface="Arial"/>
                <a:cs typeface="Arial"/>
              </a:rPr>
              <a:t>action</a:t>
            </a:r>
            <a:r>
              <a:rPr lang="en-US" sz="1400" b="0" spc="-66" dirty="0">
                <a:solidFill>
                  <a:schemeClr val="accent6"/>
                </a:solidFill>
                <a:latin typeface="Arial"/>
                <a:cs typeface="Arial"/>
              </a:rPr>
              <a:t> </a:t>
            </a:r>
            <a:r>
              <a:rPr lang="en-US" sz="1400" b="0" dirty="0">
                <a:solidFill>
                  <a:schemeClr val="accent6"/>
                </a:solidFill>
                <a:latin typeface="Arial"/>
                <a:cs typeface="Arial"/>
              </a:rPr>
              <a:t>up</a:t>
            </a:r>
            <a:r>
              <a:rPr lang="en-US" sz="1400" b="0" spc="-66" dirty="0">
                <a:solidFill>
                  <a:schemeClr val="accent6"/>
                </a:solidFill>
                <a:latin typeface="Arial"/>
                <a:cs typeface="Arial"/>
              </a:rPr>
              <a:t> </a:t>
            </a:r>
            <a:r>
              <a:rPr lang="en-US" sz="1400" b="0" dirty="0">
                <a:solidFill>
                  <a:schemeClr val="accent6"/>
                </a:solidFill>
                <a:latin typeface="Arial"/>
                <a:cs typeface="Arial"/>
              </a:rPr>
              <a:t>to</a:t>
            </a:r>
            <a:r>
              <a:rPr lang="en-US" sz="1400" b="0" spc="-66" dirty="0">
                <a:solidFill>
                  <a:schemeClr val="accent6"/>
                </a:solidFill>
                <a:latin typeface="Arial"/>
                <a:cs typeface="Arial"/>
              </a:rPr>
              <a:t> </a:t>
            </a:r>
            <a:r>
              <a:rPr lang="en-US" sz="1400" b="0" spc="-18" dirty="0">
                <a:solidFill>
                  <a:schemeClr val="accent6"/>
                </a:solidFill>
                <a:latin typeface="Arial"/>
                <a:cs typeface="Arial"/>
              </a:rPr>
              <a:t>and </a:t>
            </a:r>
            <a:r>
              <a:rPr lang="en-US" sz="1400" b="0" spc="-282" dirty="0">
                <a:solidFill>
                  <a:schemeClr val="accent6"/>
                </a:solidFill>
                <a:latin typeface="Arial"/>
                <a:cs typeface="Arial"/>
              </a:rPr>
              <a:t> </a:t>
            </a:r>
            <a:r>
              <a:rPr lang="en-US" sz="1400" b="0" spc="-4" dirty="0">
                <a:solidFill>
                  <a:schemeClr val="accent6"/>
                </a:solidFill>
                <a:latin typeface="Arial"/>
                <a:cs typeface="Arial"/>
              </a:rPr>
              <a:t>including</a:t>
            </a:r>
            <a:r>
              <a:rPr lang="en-US" sz="1400" b="0" spc="-71" dirty="0">
                <a:solidFill>
                  <a:schemeClr val="accent6"/>
                </a:solidFill>
                <a:latin typeface="Arial"/>
                <a:cs typeface="Arial"/>
              </a:rPr>
              <a:t> </a:t>
            </a:r>
            <a:r>
              <a:rPr lang="en-US" sz="1400" b="0" spc="22" dirty="0">
                <a:solidFill>
                  <a:schemeClr val="accent6"/>
                </a:solidFill>
                <a:latin typeface="Arial"/>
                <a:cs typeface="Arial"/>
              </a:rPr>
              <a:t>t</a:t>
            </a:r>
            <a:r>
              <a:rPr lang="en-US" sz="1400" b="0" spc="-13" dirty="0">
                <a:solidFill>
                  <a:schemeClr val="accent6"/>
                </a:solidFill>
                <a:latin typeface="Arial"/>
                <a:cs typeface="Arial"/>
              </a:rPr>
              <a:t>ermin</a:t>
            </a:r>
            <a:r>
              <a:rPr lang="en-US" sz="1400" b="0" spc="-18" dirty="0">
                <a:solidFill>
                  <a:schemeClr val="accent6"/>
                </a:solidFill>
                <a:latin typeface="Arial"/>
                <a:cs typeface="Arial"/>
              </a:rPr>
              <a:t>a</a:t>
            </a:r>
            <a:r>
              <a:rPr lang="en-US" sz="1400" b="0" dirty="0">
                <a:solidFill>
                  <a:schemeClr val="accent6"/>
                </a:solidFill>
                <a:latin typeface="Arial"/>
                <a:cs typeface="Arial"/>
              </a:rPr>
              <a:t>tion</a:t>
            </a:r>
            <a:r>
              <a:rPr lang="en-US" sz="1400" b="0" spc="-71" dirty="0">
                <a:solidFill>
                  <a:schemeClr val="accent6"/>
                </a:solidFill>
                <a:latin typeface="Arial"/>
                <a:cs typeface="Arial"/>
              </a:rPr>
              <a:t> </a:t>
            </a:r>
            <a:r>
              <a:rPr lang="en-US" sz="1400" b="0" spc="-26" dirty="0">
                <a:solidFill>
                  <a:schemeClr val="accent6"/>
                </a:solidFill>
                <a:latin typeface="Arial"/>
                <a:cs typeface="Arial"/>
              </a:rPr>
              <a:t>o</a:t>
            </a:r>
            <a:r>
              <a:rPr lang="en-US" sz="1400" b="0" spc="4" dirty="0">
                <a:solidFill>
                  <a:schemeClr val="accent6"/>
                </a:solidFill>
                <a:latin typeface="Arial"/>
                <a:cs typeface="Arial"/>
              </a:rPr>
              <a:t>f</a:t>
            </a:r>
            <a:r>
              <a:rPr lang="en-US" sz="1400" b="0" spc="-71" dirty="0">
                <a:solidFill>
                  <a:schemeClr val="accent6"/>
                </a:solidFill>
                <a:latin typeface="Arial"/>
                <a:cs typeface="Arial"/>
              </a:rPr>
              <a:t> </a:t>
            </a:r>
            <a:r>
              <a:rPr lang="en-US" sz="1400" b="0" spc="-9" dirty="0">
                <a:solidFill>
                  <a:schemeClr val="accent6"/>
                </a:solidFill>
                <a:latin typeface="Arial"/>
                <a:cs typeface="Arial"/>
              </a:rPr>
              <a:t>empl</a:t>
            </a:r>
            <a:r>
              <a:rPr lang="en-US" sz="1400" b="0" spc="-18" dirty="0">
                <a:solidFill>
                  <a:schemeClr val="accent6"/>
                </a:solidFill>
                <a:latin typeface="Arial"/>
                <a:cs typeface="Arial"/>
              </a:rPr>
              <a:t>o</a:t>
            </a:r>
            <a:r>
              <a:rPr lang="en-US" sz="1400" b="0" spc="-22" dirty="0">
                <a:solidFill>
                  <a:schemeClr val="accent6"/>
                </a:solidFill>
                <a:latin typeface="Arial"/>
                <a:cs typeface="Arial"/>
              </a:rPr>
              <a:t>ymen</a:t>
            </a:r>
            <a:r>
              <a:rPr lang="en-US" sz="1400" b="0" spc="44" dirty="0">
                <a:solidFill>
                  <a:schemeClr val="accent6"/>
                </a:solidFill>
                <a:latin typeface="Arial"/>
                <a:cs typeface="Arial"/>
              </a:rPr>
              <a:t>t</a:t>
            </a:r>
            <a:r>
              <a:rPr lang="en-US" sz="1400" b="0" spc="-57" dirty="0">
                <a:solidFill>
                  <a:schemeClr val="accent6"/>
                </a:solidFill>
                <a:latin typeface="Arial"/>
                <a:cs typeface="Arial"/>
              </a:rPr>
              <a:t>.</a:t>
            </a:r>
            <a:endParaRPr lang="en-US" sz="1400" b="0" dirty="0">
              <a:solidFill>
                <a:schemeClr val="accent6"/>
              </a:solidFill>
              <a:latin typeface="Arial"/>
              <a:cs typeface="Arial"/>
            </a:endParaRPr>
          </a:p>
          <a:p>
            <a:pPr marL="212923" marR="4483" indent="-201717">
              <a:spcBef>
                <a:spcPts val="600"/>
              </a:spcBef>
              <a:spcAft>
                <a:spcPts val="0"/>
              </a:spcAft>
              <a:buChar char="•"/>
              <a:tabLst>
                <a:tab pos="212363" algn="l"/>
                <a:tab pos="212923" algn="l"/>
              </a:tabLst>
            </a:pPr>
            <a:r>
              <a:rPr lang="en-US" sz="1400" b="0" spc="-31" dirty="0">
                <a:solidFill>
                  <a:schemeClr val="accent6"/>
                </a:solidFill>
                <a:latin typeface="Arial"/>
                <a:cs typeface="Arial"/>
              </a:rPr>
              <a:t>Do</a:t>
            </a:r>
            <a:r>
              <a:rPr lang="en-US" sz="1400" b="0" spc="-71" dirty="0">
                <a:solidFill>
                  <a:schemeClr val="accent6"/>
                </a:solidFill>
                <a:latin typeface="Arial"/>
                <a:cs typeface="Arial"/>
              </a:rPr>
              <a:t> </a:t>
            </a:r>
            <a:r>
              <a:rPr lang="en-US" sz="1400" b="0" dirty="0">
                <a:solidFill>
                  <a:schemeClr val="accent6"/>
                </a:solidFill>
                <a:latin typeface="Arial"/>
                <a:cs typeface="Arial"/>
              </a:rPr>
              <a:t>not</a:t>
            </a:r>
            <a:r>
              <a:rPr lang="en-US" sz="1400" b="0" spc="-66" dirty="0">
                <a:solidFill>
                  <a:schemeClr val="accent6"/>
                </a:solidFill>
                <a:latin typeface="Arial"/>
                <a:cs typeface="Arial"/>
              </a:rPr>
              <a:t> </a:t>
            </a:r>
            <a:r>
              <a:rPr lang="en-US" sz="1400" b="0" spc="-22" dirty="0">
                <a:solidFill>
                  <a:schemeClr val="accent6"/>
                </a:solidFill>
                <a:latin typeface="Arial"/>
                <a:cs typeface="Arial"/>
              </a:rPr>
              <a:t>engage</a:t>
            </a:r>
            <a:r>
              <a:rPr lang="en-US" sz="1400" b="0" spc="-66" dirty="0">
                <a:solidFill>
                  <a:schemeClr val="accent6"/>
                </a:solidFill>
                <a:latin typeface="Arial"/>
                <a:cs typeface="Arial"/>
              </a:rPr>
              <a:t> </a:t>
            </a:r>
            <a:r>
              <a:rPr lang="en-US" sz="1400" b="0" spc="-9" dirty="0">
                <a:solidFill>
                  <a:schemeClr val="accent6"/>
                </a:solidFill>
                <a:latin typeface="Arial"/>
                <a:cs typeface="Arial"/>
              </a:rPr>
              <a:t>in</a:t>
            </a:r>
            <a:r>
              <a:rPr lang="en-US" sz="1400" b="0" spc="-66" dirty="0">
                <a:solidFill>
                  <a:schemeClr val="accent6"/>
                </a:solidFill>
                <a:latin typeface="Arial"/>
                <a:cs typeface="Arial"/>
              </a:rPr>
              <a:t> </a:t>
            </a:r>
            <a:r>
              <a:rPr lang="en-US" sz="1400" b="0" spc="-40" dirty="0">
                <a:solidFill>
                  <a:schemeClr val="accent6"/>
                </a:solidFill>
                <a:latin typeface="Arial"/>
                <a:cs typeface="Arial"/>
              </a:rPr>
              <a:t>any</a:t>
            </a:r>
            <a:r>
              <a:rPr lang="en-US" sz="1400" b="0" spc="-66" dirty="0">
                <a:solidFill>
                  <a:schemeClr val="accent6"/>
                </a:solidFill>
                <a:latin typeface="Arial"/>
                <a:cs typeface="Arial"/>
              </a:rPr>
              <a:t> </a:t>
            </a:r>
            <a:r>
              <a:rPr lang="en-US" sz="1400" b="0" dirty="0">
                <a:solidFill>
                  <a:schemeClr val="accent6"/>
                </a:solidFill>
                <a:latin typeface="Arial"/>
                <a:cs typeface="Arial"/>
              </a:rPr>
              <a:t>form</a:t>
            </a:r>
            <a:r>
              <a:rPr lang="en-US" sz="1400" b="0" spc="-66" dirty="0">
                <a:solidFill>
                  <a:schemeClr val="accent6"/>
                </a:solidFill>
                <a:latin typeface="Arial"/>
                <a:cs typeface="Arial"/>
              </a:rPr>
              <a:t> </a:t>
            </a:r>
            <a:r>
              <a:rPr lang="en-US" sz="1400" b="0" spc="-13" dirty="0">
                <a:solidFill>
                  <a:schemeClr val="accent6"/>
                </a:solidFill>
                <a:latin typeface="Arial"/>
                <a:cs typeface="Arial"/>
              </a:rPr>
              <a:t>of</a:t>
            </a:r>
            <a:r>
              <a:rPr lang="en-US" sz="1400" b="0" spc="-66" dirty="0">
                <a:solidFill>
                  <a:schemeClr val="accent6"/>
                </a:solidFill>
                <a:latin typeface="Arial"/>
                <a:cs typeface="Arial"/>
              </a:rPr>
              <a:t> </a:t>
            </a:r>
            <a:r>
              <a:rPr lang="en-US" sz="1400" b="0" spc="-18" dirty="0">
                <a:solidFill>
                  <a:schemeClr val="accent6"/>
                </a:solidFill>
                <a:latin typeface="Arial"/>
                <a:cs typeface="Arial"/>
              </a:rPr>
              <a:t>harassment</a:t>
            </a:r>
            <a:r>
              <a:rPr lang="en-US" sz="1400" b="0" spc="-71" dirty="0">
                <a:solidFill>
                  <a:schemeClr val="accent6"/>
                </a:solidFill>
                <a:latin typeface="Arial"/>
                <a:cs typeface="Arial"/>
              </a:rPr>
              <a:t> </a:t>
            </a:r>
            <a:r>
              <a:rPr lang="en-US" sz="1400" b="0" spc="-4" dirty="0">
                <a:solidFill>
                  <a:schemeClr val="accent6"/>
                </a:solidFill>
                <a:latin typeface="Arial"/>
                <a:cs typeface="Arial"/>
              </a:rPr>
              <a:t>including</a:t>
            </a:r>
            <a:r>
              <a:rPr lang="en-US" sz="1400" b="0" spc="-66" dirty="0">
                <a:solidFill>
                  <a:schemeClr val="accent6"/>
                </a:solidFill>
                <a:latin typeface="Arial"/>
                <a:cs typeface="Arial"/>
              </a:rPr>
              <a:t> </a:t>
            </a:r>
            <a:r>
              <a:rPr lang="en-US" sz="1400" b="0" spc="-40" dirty="0">
                <a:solidFill>
                  <a:schemeClr val="accent6"/>
                </a:solidFill>
                <a:latin typeface="Arial"/>
                <a:cs typeface="Arial"/>
              </a:rPr>
              <a:t>any</a:t>
            </a:r>
            <a:r>
              <a:rPr lang="en-US" sz="1400" b="0" spc="-66" dirty="0">
                <a:solidFill>
                  <a:schemeClr val="accent6"/>
                </a:solidFill>
                <a:latin typeface="Arial"/>
                <a:cs typeface="Arial"/>
              </a:rPr>
              <a:t> </a:t>
            </a:r>
            <a:r>
              <a:rPr lang="en-US" sz="1400" b="0" spc="-22" dirty="0">
                <a:solidFill>
                  <a:schemeClr val="accent6"/>
                </a:solidFill>
                <a:latin typeface="Arial"/>
                <a:cs typeface="Arial"/>
              </a:rPr>
              <a:t>based</a:t>
            </a:r>
            <a:r>
              <a:rPr lang="en-US" sz="1400" b="0" spc="-66" dirty="0">
                <a:solidFill>
                  <a:schemeClr val="accent6"/>
                </a:solidFill>
                <a:latin typeface="Arial"/>
                <a:cs typeface="Arial"/>
              </a:rPr>
              <a:t> </a:t>
            </a:r>
            <a:r>
              <a:rPr lang="en-US" sz="1400" b="0" spc="-13" dirty="0">
                <a:solidFill>
                  <a:schemeClr val="accent6"/>
                </a:solidFill>
                <a:latin typeface="Arial"/>
                <a:cs typeface="Arial"/>
              </a:rPr>
              <a:t>on</a:t>
            </a:r>
            <a:r>
              <a:rPr lang="en-US" sz="1400" b="0" spc="-66" dirty="0">
                <a:solidFill>
                  <a:schemeClr val="accent6"/>
                </a:solidFill>
                <a:latin typeface="Arial"/>
                <a:cs typeface="Arial"/>
              </a:rPr>
              <a:t> </a:t>
            </a:r>
            <a:r>
              <a:rPr lang="en-US" sz="1400" b="0" spc="-31" dirty="0">
                <a:solidFill>
                  <a:schemeClr val="accent6"/>
                </a:solidFill>
                <a:latin typeface="Arial"/>
                <a:cs typeface="Arial"/>
              </a:rPr>
              <a:t>race,</a:t>
            </a:r>
            <a:r>
              <a:rPr lang="en-US" sz="1400" b="0" spc="-66" dirty="0">
                <a:solidFill>
                  <a:schemeClr val="accent6"/>
                </a:solidFill>
                <a:latin typeface="Arial"/>
                <a:cs typeface="Arial"/>
              </a:rPr>
              <a:t> </a:t>
            </a:r>
            <a:r>
              <a:rPr lang="en-US" sz="1400" b="0" spc="-26" dirty="0">
                <a:solidFill>
                  <a:schemeClr val="accent6"/>
                </a:solidFill>
                <a:latin typeface="Arial"/>
                <a:cs typeface="Arial"/>
              </a:rPr>
              <a:t>color,</a:t>
            </a:r>
            <a:r>
              <a:rPr lang="en-US" sz="1400" b="0" spc="-66" dirty="0">
                <a:solidFill>
                  <a:schemeClr val="accent6"/>
                </a:solidFill>
                <a:latin typeface="Arial"/>
                <a:cs typeface="Arial"/>
              </a:rPr>
              <a:t> </a:t>
            </a:r>
            <a:r>
              <a:rPr lang="en-US" sz="1400" b="0" spc="-18" dirty="0">
                <a:solidFill>
                  <a:schemeClr val="accent6"/>
                </a:solidFill>
                <a:latin typeface="Arial"/>
                <a:cs typeface="Arial"/>
              </a:rPr>
              <a:t>religion, </a:t>
            </a:r>
            <a:r>
              <a:rPr lang="en-US" sz="1400" b="0" spc="-282" dirty="0">
                <a:solidFill>
                  <a:schemeClr val="accent6"/>
                </a:solidFill>
                <a:latin typeface="Arial"/>
                <a:cs typeface="Arial"/>
              </a:rPr>
              <a:t> </a:t>
            </a:r>
            <a:r>
              <a:rPr lang="en-US" sz="1400" b="0" spc="-18" dirty="0">
                <a:solidFill>
                  <a:schemeClr val="accent6"/>
                </a:solidFill>
                <a:latin typeface="Arial"/>
                <a:cs typeface="Arial"/>
              </a:rPr>
              <a:t>national </a:t>
            </a:r>
            <a:r>
              <a:rPr lang="en-US" sz="1400" b="0" spc="-13" dirty="0">
                <a:solidFill>
                  <a:schemeClr val="accent6"/>
                </a:solidFill>
                <a:latin typeface="Arial"/>
                <a:cs typeface="Arial"/>
              </a:rPr>
              <a:t>origin, </a:t>
            </a:r>
            <a:r>
              <a:rPr lang="en-US" sz="1400" b="0" spc="-22" dirty="0">
                <a:solidFill>
                  <a:schemeClr val="accent6"/>
                </a:solidFill>
                <a:latin typeface="Arial"/>
                <a:cs typeface="Arial"/>
              </a:rPr>
              <a:t>disability, </a:t>
            </a:r>
            <a:r>
              <a:rPr lang="en-US" sz="1400" b="0" spc="-49" dirty="0">
                <a:solidFill>
                  <a:schemeClr val="accent6"/>
                </a:solidFill>
                <a:latin typeface="Arial"/>
                <a:cs typeface="Arial"/>
              </a:rPr>
              <a:t>sex, </a:t>
            </a:r>
            <a:r>
              <a:rPr lang="en-US" sz="1400" b="0" spc="-35" dirty="0">
                <a:solidFill>
                  <a:schemeClr val="accent6"/>
                </a:solidFill>
                <a:latin typeface="Arial"/>
                <a:cs typeface="Arial"/>
              </a:rPr>
              <a:t>age, </a:t>
            </a:r>
            <a:r>
              <a:rPr lang="en-US" sz="1400" b="0" spc="-13" dirty="0">
                <a:solidFill>
                  <a:schemeClr val="accent6"/>
                </a:solidFill>
                <a:latin typeface="Arial"/>
                <a:cs typeface="Arial"/>
              </a:rPr>
              <a:t>gender </a:t>
            </a:r>
            <a:r>
              <a:rPr lang="en-US" sz="1400" b="0" spc="-4" dirty="0">
                <a:solidFill>
                  <a:schemeClr val="accent6"/>
                </a:solidFill>
                <a:latin typeface="Arial"/>
                <a:cs typeface="Arial"/>
              </a:rPr>
              <a:t>identity </a:t>
            </a:r>
            <a:r>
              <a:rPr lang="en-US" sz="1400" b="0" spc="-9" dirty="0">
                <a:solidFill>
                  <a:schemeClr val="accent6"/>
                </a:solidFill>
                <a:latin typeface="Arial"/>
                <a:cs typeface="Arial"/>
              </a:rPr>
              <a:t>or </a:t>
            </a:r>
            <a:r>
              <a:rPr lang="en-US" sz="1400" b="0" spc="-31" dirty="0">
                <a:solidFill>
                  <a:schemeClr val="accent6"/>
                </a:solidFill>
                <a:latin typeface="Arial"/>
                <a:cs typeface="Arial"/>
              </a:rPr>
              <a:t>expression, </a:t>
            </a:r>
            <a:r>
              <a:rPr lang="en-US" sz="1400" b="0" spc="-40" dirty="0">
                <a:solidFill>
                  <a:schemeClr val="accent6"/>
                </a:solidFill>
                <a:latin typeface="Arial"/>
                <a:cs typeface="Arial"/>
              </a:rPr>
              <a:t>sexual </a:t>
            </a:r>
            <a:r>
              <a:rPr lang="en-US" sz="1400" b="0" spc="-13" dirty="0">
                <a:solidFill>
                  <a:schemeClr val="accent6"/>
                </a:solidFill>
                <a:latin typeface="Arial"/>
                <a:cs typeface="Arial"/>
              </a:rPr>
              <a:t>orientation,</a:t>
            </a:r>
            <a:r>
              <a:rPr lang="en-US" sz="1400" b="0" spc="-9" dirty="0">
                <a:solidFill>
                  <a:schemeClr val="accent6"/>
                </a:solidFill>
                <a:latin typeface="Arial"/>
                <a:cs typeface="Arial"/>
              </a:rPr>
              <a:t> </a:t>
            </a:r>
            <a:r>
              <a:rPr lang="en-US" sz="1400" b="0" spc="-31" dirty="0">
                <a:solidFill>
                  <a:schemeClr val="accent6"/>
                </a:solidFill>
                <a:latin typeface="Arial"/>
                <a:cs typeface="Arial"/>
              </a:rPr>
              <a:t>veteran</a:t>
            </a:r>
            <a:r>
              <a:rPr lang="en-US" sz="1400" b="0" spc="-71" dirty="0">
                <a:solidFill>
                  <a:schemeClr val="accent6"/>
                </a:solidFill>
                <a:latin typeface="Arial"/>
                <a:cs typeface="Arial"/>
              </a:rPr>
              <a:t> </a:t>
            </a:r>
            <a:r>
              <a:rPr lang="en-US" sz="1400" b="0" spc="-13" dirty="0">
                <a:solidFill>
                  <a:schemeClr val="accent6"/>
                </a:solidFill>
                <a:latin typeface="Arial"/>
                <a:cs typeface="Arial"/>
              </a:rPr>
              <a:t>status</a:t>
            </a:r>
            <a:r>
              <a:rPr lang="en-US" sz="1400" b="0" spc="-71" dirty="0">
                <a:solidFill>
                  <a:schemeClr val="accent6"/>
                </a:solidFill>
                <a:latin typeface="Arial"/>
                <a:cs typeface="Arial"/>
              </a:rPr>
              <a:t> </a:t>
            </a:r>
            <a:r>
              <a:rPr lang="en-US" sz="1400" b="0" spc="-9" dirty="0">
                <a:solidFill>
                  <a:schemeClr val="accent6"/>
                </a:solidFill>
                <a:latin typeface="Arial"/>
                <a:cs typeface="Arial"/>
              </a:rPr>
              <a:t>or</a:t>
            </a:r>
            <a:r>
              <a:rPr lang="en-US" sz="1400" b="0" spc="-71" dirty="0">
                <a:solidFill>
                  <a:schemeClr val="accent6"/>
                </a:solidFill>
                <a:latin typeface="Arial"/>
                <a:cs typeface="Arial"/>
              </a:rPr>
              <a:t> </a:t>
            </a:r>
            <a:r>
              <a:rPr lang="en-US" sz="1400" b="0" spc="-9" dirty="0">
                <a:solidFill>
                  <a:schemeClr val="accent6"/>
                </a:solidFill>
                <a:latin typeface="Arial"/>
                <a:cs typeface="Arial"/>
              </a:rPr>
              <a:t>marital</a:t>
            </a:r>
            <a:r>
              <a:rPr lang="en-US" sz="1400" b="0" spc="-71" dirty="0">
                <a:solidFill>
                  <a:schemeClr val="accent6"/>
                </a:solidFill>
                <a:latin typeface="Arial"/>
                <a:cs typeface="Arial"/>
              </a:rPr>
              <a:t> </a:t>
            </a:r>
            <a:r>
              <a:rPr lang="en-US" sz="1400" b="0" spc="-22" dirty="0">
                <a:solidFill>
                  <a:schemeClr val="accent6"/>
                </a:solidFill>
                <a:latin typeface="Arial"/>
                <a:cs typeface="Arial"/>
              </a:rPr>
              <a:t>status.</a:t>
            </a:r>
            <a:endParaRPr lang="en-US" sz="1400" b="0" dirty="0">
              <a:solidFill>
                <a:schemeClr val="accent6"/>
              </a:solidFill>
              <a:latin typeface="Arial"/>
              <a:cs typeface="Arial"/>
            </a:endParaRPr>
          </a:p>
          <a:p>
            <a:endParaRPr lang="en-US" sz="1200" dirty="0">
              <a:latin typeface="Arial"/>
              <a:cs typeface="Arial"/>
            </a:endParaRPr>
          </a:p>
          <a:p>
            <a:endParaRPr lang="en-US" sz="1100" dirty="0">
              <a:solidFill>
                <a:schemeClr val="tx2"/>
              </a:solidFill>
            </a:endParaRPr>
          </a:p>
          <a:p>
            <a:pPr marL="313781" indent="-201717">
              <a:spcBef>
                <a:spcPts val="1028"/>
              </a:spcBef>
              <a:buFontTx/>
              <a:buChar char="•"/>
              <a:tabLst>
                <a:tab pos="313221" algn="l"/>
                <a:tab pos="313781" algn="l"/>
              </a:tabLst>
            </a:pPr>
            <a:endParaRPr lang="en-US" sz="1200" spc="-18" dirty="0">
              <a:solidFill>
                <a:srgbClr val="58595B"/>
              </a:solidFill>
              <a:latin typeface="Arial"/>
              <a:cs typeface="Arial"/>
            </a:endParaRPr>
          </a:p>
          <a:p>
            <a:pPr marL="112064">
              <a:spcBef>
                <a:spcPts val="1028"/>
              </a:spcBef>
              <a:tabLst>
                <a:tab pos="313221" algn="l"/>
                <a:tab pos="313781" algn="l"/>
              </a:tabLst>
            </a:pPr>
            <a:endParaRPr lang="en-US" sz="1200" spc="-18" dirty="0">
              <a:solidFill>
                <a:srgbClr val="58595B"/>
              </a:solidFill>
              <a:latin typeface="Arial"/>
              <a:cs typeface="Arial"/>
            </a:endParaRPr>
          </a:p>
          <a:p>
            <a:pPr marL="112064">
              <a:spcBef>
                <a:spcPts val="1028"/>
              </a:spcBef>
              <a:tabLst>
                <a:tab pos="313221" algn="l"/>
                <a:tab pos="313781" algn="l"/>
              </a:tabLst>
            </a:pPr>
            <a:endParaRPr lang="en-US" sz="1200" dirty="0">
              <a:latin typeface="Arial"/>
              <a:cs typeface="Arial"/>
            </a:endParaRPr>
          </a:p>
          <a:p>
            <a:pPr marL="313781" indent="-201717">
              <a:spcBef>
                <a:spcPts val="1028"/>
              </a:spcBef>
              <a:buFontTx/>
              <a:buChar char="•"/>
              <a:tabLst>
                <a:tab pos="313221" algn="l"/>
                <a:tab pos="313781" algn="l"/>
              </a:tabLst>
            </a:pPr>
            <a:endParaRPr lang="en-US" sz="1200" b="0" dirty="0">
              <a:solidFill>
                <a:schemeClr val="accent6"/>
              </a:solidFill>
              <a:latin typeface="Arial"/>
              <a:cs typeface="Arial"/>
            </a:endParaRPr>
          </a:p>
        </p:txBody>
      </p:sp>
      <p:sp>
        <p:nvSpPr>
          <p:cNvPr id="48" name="object 22">
            <a:extLst>
              <a:ext uri="{FF2B5EF4-FFF2-40B4-BE49-F238E27FC236}">
                <a16:creationId xmlns:a16="http://schemas.microsoft.com/office/drawing/2014/main" id="{8DBD0A17-FECB-AB2F-6327-60D0E147A7EF}"/>
              </a:ext>
            </a:extLst>
          </p:cNvPr>
          <p:cNvSpPr txBox="1"/>
          <p:nvPr/>
        </p:nvSpPr>
        <p:spPr>
          <a:xfrm>
            <a:off x="-487064" y="5183048"/>
            <a:ext cx="3733183" cy="1195078"/>
          </a:xfrm>
          <a:prstGeom prst="rect">
            <a:avLst/>
          </a:prstGeom>
        </p:spPr>
        <p:txBody>
          <a:bodyPr vert="horz" wrap="square" lIns="0" tIns="2801" rIns="0" bIns="0" rtlCol="0">
            <a:spAutoFit/>
          </a:bodyPr>
          <a:lstStyle/>
          <a:p>
            <a:pPr>
              <a:spcBef>
                <a:spcPts val="22"/>
              </a:spcBef>
            </a:pPr>
            <a:endParaRPr sz="1235" dirty="0">
              <a:latin typeface="Times New Roman"/>
              <a:cs typeface="Times New Roman"/>
            </a:endParaRPr>
          </a:p>
          <a:p>
            <a:pPr marL="777145" marR="559203" lvl="1">
              <a:lnSpc>
                <a:spcPct val="119100"/>
              </a:lnSpc>
            </a:pPr>
            <a:r>
              <a:rPr lang="en-US" sz="1400" i="1" spc="49" dirty="0">
                <a:solidFill>
                  <a:srgbClr val="FFFFFF"/>
                </a:solidFill>
                <a:latin typeface="+mj-lt"/>
                <a:cs typeface="Palatino Linotype"/>
              </a:rPr>
              <a:t>Incidents </a:t>
            </a:r>
            <a:r>
              <a:rPr lang="en-US" sz="1400" i="1" spc="66" dirty="0">
                <a:solidFill>
                  <a:srgbClr val="FFFFFF"/>
                </a:solidFill>
                <a:latin typeface="+mj-lt"/>
                <a:cs typeface="Palatino Linotype"/>
              </a:rPr>
              <a:t>of </a:t>
            </a:r>
            <a:r>
              <a:rPr lang="en-US" sz="1400" i="1" spc="53" dirty="0">
                <a:solidFill>
                  <a:srgbClr val="FFFFFF"/>
                </a:solidFill>
                <a:latin typeface="+mj-lt"/>
                <a:cs typeface="Palatino Linotype"/>
              </a:rPr>
              <a:t>discriminatory </a:t>
            </a:r>
            <a:r>
              <a:rPr lang="en-US" sz="1400" i="1" spc="128" dirty="0">
                <a:solidFill>
                  <a:srgbClr val="FFFFFF"/>
                </a:solidFill>
                <a:latin typeface="+mj-lt"/>
                <a:cs typeface="Palatino Linotype"/>
              </a:rPr>
              <a:t>and/</a:t>
            </a:r>
            <a:r>
              <a:rPr lang="en-US" sz="1400" i="1" spc="35" dirty="0">
                <a:solidFill>
                  <a:srgbClr val="FFFFFF"/>
                </a:solidFill>
                <a:latin typeface="+mj-lt"/>
                <a:cs typeface="Palatino Linotype"/>
              </a:rPr>
              <a:t>or</a:t>
            </a:r>
            <a:r>
              <a:rPr lang="en-US" sz="1400" i="1" spc="-62" dirty="0">
                <a:solidFill>
                  <a:srgbClr val="FFFFFF"/>
                </a:solidFill>
                <a:latin typeface="+mj-lt"/>
                <a:cs typeface="Palatino Linotype"/>
              </a:rPr>
              <a:t> </a:t>
            </a:r>
            <a:r>
              <a:rPr lang="en-US" sz="1400" i="1" spc="84" dirty="0">
                <a:solidFill>
                  <a:srgbClr val="FFFFFF"/>
                </a:solidFill>
                <a:latin typeface="+mj-lt"/>
                <a:cs typeface="Palatino Linotype"/>
              </a:rPr>
              <a:t>sexual</a:t>
            </a:r>
            <a:r>
              <a:rPr lang="en-US" sz="1400" i="1" spc="-62" dirty="0">
                <a:solidFill>
                  <a:srgbClr val="FFFFFF"/>
                </a:solidFill>
                <a:latin typeface="+mj-lt"/>
                <a:cs typeface="Palatino Linotype"/>
              </a:rPr>
              <a:t> </a:t>
            </a:r>
            <a:r>
              <a:rPr lang="en-US" sz="1400" i="1" spc="88" dirty="0">
                <a:solidFill>
                  <a:srgbClr val="FFFFFF"/>
                </a:solidFill>
                <a:latin typeface="+mj-lt"/>
                <a:cs typeface="Palatino Linotype"/>
              </a:rPr>
              <a:t>harassment </a:t>
            </a:r>
            <a:r>
              <a:rPr lang="en-US" sz="1400" i="1" spc="-296" dirty="0">
                <a:solidFill>
                  <a:srgbClr val="FFFFFF"/>
                </a:solidFill>
                <a:latin typeface="+mj-lt"/>
                <a:cs typeface="Palatino Linotype"/>
              </a:rPr>
              <a:t> </a:t>
            </a:r>
            <a:r>
              <a:rPr lang="en-US" sz="1400" i="1" spc="75" dirty="0">
                <a:solidFill>
                  <a:srgbClr val="FFFFFF"/>
                </a:solidFill>
                <a:latin typeface="+mj-lt"/>
                <a:cs typeface="Palatino Linotype"/>
              </a:rPr>
              <a:t>should </a:t>
            </a:r>
            <a:r>
              <a:rPr lang="en-US" sz="1400" i="1" spc="159" dirty="0">
                <a:solidFill>
                  <a:srgbClr val="FFFFFF"/>
                </a:solidFill>
                <a:latin typeface="+mj-lt"/>
                <a:cs typeface="Palatino Linotype"/>
              </a:rPr>
              <a:t>be </a:t>
            </a:r>
            <a:r>
              <a:rPr lang="en-US" sz="1400" i="1" spc="66" dirty="0">
                <a:solidFill>
                  <a:srgbClr val="FFFFFF"/>
                </a:solidFill>
                <a:latin typeface="+mj-lt"/>
                <a:cs typeface="Palatino Linotype"/>
              </a:rPr>
              <a:t>reported </a:t>
            </a:r>
            <a:r>
              <a:rPr lang="en-US" sz="1400" i="1" spc="71" dirty="0">
                <a:solidFill>
                  <a:srgbClr val="FFFFFF"/>
                </a:solidFill>
                <a:latin typeface="+mj-lt"/>
                <a:cs typeface="Palatino Linotype"/>
              </a:rPr>
              <a:t> </a:t>
            </a:r>
            <a:r>
              <a:rPr lang="en-US" sz="1400" i="1" spc="66" dirty="0">
                <a:solidFill>
                  <a:srgbClr val="FFFFFF"/>
                </a:solidFill>
                <a:latin typeface="+mj-lt"/>
                <a:cs typeface="Palatino Linotype"/>
              </a:rPr>
              <a:t>immediately.</a:t>
            </a:r>
            <a:endParaRPr sz="1400" dirty="0">
              <a:latin typeface="+mj-lt"/>
              <a:cs typeface="Palatino Linotype"/>
            </a:endParaRPr>
          </a:p>
        </p:txBody>
      </p:sp>
    </p:spTree>
    <p:extLst>
      <p:ext uri="{BB962C8B-B14F-4D97-AF65-F5344CB8AC3E}">
        <p14:creationId xmlns:p14="http://schemas.microsoft.com/office/powerpoint/2010/main" val="1369545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bject 44">
            <a:extLst>
              <a:ext uri="{FF2B5EF4-FFF2-40B4-BE49-F238E27FC236}">
                <a16:creationId xmlns:a16="http://schemas.microsoft.com/office/drawing/2014/main" id="{2568B048-17CA-D0AF-E38F-646D80BAA4FC}"/>
              </a:ext>
            </a:extLst>
          </p:cNvPr>
          <p:cNvSpPr txBox="1"/>
          <p:nvPr/>
        </p:nvSpPr>
        <p:spPr>
          <a:xfrm>
            <a:off x="31898" y="3784523"/>
            <a:ext cx="2817628" cy="1990658"/>
          </a:xfrm>
          <a:prstGeom prst="rect">
            <a:avLst/>
          </a:prstGeom>
        </p:spPr>
        <p:txBody>
          <a:bodyPr vert="horz" wrap="square" lIns="0" tIns="3922" rIns="0" bIns="0" rtlCol="0">
            <a:spAutoFit/>
          </a:bodyPr>
          <a:lstStyle/>
          <a:p>
            <a:pPr>
              <a:spcBef>
                <a:spcPts val="31"/>
              </a:spcBef>
            </a:pPr>
            <a:endParaRPr sz="1400" dirty="0">
              <a:latin typeface="+mj-lt"/>
              <a:cs typeface="Times New Roman"/>
            </a:endParaRPr>
          </a:p>
          <a:p>
            <a:pPr marL="361968" marR="389985">
              <a:lnSpc>
                <a:spcPct val="119100"/>
              </a:lnSpc>
              <a:spcBef>
                <a:spcPts val="4"/>
              </a:spcBef>
            </a:pPr>
            <a:r>
              <a:rPr sz="1400" i="1" spc="93" dirty="0">
                <a:solidFill>
                  <a:srgbClr val="FFFFFF"/>
                </a:solidFill>
                <a:latin typeface="+mj-lt"/>
                <a:cs typeface="Palatino Linotype"/>
              </a:rPr>
              <a:t>We </a:t>
            </a:r>
            <a:r>
              <a:rPr sz="1400" i="1" spc="106" dirty="0">
                <a:solidFill>
                  <a:srgbClr val="FFFFFF"/>
                </a:solidFill>
                <a:latin typeface="+mj-lt"/>
                <a:cs typeface="Palatino Linotype"/>
              </a:rPr>
              <a:t>have </a:t>
            </a:r>
            <a:r>
              <a:rPr sz="1400" i="1" spc="176" dirty="0">
                <a:solidFill>
                  <a:srgbClr val="FFFFFF"/>
                </a:solidFill>
                <a:latin typeface="+mj-lt"/>
                <a:cs typeface="Palatino Linotype"/>
              </a:rPr>
              <a:t>a </a:t>
            </a:r>
            <a:r>
              <a:rPr sz="1400" i="1" spc="40" dirty="0">
                <a:solidFill>
                  <a:srgbClr val="FFFFFF"/>
                </a:solidFill>
                <a:latin typeface="+mj-lt"/>
                <a:cs typeface="Palatino Linotype"/>
              </a:rPr>
              <a:t>continuing </a:t>
            </a:r>
            <a:r>
              <a:rPr sz="1400" i="1" spc="44" dirty="0">
                <a:solidFill>
                  <a:srgbClr val="FFFFFF"/>
                </a:solidFill>
                <a:latin typeface="+mj-lt"/>
                <a:cs typeface="Palatino Linotype"/>
              </a:rPr>
              <a:t> </a:t>
            </a:r>
            <a:r>
              <a:rPr sz="1400" i="1" spc="57" dirty="0">
                <a:solidFill>
                  <a:srgbClr val="FFFFFF"/>
                </a:solidFill>
                <a:latin typeface="+mj-lt"/>
                <a:cs typeface="Palatino Linotype"/>
              </a:rPr>
              <a:t>obligation </a:t>
            </a:r>
            <a:r>
              <a:rPr sz="1400" i="1" spc="49" dirty="0">
                <a:solidFill>
                  <a:srgbClr val="FFFFFF"/>
                </a:solidFill>
                <a:latin typeface="+mj-lt"/>
                <a:cs typeface="Palatino Linotype"/>
              </a:rPr>
              <a:t>to </a:t>
            </a:r>
            <a:r>
              <a:rPr sz="1400" i="1" spc="44" dirty="0">
                <a:solidFill>
                  <a:srgbClr val="FFFFFF"/>
                </a:solidFill>
                <a:latin typeface="+mj-lt"/>
                <a:cs typeface="Palatino Linotype"/>
              </a:rPr>
              <a:t>hire </a:t>
            </a:r>
            <a:r>
              <a:rPr sz="1400" i="1" spc="110" dirty="0">
                <a:solidFill>
                  <a:srgbClr val="FFFFFF"/>
                </a:solidFill>
                <a:latin typeface="+mj-lt"/>
                <a:cs typeface="Palatino Linotype"/>
              </a:rPr>
              <a:t>and </a:t>
            </a:r>
            <a:r>
              <a:rPr sz="1400" i="1" spc="115" dirty="0">
                <a:solidFill>
                  <a:srgbClr val="FFFFFF"/>
                </a:solidFill>
                <a:latin typeface="+mj-lt"/>
                <a:cs typeface="Palatino Linotype"/>
              </a:rPr>
              <a:t> </a:t>
            </a:r>
            <a:r>
              <a:rPr sz="1400" i="1" spc="84" dirty="0">
                <a:solidFill>
                  <a:srgbClr val="FFFFFF"/>
                </a:solidFill>
                <a:latin typeface="+mj-lt"/>
                <a:cs typeface="Palatino Linotype"/>
              </a:rPr>
              <a:t>develop</a:t>
            </a:r>
            <a:r>
              <a:rPr sz="1400" i="1" spc="-71" dirty="0">
                <a:solidFill>
                  <a:srgbClr val="FFFFFF"/>
                </a:solidFill>
                <a:latin typeface="+mj-lt"/>
                <a:cs typeface="Palatino Linotype"/>
              </a:rPr>
              <a:t> </a:t>
            </a:r>
            <a:r>
              <a:rPr sz="1400" i="1" spc="75" dirty="0">
                <a:solidFill>
                  <a:srgbClr val="FFFFFF"/>
                </a:solidFill>
                <a:latin typeface="+mj-lt"/>
                <a:cs typeface="Palatino Linotype"/>
              </a:rPr>
              <a:t>the</a:t>
            </a:r>
            <a:r>
              <a:rPr sz="1400" i="1" spc="-66" dirty="0">
                <a:solidFill>
                  <a:srgbClr val="FFFFFF"/>
                </a:solidFill>
                <a:latin typeface="+mj-lt"/>
                <a:cs typeface="Palatino Linotype"/>
              </a:rPr>
              <a:t> </a:t>
            </a:r>
            <a:r>
              <a:rPr sz="1400" i="1" spc="97" dirty="0">
                <a:solidFill>
                  <a:srgbClr val="FFFFFF"/>
                </a:solidFill>
                <a:latin typeface="+mj-lt"/>
                <a:cs typeface="Palatino Linotype"/>
              </a:rPr>
              <a:t>best</a:t>
            </a:r>
            <a:r>
              <a:rPr sz="1400" i="1" spc="-66" dirty="0">
                <a:solidFill>
                  <a:srgbClr val="FFFFFF"/>
                </a:solidFill>
                <a:latin typeface="+mj-lt"/>
                <a:cs typeface="Palatino Linotype"/>
              </a:rPr>
              <a:t> </a:t>
            </a:r>
            <a:r>
              <a:rPr sz="1400" i="1" spc="101" dirty="0">
                <a:solidFill>
                  <a:srgbClr val="FFFFFF"/>
                </a:solidFill>
                <a:latin typeface="+mj-lt"/>
                <a:cs typeface="Palatino Linotype"/>
              </a:rPr>
              <a:t>people </a:t>
            </a:r>
            <a:r>
              <a:rPr sz="1400" i="1" spc="-296" dirty="0">
                <a:solidFill>
                  <a:srgbClr val="FFFFFF"/>
                </a:solidFill>
                <a:latin typeface="+mj-lt"/>
                <a:cs typeface="Palatino Linotype"/>
              </a:rPr>
              <a:t> </a:t>
            </a:r>
            <a:r>
              <a:rPr sz="1400" i="1" spc="106" dirty="0">
                <a:solidFill>
                  <a:srgbClr val="FFFFFF"/>
                </a:solidFill>
                <a:latin typeface="+mj-lt"/>
                <a:cs typeface="Palatino Linotype"/>
              </a:rPr>
              <a:t>we </a:t>
            </a:r>
            <a:r>
              <a:rPr sz="1400" i="1" spc="101" dirty="0">
                <a:solidFill>
                  <a:srgbClr val="FFFFFF"/>
                </a:solidFill>
                <a:latin typeface="+mj-lt"/>
                <a:cs typeface="Palatino Linotype"/>
              </a:rPr>
              <a:t>can </a:t>
            </a:r>
            <a:r>
              <a:rPr sz="1400" i="1" spc="40" dirty="0">
                <a:solidFill>
                  <a:srgbClr val="FFFFFF"/>
                </a:solidFill>
                <a:latin typeface="+mj-lt"/>
                <a:cs typeface="Palatino Linotype"/>
              </a:rPr>
              <a:t>find, </a:t>
            </a:r>
            <a:r>
              <a:rPr sz="1400" i="1" spc="97" dirty="0">
                <a:solidFill>
                  <a:srgbClr val="FFFFFF"/>
                </a:solidFill>
                <a:latin typeface="+mj-lt"/>
                <a:cs typeface="Palatino Linotype"/>
              </a:rPr>
              <a:t>basing </a:t>
            </a:r>
            <a:r>
              <a:rPr sz="1400" i="1" spc="40" dirty="0">
                <a:solidFill>
                  <a:srgbClr val="FFFFFF"/>
                </a:solidFill>
                <a:latin typeface="+mj-lt"/>
                <a:cs typeface="Palatino Linotype"/>
              </a:rPr>
              <a:t>our</a:t>
            </a:r>
            <a:r>
              <a:rPr sz="1400" i="1" spc="-71" dirty="0">
                <a:solidFill>
                  <a:srgbClr val="FFFFFF"/>
                </a:solidFill>
                <a:latin typeface="+mj-lt"/>
                <a:cs typeface="Palatino Linotype"/>
              </a:rPr>
              <a:t> </a:t>
            </a:r>
            <a:r>
              <a:rPr sz="1400" i="1" spc="106" dirty="0">
                <a:solidFill>
                  <a:srgbClr val="FFFFFF"/>
                </a:solidFill>
                <a:latin typeface="+mj-lt"/>
                <a:cs typeface="Palatino Linotype"/>
              </a:rPr>
              <a:t>assessment</a:t>
            </a:r>
            <a:r>
              <a:rPr sz="1400" i="1" spc="-66" dirty="0">
                <a:solidFill>
                  <a:srgbClr val="FFFFFF"/>
                </a:solidFill>
                <a:latin typeface="+mj-lt"/>
                <a:cs typeface="Palatino Linotype"/>
              </a:rPr>
              <a:t> </a:t>
            </a:r>
            <a:r>
              <a:rPr sz="1400" i="1" spc="79" dirty="0">
                <a:solidFill>
                  <a:srgbClr val="FFFFFF"/>
                </a:solidFill>
                <a:latin typeface="+mj-lt"/>
                <a:cs typeface="Palatino Linotype"/>
              </a:rPr>
              <a:t>on</a:t>
            </a:r>
            <a:r>
              <a:rPr sz="1400" i="1" spc="-66" dirty="0">
                <a:solidFill>
                  <a:srgbClr val="FFFFFF"/>
                </a:solidFill>
                <a:latin typeface="+mj-lt"/>
                <a:cs typeface="Palatino Linotype"/>
              </a:rPr>
              <a:t> </a:t>
            </a:r>
            <a:r>
              <a:rPr sz="1400" i="1" spc="75" dirty="0">
                <a:solidFill>
                  <a:srgbClr val="FFFFFF"/>
                </a:solidFill>
                <a:latin typeface="+mj-lt"/>
                <a:cs typeface="Palatino Linotype"/>
              </a:rPr>
              <a:t>job-</a:t>
            </a:r>
            <a:r>
              <a:rPr sz="1400" i="1" spc="62" dirty="0">
                <a:solidFill>
                  <a:srgbClr val="FFFFFF"/>
                </a:solidFill>
                <a:latin typeface="+mj-lt"/>
                <a:cs typeface="Palatino Linotype"/>
              </a:rPr>
              <a:t>related</a:t>
            </a:r>
            <a:r>
              <a:rPr sz="1400" i="1" spc="-66" dirty="0">
                <a:solidFill>
                  <a:srgbClr val="FFFFFF"/>
                </a:solidFill>
                <a:latin typeface="+mj-lt"/>
                <a:cs typeface="Palatino Linotype"/>
              </a:rPr>
              <a:t> </a:t>
            </a:r>
            <a:r>
              <a:rPr sz="1400" i="1" spc="57" dirty="0">
                <a:solidFill>
                  <a:srgbClr val="FFFFFF"/>
                </a:solidFill>
                <a:latin typeface="+mj-lt"/>
                <a:cs typeface="Palatino Linotype"/>
              </a:rPr>
              <a:t>qualifications.</a:t>
            </a:r>
            <a:endParaRPr sz="1400" dirty="0">
              <a:latin typeface="+mj-lt"/>
              <a:cs typeface="Palatino Linotype"/>
            </a:endParaRPr>
          </a:p>
        </p:txBody>
      </p:sp>
      <p:sp>
        <p:nvSpPr>
          <p:cNvPr id="13" name="Content Placeholder 12">
            <a:extLst>
              <a:ext uri="{FF2B5EF4-FFF2-40B4-BE49-F238E27FC236}">
                <a16:creationId xmlns:a16="http://schemas.microsoft.com/office/drawing/2014/main" id="{1EB6D44F-FC12-3703-EC37-18992C689E28}"/>
              </a:ext>
            </a:extLst>
          </p:cNvPr>
          <p:cNvSpPr>
            <a:spLocks noGrp="1"/>
          </p:cNvSpPr>
          <p:nvPr>
            <p:ph sz="quarter" idx="10"/>
          </p:nvPr>
        </p:nvSpPr>
        <p:spPr>
          <a:xfrm>
            <a:off x="3118585" y="410050"/>
            <a:ext cx="5672125" cy="6063874"/>
          </a:xfrm>
        </p:spPr>
        <p:txBody>
          <a:bodyPr>
            <a:normAutofit/>
          </a:bodyPr>
          <a:lstStyle/>
          <a:p>
            <a:r>
              <a:rPr lang="en-US" dirty="0"/>
              <a:t>EQUAL EMPLOYMENT OPPORTUNITIES</a:t>
            </a:r>
          </a:p>
          <a:p>
            <a:pPr lvl="1"/>
            <a:r>
              <a:rPr lang="en-US" dirty="0"/>
              <a:t>Applicants will be recruited, selected, hired and promoted based on their individual merit and ability.</a:t>
            </a:r>
          </a:p>
          <a:p>
            <a:pPr marL="0" lvl="2" indent="0">
              <a:buNone/>
            </a:pPr>
            <a:r>
              <a:rPr lang="en-US" dirty="0"/>
              <a:t>Our continued success depends on the strength and abilities of our employees, regardless of race, color, religion, national origin, disability, sex, age, gender identity or expression, sexual orientation, veteran status or marital status. We are committed to promoting equal  employment opportunities and a diverse and inclusive workforce. This is demonstrated through our affirmative action program, to employ, promote and treat employees according to their ability and without discrimination.</a:t>
            </a:r>
          </a:p>
          <a:p>
            <a:pPr lvl="1"/>
            <a:r>
              <a:rPr lang="en-US" dirty="0"/>
              <a:t>Here are some basics to remember:</a:t>
            </a:r>
          </a:p>
          <a:p>
            <a:pPr lvl="2"/>
            <a:r>
              <a:rPr lang="en-US" dirty="0"/>
              <a:t>All employment decisions and practices are based on job performance, experience and qualifications. This includes recruitment, hiring, training, development, compensation, benefits, promotions, transfers, corrective action, corporate-sponsored  educational, social and recreational programs and terminations.</a:t>
            </a:r>
          </a:p>
          <a:p>
            <a:pPr lvl="2"/>
            <a:r>
              <a:rPr lang="en-US" dirty="0"/>
              <a:t>Management is accountable for supporting our Equal Employment Opportunity policy and affirmative action program.</a:t>
            </a:r>
          </a:p>
          <a:p>
            <a:pPr lvl="2"/>
            <a:r>
              <a:rPr lang="en-US" dirty="0"/>
              <a:t>The company will not tolerate any employment-related discriminatory practices.</a:t>
            </a:r>
          </a:p>
          <a:p>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object 14">
            <a:extLst>
              <a:ext uri="{FF2B5EF4-FFF2-40B4-BE49-F238E27FC236}">
                <a16:creationId xmlns:a16="http://schemas.microsoft.com/office/drawing/2014/main" id="{782F41E2-7B7D-7916-11FD-852E46F85E40}"/>
              </a:ext>
            </a:extLst>
          </p:cNvPr>
          <p:cNvGrpSpPr/>
          <p:nvPr/>
        </p:nvGrpSpPr>
        <p:grpSpPr>
          <a:xfrm>
            <a:off x="661306" y="4852783"/>
            <a:ext cx="1125071" cy="1125071"/>
            <a:chOff x="822960" y="2899206"/>
            <a:chExt cx="1275080" cy="1275080"/>
          </a:xfrm>
        </p:grpSpPr>
        <p:sp>
          <p:nvSpPr>
            <p:cNvPr id="47" name="object 16">
              <a:extLst>
                <a:ext uri="{FF2B5EF4-FFF2-40B4-BE49-F238E27FC236}">
                  <a16:creationId xmlns:a16="http://schemas.microsoft.com/office/drawing/2014/main" id="{DD4572A7-DF8C-F15C-7814-BD257305E4BC}"/>
                </a:ext>
              </a:extLst>
            </p:cNvPr>
            <p:cNvSpPr/>
            <p:nvPr/>
          </p:nvSpPr>
          <p:spPr>
            <a:xfrm>
              <a:off x="914973" y="2991206"/>
              <a:ext cx="1090930" cy="1090930"/>
            </a:xfrm>
            <a:custGeom>
              <a:avLst/>
              <a:gdLst/>
              <a:ahLst/>
              <a:cxnLst/>
              <a:rect l="l" t="t" r="r" b="b"/>
              <a:pathLst>
                <a:path w="1090930" h="1090929">
                  <a:moveTo>
                    <a:pt x="1090701" y="892886"/>
                  </a:moveTo>
                  <a:lnTo>
                    <a:pt x="1090701" y="0"/>
                  </a:lnTo>
                  <a:lnTo>
                    <a:pt x="197815" y="0"/>
                  </a:lnTo>
                  <a:lnTo>
                    <a:pt x="0" y="197815"/>
                  </a:lnTo>
                  <a:lnTo>
                    <a:pt x="0" y="1090701"/>
                  </a:lnTo>
                  <a:lnTo>
                    <a:pt x="892886" y="1090701"/>
                  </a:lnTo>
                  <a:lnTo>
                    <a:pt x="1090701" y="892886"/>
                  </a:lnTo>
                  <a:close/>
                </a:path>
              </a:pathLst>
            </a:custGeom>
            <a:ln w="12700">
              <a:solidFill>
                <a:srgbClr val="FFFFFF"/>
              </a:solidFill>
            </a:ln>
          </p:spPr>
          <p:txBody>
            <a:bodyPr wrap="square" lIns="0" tIns="0" rIns="0" bIns="0" rtlCol="0"/>
            <a:lstStyle/>
            <a:p>
              <a:endParaRPr sz="1588"/>
            </a:p>
          </p:txBody>
        </p:sp>
        <p:sp>
          <p:nvSpPr>
            <p:cNvPr id="48" name="object 17">
              <a:extLst>
                <a:ext uri="{FF2B5EF4-FFF2-40B4-BE49-F238E27FC236}">
                  <a16:creationId xmlns:a16="http://schemas.microsoft.com/office/drawing/2014/main" id="{30AAADA5-E313-040F-4A3B-42736B99B198}"/>
                </a:ext>
              </a:extLst>
            </p:cNvPr>
            <p:cNvSpPr/>
            <p:nvPr/>
          </p:nvSpPr>
          <p:spPr>
            <a:xfrm>
              <a:off x="822960" y="2899206"/>
              <a:ext cx="1275080" cy="1275080"/>
            </a:xfrm>
            <a:custGeom>
              <a:avLst/>
              <a:gdLst/>
              <a:ahLst/>
              <a:cxnLst/>
              <a:rect l="l" t="t" r="r" b="b"/>
              <a:pathLst>
                <a:path w="1275080" h="1275079">
                  <a:moveTo>
                    <a:pt x="396836" y="0"/>
                  </a:moveTo>
                  <a:lnTo>
                    <a:pt x="366839" y="0"/>
                  </a:lnTo>
                  <a:lnTo>
                    <a:pt x="0" y="366839"/>
                  </a:lnTo>
                  <a:lnTo>
                    <a:pt x="0" y="396836"/>
                  </a:lnTo>
                  <a:lnTo>
                    <a:pt x="396836" y="0"/>
                  </a:lnTo>
                  <a:close/>
                </a:path>
                <a:path w="1275080" h="1275079">
                  <a:moveTo>
                    <a:pt x="856030" y="406209"/>
                  </a:moveTo>
                  <a:lnTo>
                    <a:pt x="845985" y="356476"/>
                  </a:lnTo>
                  <a:lnTo>
                    <a:pt x="818603" y="315861"/>
                  </a:lnTo>
                  <a:lnTo>
                    <a:pt x="778002" y="288467"/>
                  </a:lnTo>
                  <a:lnTo>
                    <a:pt x="728268" y="278422"/>
                  </a:lnTo>
                  <a:lnTo>
                    <a:pt x="386257" y="278422"/>
                  </a:lnTo>
                  <a:lnTo>
                    <a:pt x="336537" y="288467"/>
                  </a:lnTo>
                  <a:lnTo>
                    <a:pt x="295922" y="315861"/>
                  </a:lnTo>
                  <a:lnTo>
                    <a:pt x="268541" y="356476"/>
                  </a:lnTo>
                  <a:lnTo>
                    <a:pt x="258508" y="406209"/>
                  </a:lnTo>
                  <a:lnTo>
                    <a:pt x="258508" y="748182"/>
                  </a:lnTo>
                  <a:lnTo>
                    <a:pt x="268541" y="797928"/>
                  </a:lnTo>
                  <a:lnTo>
                    <a:pt x="295922" y="838542"/>
                  </a:lnTo>
                  <a:lnTo>
                    <a:pt x="336537" y="865924"/>
                  </a:lnTo>
                  <a:lnTo>
                    <a:pt x="386257" y="875957"/>
                  </a:lnTo>
                  <a:lnTo>
                    <a:pt x="408292" y="875957"/>
                  </a:lnTo>
                  <a:lnTo>
                    <a:pt x="408292" y="996276"/>
                  </a:lnTo>
                  <a:lnTo>
                    <a:pt x="558126" y="875957"/>
                  </a:lnTo>
                  <a:lnTo>
                    <a:pt x="585711" y="875957"/>
                  </a:lnTo>
                  <a:lnTo>
                    <a:pt x="581304" y="864489"/>
                  </a:lnTo>
                  <a:lnTo>
                    <a:pt x="578053" y="852512"/>
                  </a:lnTo>
                  <a:lnTo>
                    <a:pt x="576046" y="840066"/>
                  </a:lnTo>
                  <a:lnTo>
                    <a:pt x="575360" y="827227"/>
                  </a:lnTo>
                  <a:lnTo>
                    <a:pt x="575360" y="820674"/>
                  </a:lnTo>
                  <a:lnTo>
                    <a:pt x="538683" y="820674"/>
                  </a:lnTo>
                  <a:lnTo>
                    <a:pt x="463575" y="880973"/>
                  </a:lnTo>
                  <a:lnTo>
                    <a:pt x="463575" y="820674"/>
                  </a:lnTo>
                  <a:lnTo>
                    <a:pt x="386257" y="820674"/>
                  </a:lnTo>
                  <a:lnTo>
                    <a:pt x="358089" y="814971"/>
                  </a:lnTo>
                  <a:lnTo>
                    <a:pt x="335051" y="799414"/>
                  </a:lnTo>
                  <a:lnTo>
                    <a:pt x="319519" y="776363"/>
                  </a:lnTo>
                  <a:lnTo>
                    <a:pt x="313817" y="748182"/>
                  </a:lnTo>
                  <a:lnTo>
                    <a:pt x="313817" y="406209"/>
                  </a:lnTo>
                  <a:lnTo>
                    <a:pt x="319519" y="378015"/>
                  </a:lnTo>
                  <a:lnTo>
                    <a:pt x="335051" y="354977"/>
                  </a:lnTo>
                  <a:lnTo>
                    <a:pt x="358089" y="339420"/>
                  </a:lnTo>
                  <a:lnTo>
                    <a:pt x="386257" y="333717"/>
                  </a:lnTo>
                  <a:lnTo>
                    <a:pt x="728268" y="333717"/>
                  </a:lnTo>
                  <a:lnTo>
                    <a:pt x="756450" y="339420"/>
                  </a:lnTo>
                  <a:lnTo>
                    <a:pt x="779487" y="354977"/>
                  </a:lnTo>
                  <a:lnTo>
                    <a:pt x="795045" y="378015"/>
                  </a:lnTo>
                  <a:lnTo>
                    <a:pt x="800747" y="406209"/>
                  </a:lnTo>
                  <a:lnTo>
                    <a:pt x="800747" y="473430"/>
                  </a:lnTo>
                  <a:lnTo>
                    <a:pt x="856030" y="473430"/>
                  </a:lnTo>
                  <a:lnTo>
                    <a:pt x="856030" y="406209"/>
                  </a:lnTo>
                  <a:close/>
                </a:path>
                <a:path w="1275080" h="1275079">
                  <a:moveTo>
                    <a:pt x="1274724" y="877887"/>
                  </a:moveTo>
                  <a:lnTo>
                    <a:pt x="877887" y="1274724"/>
                  </a:lnTo>
                  <a:lnTo>
                    <a:pt x="907884" y="1274724"/>
                  </a:lnTo>
                  <a:lnTo>
                    <a:pt x="1274724" y="907884"/>
                  </a:lnTo>
                  <a:lnTo>
                    <a:pt x="1274724" y="877887"/>
                  </a:lnTo>
                  <a:close/>
                </a:path>
              </a:pathLst>
            </a:custGeom>
            <a:solidFill>
              <a:srgbClr val="FFFFFF"/>
            </a:solidFill>
          </p:spPr>
          <p:txBody>
            <a:bodyPr wrap="square" lIns="0" tIns="0" rIns="0" bIns="0" rtlCol="0"/>
            <a:lstStyle/>
            <a:p>
              <a:endParaRPr sz="1588"/>
            </a:p>
          </p:txBody>
        </p:sp>
        <p:pic>
          <p:nvPicPr>
            <p:cNvPr id="49" name="object 18">
              <a:extLst>
                <a:ext uri="{FF2B5EF4-FFF2-40B4-BE49-F238E27FC236}">
                  <a16:creationId xmlns:a16="http://schemas.microsoft.com/office/drawing/2014/main" id="{A49966D7-6830-D7DF-8820-2C1F5D68107E}"/>
                </a:ext>
              </a:extLst>
            </p:cNvPr>
            <p:cNvPicPr/>
            <p:nvPr/>
          </p:nvPicPr>
          <p:blipFill>
            <a:blip r:embed="rId2" cstate="print"/>
            <a:stretch>
              <a:fillRect/>
            </a:stretch>
          </p:blipFill>
          <p:spPr>
            <a:xfrm>
              <a:off x="1182604" y="3277825"/>
              <a:ext cx="225526" cy="251040"/>
            </a:xfrm>
            <a:prstGeom prst="rect">
              <a:avLst/>
            </a:prstGeom>
          </p:spPr>
        </p:pic>
        <p:sp>
          <p:nvSpPr>
            <p:cNvPr id="50" name="object 19">
              <a:extLst>
                <a:ext uri="{FF2B5EF4-FFF2-40B4-BE49-F238E27FC236}">
                  <a16:creationId xmlns:a16="http://schemas.microsoft.com/office/drawing/2014/main" id="{BEBECA90-9282-AE5D-EE03-4C63946DCBF0}"/>
                </a:ext>
              </a:extLst>
            </p:cNvPr>
            <p:cNvSpPr/>
            <p:nvPr/>
          </p:nvSpPr>
          <p:spPr>
            <a:xfrm>
              <a:off x="1432077" y="3406419"/>
              <a:ext cx="407670" cy="489584"/>
            </a:xfrm>
            <a:custGeom>
              <a:avLst/>
              <a:gdLst/>
              <a:ahLst/>
              <a:cxnLst/>
              <a:rect l="l" t="t" r="r" b="b"/>
              <a:pathLst>
                <a:path w="407669" h="489585">
                  <a:moveTo>
                    <a:pt x="220002" y="211721"/>
                  </a:moveTo>
                  <a:lnTo>
                    <a:pt x="201574" y="151409"/>
                  </a:lnTo>
                  <a:lnTo>
                    <a:pt x="183426" y="211721"/>
                  </a:lnTo>
                  <a:lnTo>
                    <a:pt x="220002" y="211721"/>
                  </a:lnTo>
                  <a:close/>
                </a:path>
                <a:path w="407669" h="489585">
                  <a:moveTo>
                    <a:pt x="407098" y="87045"/>
                  </a:moveTo>
                  <a:lnTo>
                    <a:pt x="400253" y="53162"/>
                  </a:lnTo>
                  <a:lnTo>
                    <a:pt x="381596" y="25488"/>
                  </a:lnTo>
                  <a:lnTo>
                    <a:pt x="353910" y="6832"/>
                  </a:lnTo>
                  <a:lnTo>
                    <a:pt x="321627" y="330"/>
                  </a:lnTo>
                  <a:lnTo>
                    <a:pt x="321627" y="264210"/>
                  </a:lnTo>
                  <a:lnTo>
                    <a:pt x="321627" y="300786"/>
                  </a:lnTo>
                  <a:lnTo>
                    <a:pt x="209677" y="300786"/>
                  </a:lnTo>
                  <a:lnTo>
                    <a:pt x="209677" y="264210"/>
                  </a:lnTo>
                  <a:lnTo>
                    <a:pt x="236194" y="264210"/>
                  </a:lnTo>
                  <a:lnTo>
                    <a:pt x="230327" y="245224"/>
                  </a:lnTo>
                  <a:lnTo>
                    <a:pt x="173101" y="245224"/>
                  </a:lnTo>
                  <a:lnTo>
                    <a:pt x="167233" y="264210"/>
                  </a:lnTo>
                  <a:lnTo>
                    <a:pt x="189014" y="264210"/>
                  </a:lnTo>
                  <a:lnTo>
                    <a:pt x="189014" y="300786"/>
                  </a:lnTo>
                  <a:lnTo>
                    <a:pt x="100228" y="300786"/>
                  </a:lnTo>
                  <a:lnTo>
                    <a:pt x="100228" y="264210"/>
                  </a:lnTo>
                  <a:lnTo>
                    <a:pt x="119214" y="264210"/>
                  </a:lnTo>
                  <a:lnTo>
                    <a:pt x="156908" y="141643"/>
                  </a:lnTo>
                  <a:lnTo>
                    <a:pt x="145453" y="141643"/>
                  </a:lnTo>
                  <a:lnTo>
                    <a:pt x="145453" y="105625"/>
                  </a:lnTo>
                  <a:lnTo>
                    <a:pt x="252666" y="105625"/>
                  </a:lnTo>
                  <a:lnTo>
                    <a:pt x="302082" y="264210"/>
                  </a:lnTo>
                  <a:lnTo>
                    <a:pt x="321627" y="264210"/>
                  </a:lnTo>
                  <a:lnTo>
                    <a:pt x="321627" y="330"/>
                  </a:lnTo>
                  <a:lnTo>
                    <a:pt x="320027" y="0"/>
                  </a:lnTo>
                  <a:lnTo>
                    <a:pt x="87020" y="0"/>
                  </a:lnTo>
                  <a:lnTo>
                    <a:pt x="53149" y="6832"/>
                  </a:lnTo>
                  <a:lnTo>
                    <a:pt x="25488" y="25488"/>
                  </a:lnTo>
                  <a:lnTo>
                    <a:pt x="6845" y="53162"/>
                  </a:lnTo>
                  <a:lnTo>
                    <a:pt x="0" y="87045"/>
                  </a:lnTo>
                  <a:lnTo>
                    <a:pt x="0" y="320027"/>
                  </a:lnTo>
                  <a:lnTo>
                    <a:pt x="6845" y="353923"/>
                  </a:lnTo>
                  <a:lnTo>
                    <a:pt x="25488" y="381596"/>
                  </a:lnTo>
                  <a:lnTo>
                    <a:pt x="53149" y="400253"/>
                  </a:lnTo>
                  <a:lnTo>
                    <a:pt x="87020" y="407098"/>
                  </a:lnTo>
                  <a:lnTo>
                    <a:pt x="202946" y="407098"/>
                  </a:lnTo>
                  <a:lnTo>
                    <a:pt x="305041" y="489077"/>
                  </a:lnTo>
                  <a:lnTo>
                    <a:pt x="305041" y="407098"/>
                  </a:lnTo>
                  <a:lnTo>
                    <a:pt x="320027" y="407098"/>
                  </a:lnTo>
                  <a:lnTo>
                    <a:pt x="353910" y="400253"/>
                  </a:lnTo>
                  <a:lnTo>
                    <a:pt x="381596" y="381596"/>
                  </a:lnTo>
                  <a:lnTo>
                    <a:pt x="400253" y="353923"/>
                  </a:lnTo>
                  <a:lnTo>
                    <a:pt x="407098" y="320027"/>
                  </a:lnTo>
                  <a:lnTo>
                    <a:pt x="407098" y="300786"/>
                  </a:lnTo>
                  <a:lnTo>
                    <a:pt x="407098" y="105625"/>
                  </a:lnTo>
                  <a:lnTo>
                    <a:pt x="407098" y="87045"/>
                  </a:lnTo>
                  <a:close/>
                </a:path>
              </a:pathLst>
            </a:custGeom>
            <a:solidFill>
              <a:srgbClr val="FFFFFF"/>
            </a:solidFill>
          </p:spPr>
          <p:txBody>
            <a:bodyPr wrap="square" lIns="0" tIns="0" rIns="0" bIns="0" rtlCol="0"/>
            <a:lstStyle/>
            <a:p>
              <a:endParaRPr sz="1588"/>
            </a:p>
          </p:txBody>
        </p:sp>
      </p:grpSp>
      <p:sp>
        <p:nvSpPr>
          <p:cNvPr id="36" name="Content Placeholder 35">
            <a:extLst>
              <a:ext uri="{FF2B5EF4-FFF2-40B4-BE49-F238E27FC236}">
                <a16:creationId xmlns:a16="http://schemas.microsoft.com/office/drawing/2014/main" id="{DAFFF788-7F63-35FB-9251-F91E1DCB6475}"/>
              </a:ext>
            </a:extLst>
          </p:cNvPr>
          <p:cNvSpPr>
            <a:spLocks noGrp="1"/>
          </p:cNvSpPr>
          <p:nvPr>
            <p:ph sz="quarter" idx="10"/>
          </p:nvPr>
        </p:nvSpPr>
        <p:spPr/>
        <p:txBody>
          <a:bodyPr>
            <a:normAutofit/>
          </a:bodyPr>
          <a:lstStyle/>
          <a:p>
            <a:r>
              <a:rPr lang="en-US" dirty="0"/>
              <a:t>SOLICITING AND/OR DISTRIBUTING LITERATURE</a:t>
            </a:r>
          </a:p>
          <a:p>
            <a:pPr marL="0" lvl="2" indent="0">
              <a:buNone/>
            </a:pPr>
            <a:r>
              <a:rPr lang="en-US" dirty="0"/>
              <a:t>To prevent disruption of business activities, minimize distractions for all team members, and preserve company security and confidentiality, solicitation of funds by team members during work time is prohibited. Distribution of literature by team members during work time or in work areas is also prohibited.</a:t>
            </a:r>
          </a:p>
          <a:p>
            <a:pPr lvl="1"/>
            <a:r>
              <a:rPr lang="en-US" dirty="0"/>
              <a:t>Here are some basics to remember:</a:t>
            </a:r>
          </a:p>
          <a:p>
            <a:pPr lvl="2"/>
            <a:r>
              <a:rPr lang="en-US" dirty="0"/>
              <a:t>Soliciting and distributing literature by non-employees on company property or using company assets (including WebTPA’s social media sites or channels) is prohibited at all times.</a:t>
            </a:r>
          </a:p>
          <a:p>
            <a:pPr lvl="2"/>
            <a:r>
              <a:rPr lang="en-US" dirty="0"/>
              <a:t>Do not distribute literature in work areas or during work time.</a:t>
            </a:r>
          </a:p>
          <a:p>
            <a:pPr lvl="2"/>
            <a:r>
              <a:rPr lang="en-US" dirty="0"/>
              <a:t>Get approval from Human Resources before soliciting for charitable contributions.</a:t>
            </a:r>
          </a:p>
          <a:p>
            <a:endParaRPr lang="en-US" dirty="0"/>
          </a:p>
          <a:p>
            <a:endParaRPr lang="en-US" dirty="0"/>
          </a:p>
        </p:txBody>
      </p:sp>
      <p:sp>
        <p:nvSpPr>
          <p:cNvPr id="53" name="Content Placeholder 52">
            <a:extLst>
              <a:ext uri="{FF2B5EF4-FFF2-40B4-BE49-F238E27FC236}">
                <a16:creationId xmlns:a16="http://schemas.microsoft.com/office/drawing/2014/main" id="{35F28CDD-6069-BF94-EE25-A8CF46618DA6}"/>
              </a:ext>
            </a:extLst>
          </p:cNvPr>
          <p:cNvSpPr>
            <a:spLocks noGrp="1"/>
          </p:cNvSpPr>
          <p:nvPr>
            <p:ph sz="quarter" idx="11"/>
          </p:nvPr>
        </p:nvSpPr>
        <p:spPr>
          <a:xfrm>
            <a:off x="1961147" y="4838499"/>
            <a:ext cx="6684832" cy="1255639"/>
          </a:xfrm>
        </p:spPr>
        <p:txBody>
          <a:bodyPr>
            <a:normAutofit fontScale="32500" lnSpcReduction="20000"/>
          </a:bodyPr>
          <a:lstStyle/>
          <a:p>
            <a:r>
              <a:rPr lang="en-US" sz="3100" dirty="0"/>
              <a:t>Q: My son’s baseball team is selling cookies as a fundraiser for his school. Is it OK for me to  sell cookies at work?</a:t>
            </a:r>
          </a:p>
          <a:p>
            <a:r>
              <a:rPr lang="en-US" sz="3100" i="1" dirty="0"/>
              <a:t>A: No. Selling any item during work time and/or in work areas is not allowed.</a:t>
            </a:r>
          </a:p>
          <a:p>
            <a:r>
              <a:rPr lang="en-US" sz="3100" dirty="0"/>
              <a:t>Q: My wife has a new hair salon that she is trying to promote. She gave me fliers to post on  the bulletin board in the break room. Can I do this?</a:t>
            </a:r>
          </a:p>
          <a:p>
            <a:r>
              <a:rPr lang="en-US" sz="3100" i="1" dirty="0"/>
              <a:t>A: No. Distribution of literature is not allowed.</a:t>
            </a:r>
            <a:endParaRPr lang="en-US" i="1"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object 32"/>
          <p:cNvSpPr/>
          <p:nvPr/>
        </p:nvSpPr>
        <p:spPr>
          <a:xfrm>
            <a:off x="134471" y="6841384"/>
            <a:ext cx="26334" cy="16809"/>
          </a:xfrm>
          <a:custGeom>
            <a:avLst/>
            <a:gdLst/>
            <a:ahLst/>
            <a:cxnLst/>
            <a:rect l="l" t="t" r="r" b="b"/>
            <a:pathLst>
              <a:path w="29845" h="19050">
                <a:moveTo>
                  <a:pt x="29785" y="18830"/>
                </a:moveTo>
                <a:lnTo>
                  <a:pt x="0" y="0"/>
                </a:lnTo>
              </a:path>
            </a:pathLst>
          </a:custGeom>
          <a:ln w="10573">
            <a:solidFill>
              <a:srgbClr val="9AD5DD"/>
            </a:solidFill>
          </a:ln>
        </p:spPr>
        <p:txBody>
          <a:bodyPr wrap="square" lIns="0" tIns="0" rIns="0" bIns="0" rtlCol="0"/>
          <a:lstStyle/>
          <a:p>
            <a:endParaRPr sz="1588"/>
          </a:p>
        </p:txBody>
      </p:sp>
      <p:sp>
        <p:nvSpPr>
          <p:cNvPr id="65" name="Title 64">
            <a:extLst>
              <a:ext uri="{FF2B5EF4-FFF2-40B4-BE49-F238E27FC236}">
                <a16:creationId xmlns:a16="http://schemas.microsoft.com/office/drawing/2014/main" id="{14F2021A-3C71-DC7F-28F8-0A2C7D544774}"/>
              </a:ext>
            </a:extLst>
          </p:cNvPr>
          <p:cNvSpPr>
            <a:spLocks noGrp="1"/>
          </p:cNvSpPr>
          <p:nvPr>
            <p:ph type="title"/>
          </p:nvPr>
        </p:nvSpPr>
        <p:spPr/>
        <p:txBody>
          <a:bodyPr/>
          <a:lstStyle/>
          <a:p>
            <a:r>
              <a:rPr lang="en-US" sz="2800" dirty="0"/>
              <a:t>DEALING WITH BUSINESS  PARTNERS</a:t>
            </a:r>
            <a:br>
              <a:rPr lang="en-US" sz="2800" dirty="0"/>
            </a:br>
            <a:endParaRPr lang="en-US" sz="2800" dirty="0"/>
          </a:p>
        </p:txBody>
      </p:sp>
      <p:sp>
        <p:nvSpPr>
          <p:cNvPr id="63" name="Content Placeholder 62">
            <a:extLst>
              <a:ext uri="{FF2B5EF4-FFF2-40B4-BE49-F238E27FC236}">
                <a16:creationId xmlns:a16="http://schemas.microsoft.com/office/drawing/2014/main" id="{4840C943-A372-EDE3-52F1-EE799DFAC6E2}"/>
              </a:ext>
            </a:extLst>
          </p:cNvPr>
          <p:cNvSpPr>
            <a:spLocks noGrp="1"/>
          </p:cNvSpPr>
          <p:nvPr>
            <p:ph sz="quarter" idx="10"/>
          </p:nvPr>
        </p:nvSpPr>
        <p:spPr>
          <a:xfrm>
            <a:off x="5039834" y="2535299"/>
            <a:ext cx="2966228" cy="3773899"/>
          </a:xfrm>
        </p:spPr>
        <p:txBody>
          <a:bodyPr/>
          <a:lstStyle/>
          <a:p>
            <a:pPr marL="342900" indent="-342900">
              <a:buFont typeface="Arial" panose="020B0604020202020204" pitchFamily="34" charset="0"/>
              <a:buChar char="•"/>
            </a:pPr>
            <a:r>
              <a:rPr lang="en-US" dirty="0"/>
              <a:t>Fair Competition and Business Ventures</a:t>
            </a:r>
          </a:p>
          <a:p>
            <a:pPr marL="342900" indent="-342900">
              <a:buFont typeface="Arial" panose="020B0604020202020204" pitchFamily="34" charset="0"/>
              <a:buChar char="•"/>
            </a:pPr>
            <a:r>
              <a:rPr lang="en-US" dirty="0"/>
              <a:t>Advertising and Marketing</a:t>
            </a:r>
          </a:p>
          <a:p>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D80E800E-A20F-703C-94B2-934EB5024030}"/>
              </a:ext>
            </a:extLst>
          </p:cNvPr>
          <p:cNvSpPr>
            <a:spLocks noGrp="1"/>
          </p:cNvSpPr>
          <p:nvPr>
            <p:ph sz="quarter" idx="4294967295"/>
          </p:nvPr>
        </p:nvSpPr>
        <p:spPr>
          <a:xfrm>
            <a:off x="661306" y="1093759"/>
            <a:ext cx="7808926" cy="3081199"/>
          </a:xfrm>
        </p:spPr>
        <p:txBody>
          <a:bodyPr>
            <a:normAutofit fontScale="70000" lnSpcReduction="20000"/>
          </a:bodyPr>
          <a:lstStyle/>
          <a:p>
            <a:r>
              <a:rPr lang="en-US" sz="2900" dirty="0">
                <a:solidFill>
                  <a:srgbClr val="00B0F0"/>
                </a:solidFill>
              </a:rPr>
              <a:t>FAIR COMPETITION AND BUSINESS VENTURES</a:t>
            </a:r>
          </a:p>
          <a:p>
            <a:r>
              <a:rPr lang="en-US" dirty="0"/>
              <a:t>We are committed to fair competition and do not engage in practices that illegally restrain trade or reduce competition.</a:t>
            </a:r>
          </a:p>
          <a:p>
            <a:r>
              <a:rPr lang="en-US" b="0" dirty="0"/>
              <a:t>Business activities must comply with federal and state antitrust laws that encourage competition and prohibit certain activities limiting competition. Additionally, many of the activities that violate federal or state antitrust laws may also violate federal and state unfair trade practice, trade secret, and procurement laws and regulations. Some examples of practices and agreements that are considered unlawful activities in restraint of trade include price fixing, bid collusion, allocating or dividing customers or markets, and agreements to boycott or refuse to deal with competitors, customers or suppliers.</a:t>
            </a:r>
          </a:p>
          <a:p>
            <a:r>
              <a:rPr lang="en-US" b="0" dirty="0"/>
              <a:t>Another unlawful practice is the use of market power to unfairly or unreasonably exclude  competitors or suppliers, or to influence product or service tie-ins where the availability of one product or service to a customer is conditioned upon the purchase of another.</a:t>
            </a:r>
          </a:p>
          <a:p>
            <a:endParaRPr lang="en-US" dirty="0"/>
          </a:p>
        </p:txBody>
      </p:sp>
      <p:sp>
        <p:nvSpPr>
          <p:cNvPr id="23" name="Content Placeholder 22">
            <a:extLst>
              <a:ext uri="{FF2B5EF4-FFF2-40B4-BE49-F238E27FC236}">
                <a16:creationId xmlns:a16="http://schemas.microsoft.com/office/drawing/2014/main" id="{33AD7DAC-EC8C-A4F6-8CF1-2034A3949BFA}"/>
              </a:ext>
            </a:extLst>
          </p:cNvPr>
          <p:cNvSpPr>
            <a:spLocks noGrp="1"/>
          </p:cNvSpPr>
          <p:nvPr>
            <p:ph sz="quarter" idx="4294967295"/>
          </p:nvPr>
        </p:nvSpPr>
        <p:spPr>
          <a:xfrm>
            <a:off x="1961147" y="4838499"/>
            <a:ext cx="6684832" cy="1255639"/>
          </a:xfrm>
        </p:spPr>
        <p:txBody>
          <a:bodyPr>
            <a:normAutofit fontScale="62500" lnSpcReduction="20000"/>
          </a:bodyPr>
          <a:lstStyle/>
          <a:p>
            <a:r>
              <a:rPr lang="en-US" dirty="0">
                <a:solidFill>
                  <a:schemeClr val="bg1"/>
                </a:solidFill>
              </a:rPr>
              <a:t>Q: My friend works for a competitor and our conversation over dinner turned work-related. He began to ask questions about our company’s market strategy and pricing. Since I’m not at work can I discuss this information?</a:t>
            </a:r>
          </a:p>
          <a:p>
            <a:r>
              <a:rPr lang="en-US" i="1" dirty="0">
                <a:solidFill>
                  <a:schemeClr val="bg1"/>
                </a:solidFill>
              </a:rPr>
              <a:t>A: No. You should avoid discussions with current or potential competitors on topics such as this, whether at work, in social settings, or at trade/professional association meetings.</a:t>
            </a:r>
          </a:p>
          <a:p>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ontent Placeholder 34">
            <a:extLst>
              <a:ext uri="{FF2B5EF4-FFF2-40B4-BE49-F238E27FC236}">
                <a16:creationId xmlns:a16="http://schemas.microsoft.com/office/drawing/2014/main" id="{2C863A48-0D57-D2AF-922B-B11C608F3AC1}"/>
              </a:ext>
            </a:extLst>
          </p:cNvPr>
          <p:cNvSpPr>
            <a:spLocks noGrp="1"/>
          </p:cNvSpPr>
          <p:nvPr>
            <p:ph sz="quarter" idx="10"/>
          </p:nvPr>
        </p:nvSpPr>
        <p:spPr>
          <a:xfrm>
            <a:off x="350043" y="1148316"/>
            <a:ext cx="4689789" cy="5275344"/>
          </a:xfrm>
        </p:spPr>
        <p:txBody>
          <a:bodyPr>
            <a:normAutofit/>
          </a:bodyPr>
          <a:lstStyle/>
          <a:p>
            <a:pPr lvl="1"/>
            <a:r>
              <a:rPr lang="en-US" dirty="0"/>
              <a:t>Here are some basics to remember:</a:t>
            </a:r>
          </a:p>
          <a:p>
            <a:pPr lvl="2"/>
            <a:r>
              <a:rPr lang="en-US" dirty="0"/>
              <a:t>Set pricing for products and services independently, and not in consultation with any other potential provider of those products or services.</a:t>
            </a:r>
          </a:p>
          <a:p>
            <a:pPr lvl="2"/>
            <a:r>
              <a:rPr lang="en-US" dirty="0"/>
              <a:t>Avoid discussing or sharing pricing information with individuals who do not work for the company, especially at trade or professional meetings or events that competitors may attend. If such a discussion begins, and regardless of the setting, we should  excuse ourselves immediately. An unlawful agreement involving us may end up being implied by our attendance at such discussions even if we do not participate in them.</a:t>
            </a:r>
          </a:p>
          <a:p>
            <a:pPr lvl="2"/>
            <a:r>
              <a:rPr lang="en-US" dirty="0"/>
              <a:t>Avoid discussing the company’s business relationships with vendors or customers with anyone uninvolved in those relationships.</a:t>
            </a:r>
          </a:p>
          <a:p>
            <a:pPr lvl="2"/>
            <a:r>
              <a:rPr lang="en-US" dirty="0"/>
              <a:t>Clear all agreements involving exclusive relationships, preferential pricing terms or commitments not to deal with others through the Compliance Department.</a:t>
            </a:r>
          </a:p>
          <a:p>
            <a:pPr lvl="2"/>
            <a:r>
              <a:rPr lang="en-US" dirty="0"/>
              <a:t>Coordinate all merger and acquisition, joint venture and teaming arrangement discussions and agreements through Guidewell Legal as early as possible.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22">
            <a:extLst>
              <a:ext uri="{FF2B5EF4-FFF2-40B4-BE49-F238E27FC236}">
                <a16:creationId xmlns:a16="http://schemas.microsoft.com/office/drawing/2014/main" id="{5A133828-62C9-0900-C9E5-E1BA6D75E277}"/>
              </a:ext>
            </a:extLst>
          </p:cNvPr>
          <p:cNvSpPr>
            <a:spLocks noGrp="1"/>
          </p:cNvSpPr>
          <p:nvPr>
            <p:ph sz="quarter" idx="4294967295"/>
          </p:nvPr>
        </p:nvSpPr>
        <p:spPr>
          <a:xfrm>
            <a:off x="661306" y="1093759"/>
            <a:ext cx="7808926" cy="3081199"/>
          </a:xfrm>
        </p:spPr>
        <p:txBody>
          <a:bodyPr/>
          <a:lstStyle/>
          <a:p>
            <a:r>
              <a:rPr lang="en-US" dirty="0">
                <a:solidFill>
                  <a:schemeClr val="accent3"/>
                </a:solidFill>
              </a:rPr>
              <a:t>Here are some situations to always avoid:</a:t>
            </a:r>
          </a:p>
          <a:p>
            <a:r>
              <a:rPr lang="en-US" sz="1800" b="0" dirty="0"/>
              <a:t>Agreements with one business or individual that limit the company’s ability to seek the most competitive terms possible with another business or individual.</a:t>
            </a:r>
          </a:p>
          <a:p>
            <a:r>
              <a:rPr lang="en-US" sz="1800" b="0" dirty="0"/>
              <a:t>Any statements, whether written or not, to competitors or others that could be understood to be an agreement to set prices, collude or engage in some other non-competitive arrangement.</a:t>
            </a:r>
          </a:p>
          <a:p>
            <a:endParaRPr lang="en-US" dirty="0"/>
          </a:p>
        </p:txBody>
      </p:sp>
      <p:sp>
        <p:nvSpPr>
          <p:cNvPr id="24" name="Content Placeholder 23">
            <a:extLst>
              <a:ext uri="{FF2B5EF4-FFF2-40B4-BE49-F238E27FC236}">
                <a16:creationId xmlns:a16="http://schemas.microsoft.com/office/drawing/2014/main" id="{1EAF9A7D-B160-4513-FBE3-D9C9D09BA23F}"/>
              </a:ext>
            </a:extLst>
          </p:cNvPr>
          <p:cNvSpPr>
            <a:spLocks noGrp="1"/>
          </p:cNvSpPr>
          <p:nvPr>
            <p:ph sz="quarter" idx="11"/>
          </p:nvPr>
        </p:nvSpPr>
        <p:spPr/>
        <p:txBody>
          <a:bodyPr>
            <a:normAutofit fontScale="55000" lnSpcReduction="20000"/>
          </a:bodyPr>
          <a:lstStyle/>
          <a:p>
            <a:r>
              <a:rPr lang="en-US" dirty="0">
                <a:solidFill>
                  <a:schemeClr val="bg1"/>
                </a:solidFill>
              </a:rPr>
              <a:t>Q: At a meeting of my professional association, some of the members talked about a plan to  divide their sales territories to reduce competition. I did not agree to participate, but what should I say if this happens again?</a:t>
            </a:r>
          </a:p>
          <a:p>
            <a:r>
              <a:rPr lang="en-US" i="1" dirty="0">
                <a:solidFill>
                  <a:schemeClr val="bg1"/>
                </a:solidFill>
              </a:rPr>
              <a:t>A: Collusion is a serious violation of law. Anytime you are in a meeting with competitors and the  discussion turns to topics that could be or are anticompetitive, you should excuse yourself from the  meeting and contact Compliance or Human Resources as soon as possible.</a:t>
            </a:r>
          </a:p>
          <a:p>
            <a:endParaRPr lang="en-US" dirty="0">
              <a:solidFill>
                <a:schemeClr val="bg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Content Placeholder 64">
            <a:extLst>
              <a:ext uri="{FF2B5EF4-FFF2-40B4-BE49-F238E27FC236}">
                <a16:creationId xmlns:a16="http://schemas.microsoft.com/office/drawing/2014/main" id="{121BA19D-5DD8-037A-0524-36801EA1CECC}"/>
              </a:ext>
            </a:extLst>
          </p:cNvPr>
          <p:cNvSpPr>
            <a:spLocks noGrp="1"/>
          </p:cNvSpPr>
          <p:nvPr>
            <p:ph sz="quarter" idx="10"/>
          </p:nvPr>
        </p:nvSpPr>
        <p:spPr>
          <a:xfrm>
            <a:off x="3398043" y="960120"/>
            <a:ext cx="4689789" cy="5383530"/>
          </a:xfrm>
        </p:spPr>
        <p:txBody>
          <a:bodyPr>
            <a:normAutofit fontScale="92500" lnSpcReduction="10000"/>
          </a:bodyPr>
          <a:lstStyle/>
          <a:p>
            <a:r>
              <a:rPr lang="en-US" dirty="0"/>
              <a:t>ADVERTISING AND MARKETING</a:t>
            </a:r>
          </a:p>
          <a:p>
            <a:pPr lvl="1"/>
            <a:r>
              <a:rPr lang="en-US" dirty="0"/>
              <a:t>Our advertising, including written marketing materials and oral representations by employees, agents, or business partners, should always be clear, complete and accurate.</a:t>
            </a:r>
          </a:p>
          <a:p>
            <a:pPr lvl="1"/>
            <a:endParaRPr lang="en-US" dirty="0"/>
          </a:p>
          <a:p>
            <a:pPr lvl="1"/>
            <a:r>
              <a:rPr lang="en-US" dirty="0"/>
              <a:t>Here are some basics to remember:</a:t>
            </a:r>
          </a:p>
          <a:p>
            <a:pPr lvl="2"/>
            <a:r>
              <a:rPr lang="en-US" dirty="0"/>
              <a:t>Do not make misrepresentations or misleading statements to anyone. If we make specific claims about the company’s benefit plans, products or services, we must have a good faith basis for those claims.</a:t>
            </a:r>
          </a:p>
          <a:p>
            <a:pPr lvl="2"/>
            <a:r>
              <a:rPr lang="en-US" dirty="0"/>
              <a:t>Services should not be marketed in any way that might cause confusion between our services and those of competitors. If we believe a customer or potential customer may have misunderstood us, promptly correct any misunderstanding.</a:t>
            </a:r>
          </a:p>
          <a:p>
            <a:pPr lvl="2"/>
            <a:r>
              <a:rPr lang="en-US" dirty="0"/>
              <a:t>We should be alert to any situation where a competitor may attempt to mislead potential customers and inform management or Compliance of these situations.</a:t>
            </a:r>
          </a:p>
          <a:p>
            <a:pPr lvl="2"/>
            <a:r>
              <a:rPr lang="en-US" dirty="0"/>
              <a:t>Do not disparage any of the products, services or employees of any competitor.</a:t>
            </a:r>
          </a:p>
          <a:p>
            <a:pPr lvl="1"/>
            <a:endParaRPr lang="en-US" dirty="0"/>
          </a:p>
          <a:p>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4585CA48-62CF-99D2-3ED1-2B53773AA6A7}"/>
              </a:ext>
            </a:extLst>
          </p:cNvPr>
          <p:cNvSpPr>
            <a:spLocks noGrp="1"/>
          </p:cNvSpPr>
          <p:nvPr>
            <p:ph type="title"/>
          </p:nvPr>
        </p:nvSpPr>
        <p:spPr>
          <a:xfrm>
            <a:off x="5039825" y="535021"/>
            <a:ext cx="2966237" cy="918477"/>
          </a:xfrm>
        </p:spPr>
        <p:txBody>
          <a:bodyPr/>
          <a:lstStyle/>
          <a:p>
            <a:r>
              <a:rPr lang="en-US" sz="2800" dirty="0"/>
              <a:t>Use of Company Assets</a:t>
            </a:r>
          </a:p>
        </p:txBody>
      </p:sp>
      <p:sp>
        <p:nvSpPr>
          <p:cNvPr id="12" name="Content Placeholder 11">
            <a:extLst>
              <a:ext uri="{FF2B5EF4-FFF2-40B4-BE49-F238E27FC236}">
                <a16:creationId xmlns:a16="http://schemas.microsoft.com/office/drawing/2014/main" id="{AC159ECD-24BB-3F82-0207-3BB1B473ABE4}"/>
              </a:ext>
            </a:extLst>
          </p:cNvPr>
          <p:cNvSpPr>
            <a:spLocks noGrp="1"/>
          </p:cNvSpPr>
          <p:nvPr>
            <p:ph sz="quarter" idx="10"/>
          </p:nvPr>
        </p:nvSpPr>
        <p:spPr>
          <a:xfrm>
            <a:off x="5039834" y="2158409"/>
            <a:ext cx="2966228" cy="4150789"/>
          </a:xfrm>
        </p:spPr>
        <p:txBody>
          <a:bodyPr/>
          <a:lstStyle/>
          <a:p>
            <a:pPr marL="342900" indent="-342900">
              <a:buFont typeface="Arial" panose="020B0604020202020204" pitchFamily="34" charset="0"/>
              <a:buChar char="•"/>
            </a:pPr>
            <a:r>
              <a:rPr lang="en-US" dirty="0"/>
              <a:t>Using Company Assets</a:t>
            </a:r>
          </a:p>
          <a:p>
            <a:pPr marL="342900" indent="-342900">
              <a:buFont typeface="Arial" panose="020B0604020202020204" pitchFamily="34" charset="0"/>
              <a:buChar char="•"/>
            </a:pPr>
            <a:r>
              <a:rPr lang="en-US" dirty="0"/>
              <a:t>Using the Internet, Email and Social Media</a:t>
            </a:r>
          </a:p>
          <a:p>
            <a:pPr marL="342900" indent="-342900">
              <a:buFont typeface="Arial" panose="020B0604020202020204" pitchFamily="34" charset="0"/>
              <a:buChar char="•"/>
            </a:pPr>
            <a:r>
              <a:rPr lang="en-US" dirty="0"/>
              <a:t>Procurement of Goods and Services</a:t>
            </a:r>
          </a:p>
          <a:p>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Content Placeholder 39">
            <a:extLst>
              <a:ext uri="{FF2B5EF4-FFF2-40B4-BE49-F238E27FC236}">
                <a16:creationId xmlns:a16="http://schemas.microsoft.com/office/drawing/2014/main" id="{F8A7BB98-663A-A017-734D-8A7E7BAECAD8}"/>
              </a:ext>
            </a:extLst>
          </p:cNvPr>
          <p:cNvSpPr>
            <a:spLocks noGrp="1"/>
          </p:cNvSpPr>
          <p:nvPr>
            <p:ph sz="quarter" idx="10"/>
          </p:nvPr>
        </p:nvSpPr>
        <p:spPr>
          <a:xfrm>
            <a:off x="3118584" y="744060"/>
            <a:ext cx="5672125" cy="2898020"/>
          </a:xfrm>
        </p:spPr>
        <p:txBody>
          <a:bodyPr>
            <a:normAutofit/>
          </a:bodyPr>
          <a:lstStyle/>
          <a:p>
            <a:r>
              <a:rPr lang="en-US" dirty="0"/>
              <a:t>USING COMPANY ASSETS</a:t>
            </a:r>
          </a:p>
          <a:p>
            <a:pPr lvl="1"/>
            <a:r>
              <a:rPr lang="en-US" dirty="0"/>
              <a:t>We are responsible for ensuring that company assets are used responsibly.</a:t>
            </a:r>
          </a:p>
          <a:p>
            <a:pPr marL="0" lvl="2" indent="0">
              <a:buNone/>
            </a:pPr>
            <a:r>
              <a:rPr lang="en-US" dirty="0"/>
              <a:t>Company assets include both tangible and intangible property ranging from computers, office equipment, Wi-Fi, furniture and supplies to intellectual property, data, strategies  and financial and other business and customer information. The theft, misappropriation or unauthorized copying, storage, sale, destruction or modification of company assets is misconduct that may result in disciplinary or legal action.</a:t>
            </a:r>
          </a:p>
        </p:txBody>
      </p:sp>
      <p:sp>
        <p:nvSpPr>
          <p:cNvPr id="41" name="Content Placeholder 40">
            <a:extLst>
              <a:ext uri="{FF2B5EF4-FFF2-40B4-BE49-F238E27FC236}">
                <a16:creationId xmlns:a16="http://schemas.microsoft.com/office/drawing/2014/main" id="{83531958-9CB6-4AEA-5CF7-411296C52DA6}"/>
              </a:ext>
            </a:extLst>
          </p:cNvPr>
          <p:cNvSpPr>
            <a:spLocks noGrp="1"/>
          </p:cNvSpPr>
          <p:nvPr>
            <p:ph sz="quarter" idx="11"/>
          </p:nvPr>
        </p:nvSpPr>
        <p:spPr>
          <a:xfrm>
            <a:off x="3118585" y="3552476"/>
            <a:ext cx="5785385" cy="2898021"/>
          </a:xfrm>
        </p:spPr>
        <p:txBody>
          <a:bodyPr/>
          <a:lstStyle/>
          <a:p>
            <a:pPr lvl="1"/>
            <a:r>
              <a:rPr lang="en-US" dirty="0"/>
              <a:t>Here are some basics to remember:</a:t>
            </a:r>
          </a:p>
          <a:p>
            <a:pPr lvl="2"/>
            <a:r>
              <a:rPr lang="en-US" dirty="0"/>
              <a:t>Do not use company assets for personal gain.</a:t>
            </a:r>
          </a:p>
          <a:p>
            <a:pPr lvl="2"/>
            <a:r>
              <a:rPr lang="en-US" dirty="0"/>
              <a:t>Do not transfer any company assets to other people or entities, unless it is required in the ordinary course of business, and the appropriate safeguards (e.g., contracts) are in place.</a:t>
            </a:r>
          </a:p>
          <a:p>
            <a:pPr lvl="2"/>
            <a:r>
              <a:rPr lang="en-US" dirty="0"/>
              <a:t>Do not extend credit to any employee (other than assisting with  authorized relocation expenses or emergency disaster relief efforts).</a:t>
            </a:r>
          </a:p>
          <a:p>
            <a:pPr lvl="2"/>
            <a:r>
              <a:rPr lang="en-US" dirty="0"/>
              <a:t>Report incidences of lost, damaged or stolen assets to your management, Compliance or Human Resources.</a:t>
            </a:r>
          </a:p>
          <a:p>
            <a:endParaRPr lang="en-US" dirty="0"/>
          </a:p>
        </p:txBody>
      </p:sp>
      <p:sp>
        <p:nvSpPr>
          <p:cNvPr id="39" name="object 39"/>
          <p:cNvSpPr txBox="1"/>
          <p:nvPr/>
        </p:nvSpPr>
        <p:spPr>
          <a:xfrm>
            <a:off x="353290" y="3949330"/>
            <a:ext cx="2207030" cy="1782570"/>
          </a:xfrm>
          <a:prstGeom prst="rect">
            <a:avLst/>
          </a:prstGeom>
        </p:spPr>
        <p:txBody>
          <a:bodyPr vert="horz" wrap="square" lIns="0" tIns="11206" rIns="0" bIns="0" rtlCol="0">
            <a:spAutoFit/>
          </a:bodyPr>
          <a:lstStyle/>
          <a:p>
            <a:pPr marL="11206" marR="4483">
              <a:lnSpc>
                <a:spcPct val="119100"/>
              </a:lnSpc>
              <a:spcBef>
                <a:spcPts val="88"/>
              </a:spcBef>
            </a:pPr>
            <a:r>
              <a:rPr sz="1400" i="1" spc="84" dirty="0">
                <a:solidFill>
                  <a:srgbClr val="FFFFFF"/>
                </a:solidFill>
                <a:latin typeface="+mj-lt"/>
                <a:cs typeface="Palatino Linotype"/>
              </a:rPr>
              <a:t>Examples </a:t>
            </a:r>
            <a:r>
              <a:rPr sz="1400" i="1" spc="66" dirty="0">
                <a:solidFill>
                  <a:srgbClr val="FFFFFF"/>
                </a:solidFill>
                <a:latin typeface="+mj-lt"/>
                <a:cs typeface="Palatino Linotype"/>
              </a:rPr>
              <a:t>of</a:t>
            </a:r>
            <a:r>
              <a:rPr sz="1400" i="1" spc="71" dirty="0">
                <a:solidFill>
                  <a:srgbClr val="FFFFFF"/>
                </a:solidFill>
                <a:latin typeface="+mj-lt"/>
                <a:cs typeface="Palatino Linotype"/>
              </a:rPr>
              <a:t> </a:t>
            </a:r>
            <a:r>
              <a:rPr sz="1400" i="1" spc="40" dirty="0">
                <a:solidFill>
                  <a:srgbClr val="FFFFFF"/>
                </a:solidFill>
                <a:latin typeface="+mj-lt"/>
                <a:cs typeface="Palatino Linotype"/>
              </a:rPr>
              <a:t>intellectual </a:t>
            </a:r>
            <a:r>
              <a:rPr sz="1400" i="1" spc="57" dirty="0">
                <a:solidFill>
                  <a:srgbClr val="FFFFFF"/>
                </a:solidFill>
                <a:latin typeface="+mj-lt"/>
                <a:cs typeface="Palatino Linotype"/>
              </a:rPr>
              <a:t>property</a:t>
            </a:r>
            <a:r>
              <a:rPr sz="1400" i="1" spc="62" dirty="0">
                <a:solidFill>
                  <a:srgbClr val="FFFFFF"/>
                </a:solidFill>
                <a:latin typeface="+mj-lt"/>
                <a:cs typeface="Palatino Linotype"/>
              </a:rPr>
              <a:t> </a:t>
            </a:r>
            <a:r>
              <a:rPr sz="1400" i="1" spc="49" dirty="0">
                <a:solidFill>
                  <a:srgbClr val="FFFFFF"/>
                </a:solidFill>
                <a:latin typeface="+mj-lt"/>
                <a:cs typeface="Palatino Linotype"/>
              </a:rPr>
              <a:t>include, but </a:t>
            </a:r>
            <a:r>
              <a:rPr sz="1400" i="1" spc="93" dirty="0">
                <a:solidFill>
                  <a:srgbClr val="FFFFFF"/>
                </a:solidFill>
                <a:latin typeface="+mj-lt"/>
                <a:cs typeface="Palatino Linotype"/>
              </a:rPr>
              <a:t>are </a:t>
            </a:r>
            <a:r>
              <a:rPr sz="1400" i="1" spc="44" dirty="0">
                <a:solidFill>
                  <a:srgbClr val="FFFFFF"/>
                </a:solidFill>
                <a:latin typeface="+mj-lt"/>
                <a:cs typeface="Palatino Linotype"/>
              </a:rPr>
              <a:t>not limited</a:t>
            </a:r>
            <a:r>
              <a:rPr sz="1400" i="1" spc="-66" dirty="0">
                <a:solidFill>
                  <a:srgbClr val="FFFFFF"/>
                </a:solidFill>
                <a:latin typeface="+mj-lt"/>
                <a:cs typeface="Palatino Linotype"/>
              </a:rPr>
              <a:t> </a:t>
            </a:r>
            <a:r>
              <a:rPr sz="1400" i="1" spc="26" dirty="0">
                <a:solidFill>
                  <a:srgbClr val="FFFFFF"/>
                </a:solidFill>
                <a:latin typeface="+mj-lt"/>
                <a:cs typeface="Palatino Linotype"/>
              </a:rPr>
              <a:t>to,</a:t>
            </a:r>
            <a:r>
              <a:rPr sz="1400" i="1" spc="-62" dirty="0">
                <a:solidFill>
                  <a:srgbClr val="FFFFFF"/>
                </a:solidFill>
                <a:latin typeface="+mj-lt"/>
                <a:cs typeface="Palatino Linotype"/>
              </a:rPr>
              <a:t> </a:t>
            </a:r>
            <a:r>
              <a:rPr sz="1400" i="1" spc="49" dirty="0">
                <a:solidFill>
                  <a:srgbClr val="FFFFFF"/>
                </a:solidFill>
                <a:latin typeface="+mj-lt"/>
                <a:cs typeface="Palatino Linotype"/>
              </a:rPr>
              <a:t>information </a:t>
            </a:r>
            <a:r>
              <a:rPr sz="1400" i="1" spc="-296" dirty="0">
                <a:solidFill>
                  <a:srgbClr val="FFFFFF"/>
                </a:solidFill>
                <a:latin typeface="+mj-lt"/>
                <a:cs typeface="Palatino Linotype"/>
              </a:rPr>
              <a:t> </a:t>
            </a:r>
            <a:r>
              <a:rPr sz="1400" i="1" spc="57" dirty="0">
                <a:solidFill>
                  <a:srgbClr val="FFFFFF"/>
                </a:solidFill>
                <a:latin typeface="+mj-lt"/>
                <a:cs typeface="Palatino Linotype"/>
              </a:rPr>
              <a:t>security </a:t>
            </a:r>
            <a:r>
              <a:rPr sz="1400" i="1" spc="49" dirty="0">
                <a:solidFill>
                  <a:srgbClr val="FFFFFF"/>
                </a:solidFill>
                <a:latin typeface="+mj-lt"/>
                <a:cs typeface="Palatino Linotype"/>
              </a:rPr>
              <a:t>architecture, </a:t>
            </a:r>
            <a:r>
              <a:rPr sz="1400" i="1" spc="53" dirty="0">
                <a:solidFill>
                  <a:srgbClr val="FFFFFF"/>
                </a:solidFill>
                <a:latin typeface="+mj-lt"/>
                <a:cs typeface="Palatino Linotype"/>
              </a:rPr>
              <a:t> </a:t>
            </a:r>
            <a:r>
              <a:rPr sz="1400" i="1" spc="62" dirty="0">
                <a:solidFill>
                  <a:srgbClr val="FFFFFF"/>
                </a:solidFill>
                <a:latin typeface="+mj-lt"/>
                <a:cs typeface="Palatino Linotype"/>
              </a:rPr>
              <a:t>application </a:t>
            </a:r>
            <a:r>
              <a:rPr sz="1400" i="1" spc="75" dirty="0">
                <a:solidFill>
                  <a:srgbClr val="FFFFFF"/>
                </a:solidFill>
                <a:latin typeface="+mj-lt"/>
                <a:cs typeface="Palatino Linotype"/>
              </a:rPr>
              <a:t>source </a:t>
            </a:r>
            <a:r>
              <a:rPr sz="1400" i="1" spc="79" dirty="0">
                <a:solidFill>
                  <a:srgbClr val="FFFFFF"/>
                </a:solidFill>
                <a:latin typeface="+mj-lt"/>
                <a:cs typeface="Palatino Linotype"/>
              </a:rPr>
              <a:t> </a:t>
            </a:r>
            <a:r>
              <a:rPr sz="1400" i="1" spc="101" dirty="0">
                <a:solidFill>
                  <a:srgbClr val="FFFFFF"/>
                </a:solidFill>
                <a:latin typeface="+mj-lt"/>
                <a:cs typeface="Palatino Linotype"/>
              </a:rPr>
              <a:t>code, </a:t>
            </a:r>
            <a:r>
              <a:rPr sz="1400" i="1" spc="75" dirty="0">
                <a:solidFill>
                  <a:srgbClr val="FFFFFF"/>
                </a:solidFill>
                <a:latin typeface="+mj-lt"/>
                <a:cs typeface="Palatino Linotype"/>
              </a:rPr>
              <a:t>programs, </a:t>
            </a:r>
            <a:r>
              <a:rPr sz="1400" i="1" spc="110" dirty="0">
                <a:solidFill>
                  <a:srgbClr val="FFFFFF"/>
                </a:solidFill>
                <a:latin typeface="+mj-lt"/>
                <a:cs typeface="Palatino Linotype"/>
              </a:rPr>
              <a:t>and </a:t>
            </a:r>
            <a:r>
              <a:rPr sz="1400" i="1" spc="115" dirty="0">
                <a:solidFill>
                  <a:srgbClr val="FFFFFF"/>
                </a:solidFill>
                <a:latin typeface="+mj-lt"/>
                <a:cs typeface="Palatino Linotype"/>
              </a:rPr>
              <a:t> </a:t>
            </a:r>
            <a:r>
              <a:rPr sz="1400" i="1" spc="62" dirty="0">
                <a:solidFill>
                  <a:srgbClr val="FFFFFF"/>
                </a:solidFill>
                <a:latin typeface="+mj-lt"/>
                <a:cs typeface="Palatino Linotype"/>
              </a:rPr>
              <a:t>prototypes.</a:t>
            </a:r>
            <a:endParaRPr sz="1400" dirty="0">
              <a:latin typeface="+mj-lt"/>
              <a:cs typeface="Palatino Linotype"/>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8597970" y="6346893"/>
            <a:ext cx="83748" cy="142686"/>
          </a:xfrm>
          <a:prstGeom prst="rect">
            <a:avLst/>
          </a:prstGeom>
        </p:spPr>
        <p:txBody>
          <a:bodyPr vert="horz" wrap="square" lIns="0" tIns="10877" rIns="0" bIns="0" rtlCol="0">
            <a:spAutoFit/>
          </a:bodyPr>
          <a:lstStyle/>
          <a:p>
            <a:pPr marL="10877" defTabSz="783178">
              <a:spcBef>
                <a:spcPts val="86"/>
              </a:spcBef>
            </a:pPr>
            <a:r>
              <a:rPr sz="856" spc="-9" dirty="0">
                <a:solidFill>
                  <a:srgbClr val="FFFFFF"/>
                </a:solidFill>
                <a:latin typeface="Papyrus"/>
                <a:cs typeface="Papyrus"/>
              </a:rPr>
              <a:t>5</a:t>
            </a:r>
            <a:endParaRPr sz="856">
              <a:solidFill>
                <a:prstClr val="black"/>
              </a:solidFill>
              <a:latin typeface="Papyrus"/>
              <a:cs typeface="Papyrus"/>
            </a:endParaRPr>
          </a:p>
        </p:txBody>
      </p:sp>
      <p:sp>
        <p:nvSpPr>
          <p:cNvPr id="11" name="Content Placeholder 41">
            <a:extLst>
              <a:ext uri="{FF2B5EF4-FFF2-40B4-BE49-F238E27FC236}">
                <a16:creationId xmlns:a16="http://schemas.microsoft.com/office/drawing/2014/main" id="{79EB459B-498D-19F3-40C8-FB012AF2AFFA}"/>
              </a:ext>
            </a:extLst>
          </p:cNvPr>
          <p:cNvSpPr>
            <a:spLocks noGrp="1"/>
          </p:cNvSpPr>
          <p:nvPr>
            <p:ph sz="quarter" idx="10"/>
          </p:nvPr>
        </p:nvSpPr>
        <p:spPr/>
        <p:txBody>
          <a:bodyPr>
            <a:noAutofit/>
          </a:bodyPr>
          <a:lstStyle/>
          <a:p>
            <a:pPr marL="157723" marR="1132344" lvl="1" indent="-146845" defTabSz="783178">
              <a:spcBef>
                <a:spcPts val="295"/>
              </a:spcBef>
            </a:pPr>
            <a:r>
              <a:rPr lang="en-US" sz="1200" dirty="0">
                <a:solidFill>
                  <a:schemeClr val="accent6"/>
                </a:solidFill>
                <a:cs typeface="Palatino Linotype"/>
              </a:rPr>
              <a:t>Gifts and Entertainment</a:t>
            </a:r>
          </a:p>
          <a:p>
            <a:pPr marL="171450" marR="4351" lvl="1" indent="-171450" defTabSz="783178">
              <a:spcAft>
                <a:spcPts val="0"/>
              </a:spcAft>
              <a:buFont typeface="Arial" panose="020B0604020202020204" pitchFamily="34" charset="0"/>
              <a:buChar char="•"/>
            </a:pPr>
            <a:r>
              <a:rPr lang="en-US" sz="1050" b="0" dirty="0">
                <a:solidFill>
                  <a:schemeClr val="accent6"/>
                </a:solidFill>
                <a:cs typeface="Arial"/>
              </a:rPr>
              <a:t>Gifts and Entertainment</a:t>
            </a:r>
          </a:p>
          <a:p>
            <a:pPr marR="4351" lvl="1" indent="-171450" defTabSz="783178">
              <a:spcAft>
                <a:spcPts val="1200"/>
              </a:spcAft>
              <a:buFont typeface="Arial" panose="020B0604020202020204" pitchFamily="34" charset="0"/>
              <a:buChar char="•"/>
            </a:pPr>
            <a:r>
              <a:rPr lang="en-US" sz="1050" b="0" dirty="0">
                <a:solidFill>
                  <a:schemeClr val="accent6"/>
                </a:solidFill>
                <a:cs typeface="Arial"/>
              </a:rPr>
              <a:t>Charitable Giving and Community Investment</a:t>
            </a:r>
          </a:p>
          <a:p>
            <a:pPr marL="10877" lvl="1" defTabSz="783178"/>
            <a:r>
              <a:rPr lang="en-US" sz="1200" dirty="0">
                <a:solidFill>
                  <a:schemeClr val="accent6"/>
                </a:solidFill>
                <a:cs typeface="Palatino Linotype"/>
              </a:rPr>
              <a:t>Accurate Company Records and Financial Integrity</a:t>
            </a:r>
          </a:p>
          <a:p>
            <a:pPr marL="174625" marR="2235861" lvl="1" indent="-174625" defTabSz="783178">
              <a:spcAft>
                <a:spcPts val="0"/>
              </a:spcAft>
              <a:buFont typeface="Arial" panose="020B0604020202020204" pitchFamily="34" charset="0"/>
              <a:buChar char="•"/>
            </a:pPr>
            <a:r>
              <a:rPr lang="en-US" sz="1050" b="0" dirty="0">
                <a:solidFill>
                  <a:schemeClr val="accent6"/>
                </a:solidFill>
                <a:cs typeface="Arial"/>
              </a:rPr>
              <a:t>Accurate Record Keeping</a:t>
            </a:r>
          </a:p>
          <a:p>
            <a:pPr marL="174625" marR="2235861" lvl="1" indent="-174625" defTabSz="783178">
              <a:spcAft>
                <a:spcPts val="0"/>
              </a:spcAft>
              <a:buFont typeface="Arial" panose="020B0604020202020204" pitchFamily="34" charset="0"/>
              <a:buChar char="•"/>
            </a:pPr>
            <a:r>
              <a:rPr lang="en-US" sz="1050" b="0" dirty="0">
                <a:solidFill>
                  <a:schemeClr val="accent6"/>
                </a:solidFill>
                <a:cs typeface="Arial"/>
              </a:rPr>
              <a:t>Retention of Records</a:t>
            </a:r>
          </a:p>
          <a:p>
            <a:pPr marL="10877" lvl="1" defTabSz="783178">
              <a:spcBef>
                <a:spcPts val="1225"/>
              </a:spcBef>
            </a:pPr>
            <a:r>
              <a:rPr lang="en-US" sz="1200" dirty="0">
                <a:solidFill>
                  <a:schemeClr val="accent6"/>
                </a:solidFill>
                <a:cs typeface="Palatino Linotype"/>
              </a:rPr>
              <a:t>Protecting Information and Property</a:t>
            </a:r>
          </a:p>
          <a:p>
            <a:pPr lvl="1" indent="-171450" defTabSz="783178">
              <a:spcAft>
                <a:spcPts val="0"/>
              </a:spcAft>
              <a:buFont typeface="Arial" panose="020B0604020202020204" pitchFamily="34" charset="0"/>
              <a:buChar char="•"/>
            </a:pPr>
            <a:r>
              <a:rPr lang="en-US" sz="1050" b="0" dirty="0">
                <a:solidFill>
                  <a:schemeClr val="accent6"/>
                </a:solidFill>
                <a:cs typeface="Arial"/>
              </a:rPr>
              <a:t>Privacy</a:t>
            </a:r>
          </a:p>
          <a:p>
            <a:pPr marL="171450" marR="391588" lvl="1" indent="-171450" defTabSz="783178">
              <a:spcAft>
                <a:spcPts val="0"/>
              </a:spcAft>
              <a:buFont typeface="Arial" panose="020B0604020202020204" pitchFamily="34" charset="0"/>
              <a:buChar char="•"/>
            </a:pPr>
            <a:r>
              <a:rPr lang="en-US" sz="1050" b="0" dirty="0">
                <a:solidFill>
                  <a:schemeClr val="accent6"/>
                </a:solidFill>
                <a:cs typeface="Arial"/>
              </a:rPr>
              <a:t>Confidential, Proprietary and Other Non-public Information</a:t>
            </a:r>
          </a:p>
          <a:p>
            <a:pPr marL="171450" marR="391588" lvl="1" indent="-171450" defTabSz="783178">
              <a:spcAft>
                <a:spcPts val="1200"/>
              </a:spcAft>
              <a:buFont typeface="Arial" panose="020B0604020202020204" pitchFamily="34" charset="0"/>
              <a:buChar char="•"/>
            </a:pPr>
            <a:r>
              <a:rPr lang="en-US" sz="1050" b="0" dirty="0">
                <a:solidFill>
                  <a:schemeClr val="accent6"/>
                </a:solidFill>
                <a:cs typeface="Arial"/>
              </a:rPr>
              <a:t>Employee Data and Verification of Employment</a:t>
            </a:r>
            <a:endParaRPr lang="en-US" sz="1400" b="0" dirty="0">
              <a:solidFill>
                <a:schemeClr val="accent6"/>
              </a:solidFill>
              <a:cs typeface="Arial"/>
            </a:endParaRPr>
          </a:p>
          <a:p>
            <a:pPr marL="10877" lvl="1" defTabSz="783178"/>
            <a:r>
              <a:rPr lang="en-US" sz="1200" dirty="0">
                <a:solidFill>
                  <a:schemeClr val="accent6"/>
                </a:solidFill>
                <a:cs typeface="Palatino Linotype"/>
              </a:rPr>
              <a:t>Information Security</a:t>
            </a:r>
          </a:p>
          <a:p>
            <a:pPr lvl="1" indent="-174625" defTabSz="783178">
              <a:spcAft>
                <a:spcPts val="1200"/>
              </a:spcAft>
              <a:buFont typeface="Arial" panose="020B0604020202020204" pitchFamily="34" charset="0"/>
              <a:buChar char="•"/>
            </a:pPr>
            <a:r>
              <a:rPr lang="en-US" sz="1050" b="0" dirty="0">
                <a:solidFill>
                  <a:schemeClr val="accent6"/>
                </a:solidFill>
                <a:cs typeface="Arial"/>
              </a:rPr>
              <a:t>Information Security</a:t>
            </a:r>
            <a:endParaRPr lang="en-US" sz="1400" b="0" dirty="0">
              <a:solidFill>
                <a:schemeClr val="accent6"/>
              </a:solidFill>
              <a:cs typeface="Arial"/>
            </a:endParaRPr>
          </a:p>
          <a:p>
            <a:pPr marR="1047499" lvl="1" defTabSz="0"/>
            <a:r>
              <a:rPr lang="en-US" sz="1200" dirty="0">
                <a:solidFill>
                  <a:schemeClr val="accent6"/>
                </a:solidFill>
                <a:cs typeface="Palatino Linotype"/>
              </a:rPr>
              <a:t>Dealings with Government Programs and Interactions with the Public</a:t>
            </a:r>
          </a:p>
          <a:p>
            <a:pPr marR="1114939" lvl="1" indent="-171450" defTabSz="783178">
              <a:spcAft>
                <a:spcPts val="0"/>
              </a:spcAft>
              <a:buFont typeface="Arial" panose="020B0604020202020204" pitchFamily="34" charset="0"/>
              <a:buChar char="•"/>
            </a:pPr>
            <a:r>
              <a:rPr lang="en-US" sz="1050" b="0" dirty="0">
                <a:solidFill>
                  <a:schemeClr val="accent6"/>
                </a:solidFill>
                <a:cs typeface="Arial"/>
              </a:rPr>
              <a:t>Working with Government Customers </a:t>
            </a:r>
          </a:p>
          <a:p>
            <a:pPr marR="1114939" lvl="1" indent="-171450" defTabSz="783178">
              <a:spcAft>
                <a:spcPts val="0"/>
              </a:spcAft>
              <a:buFont typeface="Arial" panose="020B0604020202020204" pitchFamily="34" charset="0"/>
              <a:buChar char="•"/>
            </a:pPr>
            <a:r>
              <a:rPr lang="en-US" sz="1050" b="0" dirty="0">
                <a:solidFill>
                  <a:schemeClr val="accent6"/>
                </a:solidFill>
                <a:cs typeface="Arial"/>
              </a:rPr>
              <a:t>Political Contributions and Lobbying Activities</a:t>
            </a:r>
          </a:p>
          <a:p>
            <a:pPr marR="1114939" lvl="1" indent="-171450" defTabSz="783178">
              <a:spcAft>
                <a:spcPts val="0"/>
              </a:spcAft>
              <a:buFont typeface="Arial" panose="020B0604020202020204" pitchFamily="34" charset="0"/>
              <a:buChar char="•"/>
            </a:pPr>
            <a:r>
              <a:rPr lang="en-US" sz="1050" b="0" dirty="0">
                <a:solidFill>
                  <a:schemeClr val="accent6"/>
                </a:solidFill>
                <a:cs typeface="Arial"/>
              </a:rPr>
              <a:t>Activities Abroad</a:t>
            </a:r>
          </a:p>
          <a:p>
            <a:pPr marL="10877" lvl="1" defTabSz="783178">
              <a:spcBef>
                <a:spcPts val="1225"/>
              </a:spcBef>
            </a:pPr>
            <a:r>
              <a:rPr lang="en-US" sz="1200" dirty="0">
                <a:solidFill>
                  <a:schemeClr val="accent6"/>
                </a:solidFill>
                <a:cs typeface="Palatino Linotype"/>
              </a:rPr>
              <a:t>Legal and Regulatory Requirements</a:t>
            </a:r>
          </a:p>
          <a:p>
            <a:pPr lvl="1" indent="174625" defTabSz="783178">
              <a:buFont typeface="Arial" panose="020B0604020202020204" pitchFamily="34" charset="0"/>
              <a:buChar char="•"/>
            </a:pPr>
            <a:r>
              <a:rPr lang="en-US" sz="1050" b="0" dirty="0">
                <a:solidFill>
                  <a:schemeClr val="accent6"/>
                </a:solidFill>
                <a:cs typeface="Arial"/>
              </a:rPr>
              <a:t>Legal and Regulatory Requirements</a:t>
            </a:r>
          </a:p>
          <a:p>
            <a:pPr lvl="1"/>
            <a:endParaRPr lang="en-US" sz="1050" b="0" dirty="0">
              <a:solidFill>
                <a:schemeClr val="accent6"/>
              </a:solidFill>
            </a:endParaRPr>
          </a:p>
        </p:txBody>
      </p:sp>
      <p:sp>
        <p:nvSpPr>
          <p:cNvPr id="12" name="object 41">
            <a:extLst>
              <a:ext uri="{FF2B5EF4-FFF2-40B4-BE49-F238E27FC236}">
                <a16:creationId xmlns:a16="http://schemas.microsoft.com/office/drawing/2014/main" id="{73889D15-5EBA-F9B3-8B5D-C4505529F354}"/>
              </a:ext>
            </a:extLst>
          </p:cNvPr>
          <p:cNvSpPr txBox="1">
            <a:spLocks/>
          </p:cNvSpPr>
          <p:nvPr/>
        </p:nvSpPr>
        <p:spPr>
          <a:xfrm>
            <a:off x="3398043" y="424042"/>
            <a:ext cx="4470949" cy="454181"/>
          </a:xfrm>
          <a:prstGeom prst="rect">
            <a:avLst/>
          </a:prstGeom>
        </p:spPr>
        <p:txBody>
          <a:bodyPr vert="horz" wrap="square" lIns="0" tIns="10877" rIns="0" bIns="0" rtlCol="0" anchor="t">
            <a:spAutoFit/>
          </a:bodyPr>
          <a:lstStyle>
            <a:lvl1pPr algn="l" defTabSz="685800" rtl="0" eaLnBrk="1" latinLnBrk="0" hangingPunct="1">
              <a:lnSpc>
                <a:spcPct val="90000"/>
              </a:lnSpc>
              <a:spcBef>
                <a:spcPct val="0"/>
              </a:spcBef>
              <a:buNone/>
              <a:defRPr sz="3200" kern="1200">
                <a:solidFill>
                  <a:srgbClr val="13B5EA"/>
                </a:solidFill>
                <a:latin typeface="+mj-lt"/>
                <a:ea typeface="+mj-ea"/>
                <a:cs typeface="+mj-cs"/>
              </a:defRPr>
            </a:lvl1pPr>
          </a:lstStyle>
          <a:p>
            <a:pPr marL="10877">
              <a:spcBef>
                <a:spcPts val="86"/>
              </a:spcBef>
            </a:pPr>
            <a:r>
              <a:rPr lang="en-US" spc="-249" dirty="0">
                <a:solidFill>
                  <a:schemeClr val="accent3"/>
                </a:solidFill>
              </a:rPr>
              <a:t>T</a:t>
            </a:r>
            <a:r>
              <a:rPr lang="en-US" spc="-86" dirty="0">
                <a:solidFill>
                  <a:schemeClr val="accent3"/>
                </a:solidFill>
              </a:rPr>
              <a:t>ABLE</a:t>
            </a:r>
            <a:r>
              <a:rPr lang="en-US" spc="-142" dirty="0">
                <a:solidFill>
                  <a:schemeClr val="accent3"/>
                </a:solidFill>
              </a:rPr>
              <a:t> </a:t>
            </a:r>
            <a:r>
              <a:rPr lang="en-US" spc="-86" dirty="0">
                <a:solidFill>
                  <a:schemeClr val="accent3"/>
                </a:solidFill>
              </a:rPr>
              <a:t>OF</a:t>
            </a:r>
            <a:r>
              <a:rPr lang="en-US" spc="-142" dirty="0">
                <a:solidFill>
                  <a:schemeClr val="accent3"/>
                </a:solidFill>
              </a:rPr>
              <a:t> </a:t>
            </a:r>
            <a:r>
              <a:rPr lang="en-US" spc="-39" dirty="0">
                <a:solidFill>
                  <a:schemeClr val="accent3"/>
                </a:solidFill>
              </a:rPr>
              <a:t>C</a:t>
            </a:r>
            <a:r>
              <a:rPr lang="en-US" spc="-77" dirty="0">
                <a:solidFill>
                  <a:schemeClr val="accent3"/>
                </a:solidFill>
              </a:rPr>
              <a:t>ONTEN</a:t>
            </a:r>
            <a:r>
              <a:rPr lang="en-US" spc="-128" dirty="0">
                <a:solidFill>
                  <a:schemeClr val="accent3"/>
                </a:solidFill>
              </a:rPr>
              <a:t>T</a:t>
            </a:r>
            <a:r>
              <a:rPr lang="en-US" spc="-86" dirty="0">
                <a:solidFill>
                  <a:schemeClr val="accent3"/>
                </a:solidFill>
              </a:rPr>
              <a:t>S</a:t>
            </a:r>
          </a:p>
        </p:txBody>
      </p:sp>
      <p:sp>
        <p:nvSpPr>
          <p:cNvPr id="13" name="object 28">
            <a:extLst>
              <a:ext uri="{FF2B5EF4-FFF2-40B4-BE49-F238E27FC236}">
                <a16:creationId xmlns:a16="http://schemas.microsoft.com/office/drawing/2014/main" id="{C95D7FF4-60CA-B0AE-F9CB-F43C375E2195}"/>
              </a:ext>
            </a:extLst>
          </p:cNvPr>
          <p:cNvSpPr txBox="1"/>
          <p:nvPr/>
        </p:nvSpPr>
        <p:spPr>
          <a:xfrm>
            <a:off x="8659448" y="1148316"/>
            <a:ext cx="267424" cy="618842"/>
          </a:xfrm>
          <a:prstGeom prst="rect">
            <a:avLst/>
          </a:prstGeom>
        </p:spPr>
        <p:txBody>
          <a:bodyPr vert="horz" wrap="square" lIns="0" tIns="10877" rIns="0" bIns="0" rtlCol="0">
            <a:spAutoFit/>
          </a:bodyPr>
          <a:lstStyle/>
          <a:p>
            <a:pPr marL="10877" algn="ctr" defTabSz="783178">
              <a:spcAft>
                <a:spcPts val="300"/>
              </a:spcAft>
            </a:pPr>
            <a:r>
              <a:rPr lang="en-US" sz="1600" b="1" dirty="0">
                <a:solidFill>
                  <a:schemeClr val="bg1"/>
                </a:solidFill>
                <a:latin typeface="+mj-lt"/>
                <a:cs typeface="Arial"/>
              </a:rPr>
              <a:t>37</a:t>
            </a:r>
            <a:endParaRPr lang="en-US" sz="1200" b="1" dirty="0">
              <a:solidFill>
                <a:schemeClr val="bg1"/>
              </a:solidFill>
              <a:latin typeface="+mj-lt"/>
              <a:cs typeface="Arial"/>
            </a:endParaRPr>
          </a:p>
          <a:p>
            <a:pPr marL="10877" algn="ctr" defTabSz="783178"/>
            <a:r>
              <a:rPr lang="en-US" sz="1050" dirty="0">
                <a:solidFill>
                  <a:schemeClr val="bg1"/>
                </a:solidFill>
                <a:latin typeface="+mj-lt"/>
                <a:cs typeface="Arial"/>
              </a:rPr>
              <a:t>38</a:t>
            </a:r>
          </a:p>
          <a:p>
            <a:pPr marL="10877" algn="ctr" defTabSz="783178"/>
            <a:r>
              <a:rPr lang="en-US" sz="1050" dirty="0">
                <a:solidFill>
                  <a:schemeClr val="bg1"/>
                </a:solidFill>
                <a:latin typeface="+mj-lt"/>
                <a:cs typeface="Arial"/>
              </a:rPr>
              <a:t>39</a:t>
            </a:r>
            <a:endParaRPr sz="1050" dirty="0">
              <a:solidFill>
                <a:schemeClr val="bg1"/>
              </a:solidFill>
              <a:latin typeface="+mj-lt"/>
              <a:cs typeface="Arial"/>
            </a:endParaRPr>
          </a:p>
        </p:txBody>
      </p:sp>
      <p:sp>
        <p:nvSpPr>
          <p:cNvPr id="14" name="object 28">
            <a:extLst>
              <a:ext uri="{FF2B5EF4-FFF2-40B4-BE49-F238E27FC236}">
                <a16:creationId xmlns:a16="http://schemas.microsoft.com/office/drawing/2014/main" id="{05D7529D-1CF2-6F4F-BB91-257D2104D94A}"/>
              </a:ext>
            </a:extLst>
          </p:cNvPr>
          <p:cNvSpPr txBox="1"/>
          <p:nvPr/>
        </p:nvSpPr>
        <p:spPr>
          <a:xfrm>
            <a:off x="8656932" y="1919558"/>
            <a:ext cx="267424" cy="618842"/>
          </a:xfrm>
          <a:prstGeom prst="rect">
            <a:avLst/>
          </a:prstGeom>
        </p:spPr>
        <p:txBody>
          <a:bodyPr vert="horz" wrap="square" lIns="0" tIns="10877" rIns="0" bIns="0" rtlCol="0">
            <a:spAutoFit/>
          </a:bodyPr>
          <a:lstStyle/>
          <a:p>
            <a:pPr marL="10877" algn="ctr" defTabSz="783178">
              <a:spcAft>
                <a:spcPts val="300"/>
              </a:spcAft>
            </a:pPr>
            <a:r>
              <a:rPr lang="en-US" sz="1600" b="1" dirty="0">
                <a:solidFill>
                  <a:schemeClr val="bg1"/>
                </a:solidFill>
                <a:latin typeface="+mj-lt"/>
                <a:cs typeface="Arial"/>
              </a:rPr>
              <a:t>41</a:t>
            </a:r>
            <a:endParaRPr lang="en-US" sz="1200" b="1" dirty="0">
              <a:solidFill>
                <a:schemeClr val="bg1"/>
              </a:solidFill>
              <a:latin typeface="+mj-lt"/>
              <a:cs typeface="Arial"/>
            </a:endParaRPr>
          </a:p>
          <a:p>
            <a:pPr marL="10877" algn="ctr" defTabSz="783178"/>
            <a:r>
              <a:rPr lang="en-US" sz="1050" dirty="0">
                <a:solidFill>
                  <a:schemeClr val="bg1"/>
                </a:solidFill>
                <a:latin typeface="+mj-lt"/>
                <a:cs typeface="Arial"/>
              </a:rPr>
              <a:t>42</a:t>
            </a:r>
          </a:p>
          <a:p>
            <a:pPr marL="10877" algn="ctr" defTabSz="783178"/>
            <a:r>
              <a:rPr lang="en-US" sz="1050" dirty="0">
                <a:solidFill>
                  <a:schemeClr val="bg1"/>
                </a:solidFill>
                <a:latin typeface="+mj-lt"/>
                <a:cs typeface="Arial"/>
              </a:rPr>
              <a:t>45</a:t>
            </a:r>
            <a:endParaRPr sz="1050" dirty="0">
              <a:solidFill>
                <a:schemeClr val="bg1"/>
              </a:solidFill>
              <a:latin typeface="+mj-lt"/>
              <a:cs typeface="Arial"/>
            </a:endParaRPr>
          </a:p>
        </p:txBody>
      </p:sp>
      <p:sp>
        <p:nvSpPr>
          <p:cNvPr id="15" name="object 28">
            <a:extLst>
              <a:ext uri="{FF2B5EF4-FFF2-40B4-BE49-F238E27FC236}">
                <a16:creationId xmlns:a16="http://schemas.microsoft.com/office/drawing/2014/main" id="{D2CF165C-376D-C561-3494-7D95F06C0C97}"/>
              </a:ext>
            </a:extLst>
          </p:cNvPr>
          <p:cNvSpPr txBox="1"/>
          <p:nvPr/>
        </p:nvSpPr>
        <p:spPr>
          <a:xfrm>
            <a:off x="8635031" y="2647185"/>
            <a:ext cx="267424" cy="780425"/>
          </a:xfrm>
          <a:prstGeom prst="rect">
            <a:avLst/>
          </a:prstGeom>
        </p:spPr>
        <p:txBody>
          <a:bodyPr vert="horz" wrap="square" lIns="0" tIns="10877" rIns="0" bIns="0" rtlCol="0">
            <a:spAutoFit/>
          </a:bodyPr>
          <a:lstStyle/>
          <a:p>
            <a:pPr marL="10877" algn="ctr" defTabSz="783178">
              <a:spcAft>
                <a:spcPts val="300"/>
              </a:spcAft>
            </a:pPr>
            <a:r>
              <a:rPr lang="en-US" sz="1600" b="1" dirty="0">
                <a:solidFill>
                  <a:schemeClr val="bg1"/>
                </a:solidFill>
                <a:latin typeface="+mj-lt"/>
                <a:cs typeface="Arial"/>
              </a:rPr>
              <a:t>47</a:t>
            </a:r>
            <a:endParaRPr lang="en-US" sz="1200" b="1" dirty="0">
              <a:solidFill>
                <a:schemeClr val="bg1"/>
              </a:solidFill>
              <a:latin typeface="+mj-lt"/>
              <a:cs typeface="Arial"/>
            </a:endParaRPr>
          </a:p>
          <a:p>
            <a:pPr marL="10877" algn="ctr" defTabSz="783178"/>
            <a:r>
              <a:rPr lang="en-US" sz="1050" dirty="0">
                <a:solidFill>
                  <a:schemeClr val="bg1"/>
                </a:solidFill>
                <a:latin typeface="+mj-lt"/>
                <a:cs typeface="Arial"/>
              </a:rPr>
              <a:t>49</a:t>
            </a:r>
          </a:p>
          <a:p>
            <a:pPr marL="10877" algn="ctr" defTabSz="783178"/>
            <a:r>
              <a:rPr lang="en-US" sz="1050" dirty="0">
                <a:solidFill>
                  <a:schemeClr val="bg1"/>
                </a:solidFill>
                <a:latin typeface="+mj-lt"/>
                <a:cs typeface="Arial"/>
              </a:rPr>
              <a:t>51</a:t>
            </a:r>
          </a:p>
          <a:p>
            <a:pPr marL="10877" algn="ctr" defTabSz="783178"/>
            <a:r>
              <a:rPr lang="en-US" sz="1050" dirty="0">
                <a:solidFill>
                  <a:schemeClr val="bg1"/>
                </a:solidFill>
                <a:latin typeface="+mj-lt"/>
                <a:cs typeface="Arial"/>
              </a:rPr>
              <a:t>53</a:t>
            </a:r>
            <a:endParaRPr sz="1050" dirty="0">
              <a:solidFill>
                <a:schemeClr val="bg1"/>
              </a:solidFill>
              <a:latin typeface="+mj-lt"/>
              <a:cs typeface="Arial"/>
            </a:endParaRPr>
          </a:p>
        </p:txBody>
      </p:sp>
      <p:sp>
        <p:nvSpPr>
          <p:cNvPr id="16" name="object 28">
            <a:extLst>
              <a:ext uri="{FF2B5EF4-FFF2-40B4-BE49-F238E27FC236}">
                <a16:creationId xmlns:a16="http://schemas.microsoft.com/office/drawing/2014/main" id="{DA744CD5-3E51-CCB3-286F-AD8AF1DF9FE3}"/>
              </a:ext>
            </a:extLst>
          </p:cNvPr>
          <p:cNvSpPr txBox="1"/>
          <p:nvPr/>
        </p:nvSpPr>
        <p:spPr>
          <a:xfrm>
            <a:off x="8625153" y="3504079"/>
            <a:ext cx="267424" cy="457259"/>
          </a:xfrm>
          <a:prstGeom prst="rect">
            <a:avLst/>
          </a:prstGeom>
        </p:spPr>
        <p:txBody>
          <a:bodyPr vert="horz" wrap="square" lIns="0" tIns="10877" rIns="0" bIns="0" rtlCol="0">
            <a:spAutoFit/>
          </a:bodyPr>
          <a:lstStyle/>
          <a:p>
            <a:pPr marL="10877" algn="ctr" defTabSz="783178">
              <a:spcAft>
                <a:spcPts val="300"/>
              </a:spcAft>
            </a:pPr>
            <a:r>
              <a:rPr lang="en-US" sz="1600" b="1" dirty="0">
                <a:solidFill>
                  <a:schemeClr val="bg1"/>
                </a:solidFill>
                <a:latin typeface="+mj-lt"/>
                <a:cs typeface="Arial"/>
              </a:rPr>
              <a:t>55</a:t>
            </a:r>
            <a:endParaRPr lang="en-US" sz="1200" b="1" dirty="0">
              <a:solidFill>
                <a:schemeClr val="bg1"/>
              </a:solidFill>
              <a:latin typeface="+mj-lt"/>
              <a:cs typeface="Arial"/>
            </a:endParaRPr>
          </a:p>
          <a:p>
            <a:pPr marL="10877" algn="ctr" defTabSz="783178"/>
            <a:r>
              <a:rPr lang="en-US" sz="1050" dirty="0">
                <a:solidFill>
                  <a:schemeClr val="bg1"/>
                </a:solidFill>
                <a:latin typeface="+mj-lt"/>
                <a:cs typeface="Arial"/>
              </a:rPr>
              <a:t>56</a:t>
            </a:r>
          </a:p>
        </p:txBody>
      </p:sp>
      <p:sp>
        <p:nvSpPr>
          <p:cNvPr id="17" name="object 28">
            <a:extLst>
              <a:ext uri="{FF2B5EF4-FFF2-40B4-BE49-F238E27FC236}">
                <a16:creationId xmlns:a16="http://schemas.microsoft.com/office/drawing/2014/main" id="{61B9C996-1CBF-F939-02D5-71B10DA01455}"/>
              </a:ext>
            </a:extLst>
          </p:cNvPr>
          <p:cNvSpPr txBox="1"/>
          <p:nvPr/>
        </p:nvSpPr>
        <p:spPr>
          <a:xfrm>
            <a:off x="8625153" y="4156226"/>
            <a:ext cx="267424" cy="857369"/>
          </a:xfrm>
          <a:prstGeom prst="rect">
            <a:avLst/>
          </a:prstGeom>
        </p:spPr>
        <p:txBody>
          <a:bodyPr vert="horz" wrap="square" lIns="0" tIns="10877" rIns="0" bIns="0" rtlCol="0">
            <a:spAutoFit/>
          </a:bodyPr>
          <a:lstStyle/>
          <a:p>
            <a:pPr marL="10877" algn="ctr" defTabSz="783178">
              <a:spcAft>
                <a:spcPts val="900"/>
              </a:spcAft>
            </a:pPr>
            <a:r>
              <a:rPr lang="en-US" sz="1600" b="1" dirty="0">
                <a:solidFill>
                  <a:schemeClr val="bg1"/>
                </a:solidFill>
                <a:latin typeface="+mj-lt"/>
                <a:cs typeface="Arial"/>
              </a:rPr>
              <a:t>58</a:t>
            </a:r>
            <a:endParaRPr lang="en-US" sz="1200" b="1" dirty="0">
              <a:solidFill>
                <a:schemeClr val="bg1"/>
              </a:solidFill>
              <a:latin typeface="+mj-lt"/>
              <a:cs typeface="Arial"/>
            </a:endParaRPr>
          </a:p>
          <a:p>
            <a:pPr marL="10877" algn="ctr" defTabSz="783178"/>
            <a:r>
              <a:rPr lang="en-US" sz="1050" dirty="0">
                <a:solidFill>
                  <a:schemeClr val="bg1"/>
                </a:solidFill>
                <a:latin typeface="+mj-lt"/>
                <a:cs typeface="Arial"/>
              </a:rPr>
              <a:t>59</a:t>
            </a:r>
          </a:p>
          <a:p>
            <a:pPr marL="10877" algn="ctr" defTabSz="783178"/>
            <a:r>
              <a:rPr lang="en-US" sz="1050" dirty="0">
                <a:solidFill>
                  <a:schemeClr val="bg1"/>
                </a:solidFill>
                <a:latin typeface="+mj-lt"/>
                <a:cs typeface="Arial"/>
              </a:rPr>
              <a:t>60</a:t>
            </a:r>
          </a:p>
          <a:p>
            <a:pPr marL="10877" algn="ctr" defTabSz="783178"/>
            <a:r>
              <a:rPr lang="en-US" sz="1050" dirty="0">
                <a:solidFill>
                  <a:schemeClr val="bg1"/>
                </a:solidFill>
                <a:latin typeface="+mj-lt"/>
                <a:cs typeface="Arial"/>
              </a:rPr>
              <a:t>60</a:t>
            </a:r>
          </a:p>
        </p:txBody>
      </p:sp>
      <p:sp>
        <p:nvSpPr>
          <p:cNvPr id="18" name="object 28">
            <a:extLst>
              <a:ext uri="{FF2B5EF4-FFF2-40B4-BE49-F238E27FC236}">
                <a16:creationId xmlns:a16="http://schemas.microsoft.com/office/drawing/2014/main" id="{69997771-2AC3-1770-9F82-20A531D4D1DC}"/>
              </a:ext>
            </a:extLst>
          </p:cNvPr>
          <p:cNvSpPr txBox="1"/>
          <p:nvPr/>
        </p:nvSpPr>
        <p:spPr>
          <a:xfrm>
            <a:off x="8623579" y="5210653"/>
            <a:ext cx="267424" cy="418787"/>
          </a:xfrm>
          <a:prstGeom prst="rect">
            <a:avLst/>
          </a:prstGeom>
        </p:spPr>
        <p:txBody>
          <a:bodyPr vert="horz" wrap="square" lIns="0" tIns="10877" rIns="0" bIns="0" rtlCol="0">
            <a:spAutoFit/>
          </a:bodyPr>
          <a:lstStyle/>
          <a:p>
            <a:pPr marL="10877" algn="ctr" defTabSz="783178"/>
            <a:r>
              <a:rPr lang="en-US" sz="1600" b="1" dirty="0">
                <a:solidFill>
                  <a:schemeClr val="bg1"/>
                </a:solidFill>
                <a:latin typeface="+mj-lt"/>
                <a:cs typeface="Arial"/>
              </a:rPr>
              <a:t>61</a:t>
            </a:r>
            <a:r>
              <a:rPr lang="en-US" sz="1050" dirty="0">
                <a:solidFill>
                  <a:schemeClr val="bg1"/>
                </a:solidFill>
                <a:latin typeface="+mj-lt"/>
                <a:cs typeface="Arial"/>
              </a:rPr>
              <a:t>62</a:t>
            </a:r>
          </a:p>
        </p:txBody>
      </p:sp>
      <p:sp>
        <p:nvSpPr>
          <p:cNvPr id="19" name="Rectangle 18">
            <a:extLst>
              <a:ext uri="{FF2B5EF4-FFF2-40B4-BE49-F238E27FC236}">
                <a16:creationId xmlns:a16="http://schemas.microsoft.com/office/drawing/2014/main" id="{E3E35883-E6A8-B681-5007-414E4DE21221}"/>
              </a:ext>
            </a:extLst>
          </p:cNvPr>
          <p:cNvSpPr/>
          <p:nvPr/>
        </p:nvSpPr>
        <p:spPr>
          <a:xfrm>
            <a:off x="8428008" y="5694097"/>
            <a:ext cx="715992" cy="1158863"/>
          </a:xfrm>
          <a:prstGeom prst="rect">
            <a:avLst/>
          </a:prstGeom>
          <a:solidFill>
            <a:srgbClr val="0070C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bg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BD9A95FD-4EA7-D9D9-FD46-01617B8881A0}"/>
              </a:ext>
            </a:extLst>
          </p:cNvPr>
          <p:cNvSpPr>
            <a:spLocks noGrp="1"/>
          </p:cNvSpPr>
          <p:nvPr>
            <p:ph sz="quarter" idx="10"/>
          </p:nvPr>
        </p:nvSpPr>
        <p:spPr>
          <a:xfrm>
            <a:off x="3118585" y="215739"/>
            <a:ext cx="5773698" cy="6273195"/>
          </a:xfrm>
        </p:spPr>
        <p:txBody>
          <a:bodyPr>
            <a:normAutofit/>
          </a:bodyPr>
          <a:lstStyle/>
          <a:p>
            <a:r>
              <a:rPr lang="en-US" dirty="0"/>
              <a:t>USING THE INTERNET, EMAIL AND SOCIAL MEDIA</a:t>
            </a:r>
          </a:p>
          <a:p>
            <a:pPr marL="0" lvl="2" indent="0">
              <a:buNone/>
            </a:pPr>
            <a:r>
              <a:rPr lang="en-US" dirty="0"/>
              <a:t>The company provides information technology resources including  Internet and email for business purposes. The company allows  professional and limited personal use of information technology  resources, including social media, for occasional, brief activities which do not interfere with job responsibilities or violate the law or any company policy.</a:t>
            </a:r>
          </a:p>
          <a:p>
            <a:pPr marL="0" lvl="2" indent="0">
              <a:buNone/>
            </a:pPr>
            <a:r>
              <a:rPr lang="en-US" dirty="0"/>
              <a:t>Email and Internet usage is monitored to ensure compliance with policies and standards and to identify and prevent inappropriate or malicious content. Internet usage and the content of files and emails are not private. Although limited personal use of the Internet is allowed, not all Internet sites will be accessible (i.e., sites that conflict with our security policy) and exceptions are not granted for personal use.</a:t>
            </a:r>
          </a:p>
          <a:p>
            <a:pPr marL="0" lvl="2" indent="0">
              <a:buNone/>
            </a:pPr>
            <a:r>
              <a:rPr lang="en-US" dirty="0"/>
              <a:t>Monitoring may result in the deletion or quarantining of any email content and delivery of an email is not guaranteed. Usage is logged, retained and monitored. Use discretion and good judgment before using company property for personal use and assume that any “personal” content is not confidential.</a:t>
            </a:r>
          </a:p>
          <a:p>
            <a:endParaRPr lang="en-US" dirty="0"/>
          </a:p>
          <a:p>
            <a:endParaRPr lang="en-US" dirty="0"/>
          </a:p>
        </p:txBody>
      </p:sp>
      <p:sp>
        <p:nvSpPr>
          <p:cNvPr id="20" name="object 20"/>
          <p:cNvSpPr txBox="1"/>
          <p:nvPr/>
        </p:nvSpPr>
        <p:spPr>
          <a:xfrm>
            <a:off x="-31015" y="3754299"/>
            <a:ext cx="3046270" cy="2105682"/>
          </a:xfrm>
          <a:prstGeom prst="rect">
            <a:avLst/>
          </a:prstGeom>
        </p:spPr>
        <p:txBody>
          <a:bodyPr vert="horz" wrap="square" lIns="0" tIns="77321" rIns="0" bIns="0" rtlCol="0">
            <a:spAutoFit/>
          </a:bodyPr>
          <a:lstStyle/>
          <a:p>
            <a:pPr marL="419122" marR="466190">
              <a:lnSpc>
                <a:spcPct val="119100"/>
              </a:lnSpc>
              <a:spcBef>
                <a:spcPts val="609"/>
              </a:spcBef>
            </a:pPr>
            <a:r>
              <a:rPr sz="1400" i="1" dirty="0">
                <a:solidFill>
                  <a:srgbClr val="FFFFFF"/>
                </a:solidFill>
                <a:latin typeface="+mj-lt"/>
                <a:cs typeface="Palatino Linotype"/>
              </a:rPr>
              <a:t>Remember, we are  responsible for activity  performed under</a:t>
            </a:r>
            <a:r>
              <a:rPr lang="en-US" sz="1400" i="1" dirty="0">
                <a:solidFill>
                  <a:srgbClr val="FFFFFF"/>
                </a:solidFill>
                <a:latin typeface="+mj-lt"/>
                <a:cs typeface="Palatino Linotype"/>
              </a:rPr>
              <a:t> </a:t>
            </a:r>
            <a:r>
              <a:rPr sz="1400" i="1" dirty="0">
                <a:solidFill>
                  <a:srgbClr val="FFFFFF"/>
                </a:solidFill>
                <a:latin typeface="+mj-lt"/>
                <a:cs typeface="Palatino Linotype"/>
              </a:rPr>
              <a:t>our login credentials and when using the</a:t>
            </a:r>
            <a:r>
              <a:rPr lang="en-US" sz="1400" i="1" dirty="0">
                <a:solidFill>
                  <a:srgbClr val="FFFFFF"/>
                </a:solidFill>
                <a:latin typeface="+mj-lt"/>
                <a:cs typeface="Palatino Linotype"/>
              </a:rPr>
              <a:t> </a:t>
            </a:r>
            <a:r>
              <a:rPr sz="1400" i="1" dirty="0">
                <a:solidFill>
                  <a:srgbClr val="FFFFFF"/>
                </a:solidFill>
                <a:latin typeface="+mj-lt"/>
                <a:cs typeface="Palatino Linotype"/>
              </a:rPr>
              <a:t>company Wi-Fi network. We should never share our </a:t>
            </a:r>
            <a:r>
              <a:rPr lang="en-US" sz="1400" i="1" dirty="0">
                <a:solidFill>
                  <a:srgbClr val="FFFFFF"/>
                </a:solidFill>
                <a:latin typeface="+mj-lt"/>
                <a:cs typeface="Palatino Linotype"/>
              </a:rPr>
              <a:t>log in </a:t>
            </a:r>
            <a:r>
              <a:rPr sz="1400" i="1" dirty="0">
                <a:solidFill>
                  <a:srgbClr val="FFFFFF"/>
                </a:solidFill>
                <a:latin typeface="+mj-lt"/>
                <a:cs typeface="Palatino Linotype"/>
              </a:rPr>
              <a:t>and password with anyone.</a:t>
            </a:r>
            <a:endParaRPr sz="1400" dirty="0">
              <a:latin typeface="+mj-lt"/>
              <a:cs typeface="Palatino Linotype"/>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Content Placeholder 42">
            <a:extLst>
              <a:ext uri="{FF2B5EF4-FFF2-40B4-BE49-F238E27FC236}">
                <a16:creationId xmlns:a16="http://schemas.microsoft.com/office/drawing/2014/main" id="{A727AA74-ADC8-81CE-26B7-BA517ADE5061}"/>
              </a:ext>
            </a:extLst>
          </p:cNvPr>
          <p:cNvSpPr>
            <a:spLocks noGrp="1"/>
          </p:cNvSpPr>
          <p:nvPr>
            <p:ph sz="quarter" idx="10"/>
          </p:nvPr>
        </p:nvSpPr>
        <p:spPr>
          <a:xfrm>
            <a:off x="661306" y="996156"/>
            <a:ext cx="7808926" cy="3081199"/>
          </a:xfrm>
        </p:spPr>
        <p:txBody>
          <a:bodyPr>
            <a:normAutofit fontScale="85000" lnSpcReduction="20000"/>
          </a:bodyPr>
          <a:lstStyle/>
          <a:p>
            <a:pPr lvl="1"/>
            <a:r>
              <a:rPr lang="en-US" dirty="0"/>
              <a:t>Here are some basics to remember:</a:t>
            </a:r>
          </a:p>
          <a:p>
            <a:pPr lvl="2"/>
            <a:r>
              <a:rPr lang="en-US" dirty="0"/>
              <a:t>All laws, regulations and company policies apply to our conduct when using information technology resources, including the Internet, the company Wi-Fi network, when using email and when posting content on social media. This includes those dealing with  intellectual property protection, privacy, misuse of company resources, standards of conduct, discriminatory or sexual harassment, information security and confidentiality.</a:t>
            </a:r>
          </a:p>
          <a:p>
            <a:pPr lvl="2"/>
            <a:r>
              <a:rPr lang="en-US" dirty="0"/>
              <a:t>We should check with management if unsure about our specific department’s policy. Information technology resources, including Internet and email capabilities, are provided at the sole discretion of management.</a:t>
            </a:r>
          </a:p>
          <a:p>
            <a:pPr lvl="2"/>
            <a:r>
              <a:rPr lang="en-US" dirty="0"/>
              <a:t>Exercise sound judgment when using information technology resources, including email and the Internet. This also includes publishing or posting content on social media websites (e.g., Facebook, Linkedin, Twitter, YouTube, Pinterest). </a:t>
            </a:r>
          </a:p>
          <a:p>
            <a:pPr lvl="2"/>
            <a:r>
              <a:rPr lang="en-US" dirty="0"/>
              <a:t>Posting personal comments and/or opinions to the Internet, including social media websites, must not in any way imply that the opinions represent the opinions of the company.</a:t>
            </a:r>
          </a:p>
          <a:p>
            <a:pPr lvl="2"/>
            <a:r>
              <a:rPr lang="en-US" dirty="0"/>
              <a:t>Transmit confidential and proprietary information securely using approved encryption capabilities, such as  secure file transfer or secure email (by putting the word “Secure” in the subject line). </a:t>
            </a:r>
          </a:p>
          <a:p>
            <a:pPr lvl="2"/>
            <a:r>
              <a:rPr lang="en-US" dirty="0"/>
              <a:t>Use approved mechanisms when sending protected health information (PHI) and other restricted confidential and proprietary data to outside entities.</a:t>
            </a:r>
          </a:p>
        </p:txBody>
      </p:sp>
      <p:sp>
        <p:nvSpPr>
          <p:cNvPr id="44" name="Content Placeholder 43">
            <a:extLst>
              <a:ext uri="{FF2B5EF4-FFF2-40B4-BE49-F238E27FC236}">
                <a16:creationId xmlns:a16="http://schemas.microsoft.com/office/drawing/2014/main" id="{5BD52E84-8F8C-2059-B938-09715FE8D7D3}"/>
              </a:ext>
            </a:extLst>
          </p:cNvPr>
          <p:cNvSpPr>
            <a:spLocks noGrp="1"/>
          </p:cNvSpPr>
          <p:nvPr>
            <p:ph sz="quarter" idx="11"/>
          </p:nvPr>
        </p:nvSpPr>
        <p:spPr/>
        <p:txBody>
          <a:bodyPr>
            <a:normAutofit fontScale="55000" lnSpcReduction="20000"/>
          </a:bodyPr>
          <a:lstStyle/>
          <a:p>
            <a:r>
              <a:rPr lang="en-US" dirty="0"/>
              <a:t>Q: May I access Social Media from work?</a:t>
            </a:r>
          </a:p>
          <a:p>
            <a:r>
              <a:rPr lang="en-US" i="1" dirty="0"/>
              <a:t>A: In some cases, social media websites are accessible from your company’s  computer. However, use is at your management’s discretion and may involve occasional, brief activities  and must not interfere with your job responsibilities. Remember, you must comply with all applicable  company policies. Internet, Wi-Fi, and email usage is monitored and posting a file, comment or  viewing content containing objectionable language (e.g., sexual, profane, racial, hatred) is not allowed.  </a:t>
            </a:r>
          </a:p>
          <a:p>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93B08A76-DC1B-FF5D-AEE1-2EEB225F8EBC}"/>
              </a:ext>
            </a:extLst>
          </p:cNvPr>
          <p:cNvSpPr>
            <a:spLocks noGrp="1"/>
          </p:cNvSpPr>
          <p:nvPr>
            <p:ph sz="quarter" idx="10"/>
          </p:nvPr>
        </p:nvSpPr>
        <p:spPr/>
        <p:txBody>
          <a:bodyPr>
            <a:normAutofit/>
          </a:bodyPr>
          <a:lstStyle/>
          <a:p>
            <a:r>
              <a:rPr lang="en-US" dirty="0"/>
              <a:t>PROCUREMENT OF GOODS  AND SERVICES</a:t>
            </a:r>
          </a:p>
          <a:p>
            <a:pPr lvl="1"/>
            <a:r>
              <a:rPr lang="en-US" dirty="0"/>
              <a:t>Part of protecting our assets includes making sure that our purchases of goods and services are done thoughtfully and make best use of our limited resources.</a:t>
            </a:r>
          </a:p>
          <a:p>
            <a:pPr marL="0" lvl="2" indent="0">
              <a:buNone/>
            </a:pPr>
            <a:r>
              <a:rPr lang="en-US" dirty="0"/>
              <a:t>We are required to use company approved methods of procurement and contracting when purchasing business related goods, services and software. The goal of the company is to ensure that best value purchases are made based on quality, price, service, reliability, compliance and risk, and other reasonable criteria. Additionally, there are special requirements of government contracts and programs that require the company to follow certain procurement practices when subcontracting for goods and services.</a:t>
            </a:r>
          </a:p>
          <a:p>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Content Placeholder 39">
            <a:extLst>
              <a:ext uri="{FF2B5EF4-FFF2-40B4-BE49-F238E27FC236}">
                <a16:creationId xmlns:a16="http://schemas.microsoft.com/office/drawing/2014/main" id="{5CE4320C-CE5E-56C5-D32E-0E1FAF215A1C}"/>
              </a:ext>
            </a:extLst>
          </p:cNvPr>
          <p:cNvSpPr>
            <a:spLocks noGrp="1"/>
          </p:cNvSpPr>
          <p:nvPr>
            <p:ph sz="quarter" idx="10"/>
          </p:nvPr>
        </p:nvSpPr>
        <p:spPr>
          <a:xfrm>
            <a:off x="350043" y="647936"/>
            <a:ext cx="4689789" cy="5787154"/>
          </a:xfrm>
        </p:spPr>
        <p:txBody>
          <a:bodyPr>
            <a:normAutofit fontScale="85000" lnSpcReduction="20000"/>
          </a:bodyPr>
          <a:lstStyle/>
          <a:p>
            <a:pPr lvl="1"/>
            <a:r>
              <a:rPr lang="en-US" sz="2300" dirty="0"/>
              <a:t>Here are some basics to remember:</a:t>
            </a:r>
          </a:p>
          <a:p>
            <a:pPr lvl="2"/>
            <a:r>
              <a:rPr lang="en-US" sz="1700" dirty="0"/>
              <a:t>Agreements/contracts may only be signed by an employee at or above the level of vice president of the company that is named in the contract. Verify there is a  valid agreement before providing any data or service.</a:t>
            </a:r>
          </a:p>
          <a:p>
            <a:pPr lvl="2"/>
            <a:r>
              <a:rPr lang="en-US" sz="1700" dirty="0"/>
              <a:t>It is the responsibility of the signing officer to understand the provisions and obligations of the agreement/contract. Only an officer can legally bind the company to an agreement or contract.</a:t>
            </a:r>
          </a:p>
          <a:p>
            <a:pPr lvl="2"/>
            <a:r>
              <a:rPr lang="en-US" sz="1700" dirty="0"/>
              <a:t>A business associate (BA) agreement or appropriate HIPAA Confidentiality agreement must be signed if PHI is being exchanged.</a:t>
            </a:r>
          </a:p>
          <a:p>
            <a:pPr lvl="2"/>
            <a:r>
              <a:rPr lang="en-US" sz="1700" dirty="0"/>
              <a:t>Any documents provided to an external party promising anything on behalf of the company that require a signature/approval require review by Compliance prior to  signature/approval, except for agreements/contracts utilizing our standard terms and conditions (with no changes) that have been previously reviewed and expressly approved by Legal.</a:t>
            </a:r>
          </a:p>
          <a:p>
            <a:pPr lvl="2"/>
            <a:r>
              <a:rPr lang="en-US" sz="1700" dirty="0"/>
              <a:t>Verify when the due diligence process is required and complete all aspects of the due diligence process.</a:t>
            </a:r>
          </a:p>
          <a:p>
            <a:pPr lvl="2"/>
            <a:r>
              <a:rPr lang="en-US" sz="1700" dirty="0"/>
              <a:t>Avoid preferential treatment to vendors, suppliers and subcontractors for any reason (e.g., customer status, personal relationships). Doing so compromises the integrity of the procurement process and is illegal in some cases. It also creates a conflict of interest that may result in an arrangement that is ultimately not in the best financial interests of the company and may appear prejudicial to other customers and potential customers.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E71AEEB2-129D-C9D7-9191-F53F8D983DE6}"/>
              </a:ext>
            </a:extLst>
          </p:cNvPr>
          <p:cNvSpPr>
            <a:spLocks noGrp="1"/>
          </p:cNvSpPr>
          <p:nvPr>
            <p:ph sz="quarter" idx="10"/>
          </p:nvPr>
        </p:nvSpPr>
        <p:spPr/>
        <p:txBody>
          <a:bodyPr>
            <a:normAutofit/>
          </a:bodyPr>
          <a:lstStyle/>
          <a:p>
            <a:pPr lvl="1"/>
            <a:r>
              <a:rPr lang="en-US" dirty="0"/>
              <a:t>Here are some situations to always avoid:</a:t>
            </a:r>
          </a:p>
          <a:p>
            <a:pPr lvl="2"/>
            <a:r>
              <a:rPr lang="en-US" dirty="0"/>
              <a:t>Engaging in discussions that could be construed as an agreement or creating an obligation on behalf of the company, or causing a potential vendor, supplier or subcontractor to think the employee, rather than a company Officer has authority to negotiate the arrangement.</a:t>
            </a:r>
          </a:p>
          <a:p>
            <a:pPr lvl="2"/>
            <a:r>
              <a:rPr lang="en-US" dirty="0"/>
              <a:t>Suggesting that a vendor begin work or come onsite prior to finalization of the contract, or signing a contract, letter of intent or proposal without proper signature authority.</a:t>
            </a:r>
          </a:p>
          <a:p>
            <a:pPr lvl="2"/>
            <a:r>
              <a:rPr lang="en-US" dirty="0"/>
              <a:t>Sharing confidential purchasing or procurement information with a potential vendor, supplier or subcontractor, including source selection, scoring specifics, or internal documents evaluating them or their competitors.</a:t>
            </a:r>
          </a:p>
          <a:p>
            <a:pPr lvl="2"/>
            <a:r>
              <a:rPr lang="en-US" dirty="0"/>
              <a:t>Accepting gifts or entertainment from companies or persons seeking to do business with us during contract negotiations or while a proposal for business is pending. </a:t>
            </a:r>
          </a:p>
        </p:txBody>
      </p:sp>
      <p:sp>
        <p:nvSpPr>
          <p:cNvPr id="15" name="Content Placeholder 14">
            <a:extLst>
              <a:ext uri="{FF2B5EF4-FFF2-40B4-BE49-F238E27FC236}">
                <a16:creationId xmlns:a16="http://schemas.microsoft.com/office/drawing/2014/main" id="{FE14141B-D479-C88D-9F96-1490D98A1432}"/>
              </a:ext>
            </a:extLst>
          </p:cNvPr>
          <p:cNvSpPr>
            <a:spLocks noGrp="1"/>
          </p:cNvSpPr>
          <p:nvPr>
            <p:ph sz="quarter" idx="11"/>
          </p:nvPr>
        </p:nvSpPr>
        <p:spPr>
          <a:xfrm>
            <a:off x="1903996" y="4735629"/>
            <a:ext cx="6919964" cy="1459431"/>
          </a:xfrm>
        </p:spPr>
        <p:txBody>
          <a:bodyPr>
            <a:normAutofit/>
          </a:bodyPr>
          <a:lstStyle/>
          <a:p>
            <a:r>
              <a:rPr lang="en-US" sz="950" dirty="0"/>
              <a:t>Q: Our project team has been tasked with identifying potential cost savings through automation of work. I have found a perfect vendor that can help us with this. Procurement is evaluating several vendors, but I know my choice is the right one. The  vendor representative has told me she needs to hear soon because other work is coming  their way. I do not want her to lose interest, so I sent her a friendly email stating, ‘your company is still my top choice, and hopefully we will have you onsite in a matter of months.’ Is this OK?</a:t>
            </a:r>
          </a:p>
          <a:p>
            <a:r>
              <a:rPr lang="en-US" sz="950" i="1" dirty="0"/>
              <a:t>A: No. This creates a situation in which the vendor representative knows she can get what she asks for, it also taints the bidding process, which can cause issues with state and federal regulatory agencies,  and it limits Procurement’s ability to negotiate a fair arrangement for the company.</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Content Placeholder 70">
            <a:extLst>
              <a:ext uri="{FF2B5EF4-FFF2-40B4-BE49-F238E27FC236}">
                <a16:creationId xmlns:a16="http://schemas.microsoft.com/office/drawing/2014/main" id="{97E080F8-499E-EF0E-7071-37850A385AE8}"/>
              </a:ext>
            </a:extLst>
          </p:cNvPr>
          <p:cNvSpPr>
            <a:spLocks noGrp="1"/>
          </p:cNvSpPr>
          <p:nvPr>
            <p:ph sz="quarter" idx="10"/>
          </p:nvPr>
        </p:nvSpPr>
        <p:spPr/>
        <p:txBody>
          <a:bodyPr/>
          <a:lstStyle/>
          <a:p>
            <a:pPr marL="342900" indent="-342900">
              <a:buFont typeface="Arial" panose="020B0604020202020204" pitchFamily="34" charset="0"/>
              <a:buChar char="•"/>
            </a:pPr>
            <a:r>
              <a:rPr lang="en-US" dirty="0"/>
              <a:t>Conflicts of Interest</a:t>
            </a:r>
          </a:p>
        </p:txBody>
      </p:sp>
      <p:sp>
        <p:nvSpPr>
          <p:cNvPr id="73" name="Title 72">
            <a:extLst>
              <a:ext uri="{FF2B5EF4-FFF2-40B4-BE49-F238E27FC236}">
                <a16:creationId xmlns:a16="http://schemas.microsoft.com/office/drawing/2014/main" id="{88DCC565-726C-034B-7E97-2C65B8A7EDD8}"/>
              </a:ext>
            </a:extLst>
          </p:cNvPr>
          <p:cNvSpPr>
            <a:spLocks noGrp="1"/>
          </p:cNvSpPr>
          <p:nvPr>
            <p:ph type="title"/>
          </p:nvPr>
        </p:nvSpPr>
        <p:spPr/>
        <p:txBody>
          <a:bodyPr/>
          <a:lstStyle/>
          <a:p>
            <a:r>
              <a:rPr lang="en-US" sz="2800" dirty="0"/>
              <a:t>CONFLICTS OF INTEREST</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p:nvPr/>
        </p:nvSpPr>
        <p:spPr>
          <a:xfrm>
            <a:off x="8699351" y="6435313"/>
            <a:ext cx="138953" cy="147058"/>
          </a:xfrm>
          <a:prstGeom prst="rect">
            <a:avLst/>
          </a:prstGeom>
        </p:spPr>
        <p:txBody>
          <a:bodyPr vert="horz" wrap="square" lIns="0" tIns="11206" rIns="0" bIns="0" rtlCol="0">
            <a:spAutoFit/>
          </a:bodyPr>
          <a:lstStyle/>
          <a:p>
            <a:pPr>
              <a:spcBef>
                <a:spcPts val="88"/>
              </a:spcBef>
            </a:pPr>
            <a:r>
              <a:rPr sz="882" spc="-9" dirty="0">
                <a:solidFill>
                  <a:srgbClr val="FFFFFF"/>
                </a:solidFill>
                <a:latin typeface="Papyrus"/>
                <a:cs typeface="Papyrus"/>
              </a:rPr>
              <a:t>35</a:t>
            </a:r>
            <a:endParaRPr sz="882">
              <a:latin typeface="Papyrus"/>
              <a:cs typeface="Papyrus"/>
            </a:endParaRPr>
          </a:p>
        </p:txBody>
      </p:sp>
      <p:sp>
        <p:nvSpPr>
          <p:cNvPr id="13" name="Content Placeholder 12">
            <a:extLst>
              <a:ext uri="{FF2B5EF4-FFF2-40B4-BE49-F238E27FC236}">
                <a16:creationId xmlns:a16="http://schemas.microsoft.com/office/drawing/2014/main" id="{75BC8EDA-5216-44E6-BF01-FEA2B9BCA228}"/>
              </a:ext>
            </a:extLst>
          </p:cNvPr>
          <p:cNvSpPr>
            <a:spLocks noGrp="1"/>
          </p:cNvSpPr>
          <p:nvPr>
            <p:ph sz="quarter" idx="10"/>
          </p:nvPr>
        </p:nvSpPr>
        <p:spPr>
          <a:xfrm>
            <a:off x="350043" y="617443"/>
            <a:ext cx="4689789" cy="5817870"/>
          </a:xfrm>
        </p:spPr>
        <p:txBody>
          <a:bodyPr>
            <a:normAutofit fontScale="92500"/>
          </a:bodyPr>
          <a:lstStyle/>
          <a:p>
            <a:r>
              <a:rPr lang="en-US" dirty="0"/>
              <a:t>CONFLICTS OF INTEREST</a:t>
            </a:r>
          </a:p>
          <a:p>
            <a:pPr lvl="1"/>
            <a:r>
              <a:rPr lang="en-US" dirty="0"/>
              <a:t>A conflict of interest (COI) may arise when personal interest or personal gain potentially influences or interferes with a business decision or other employment or professional responsibility.</a:t>
            </a:r>
          </a:p>
          <a:p>
            <a:pPr marL="0" lvl="2" indent="0">
              <a:buNone/>
            </a:pPr>
            <a:r>
              <a:rPr lang="en-US" dirty="0"/>
              <a:t>A COI may arise as a result of our own outside activities or financial interests, or as a result of the activities or financial interests of family members or close personal or business  associates. Business is to be conducted in such a manner so as to avoid even the appearance of a COI in our business dealings and relationships. We must avoid activities and situations that create a COI between personal or outside interests, including monetary interests, and the business interests of our company. The very appearance of a COI can  create problems regardless of the intent.</a:t>
            </a:r>
          </a:p>
          <a:p>
            <a:pPr lvl="1"/>
            <a:r>
              <a:rPr lang="en-US" dirty="0"/>
              <a:t>Here are some basics to remember:</a:t>
            </a:r>
          </a:p>
          <a:p>
            <a:pPr lvl="2"/>
            <a:r>
              <a:rPr lang="en-US" dirty="0"/>
              <a:t>Disclose conflicts by completing a COI disclosure form when hired, annually and when your situation changes.</a:t>
            </a:r>
          </a:p>
          <a:p>
            <a:pPr lvl="2"/>
            <a:r>
              <a:rPr lang="en-US" dirty="0"/>
              <a:t>Keep your COI disclosure form updated at all times with new disclosures as changes occur.</a:t>
            </a:r>
          </a:p>
          <a:p>
            <a:pPr lvl="2"/>
            <a:r>
              <a:rPr lang="en-US" dirty="0"/>
              <a:t>Contact management, Compliance, or Human Resources if you are not sure whether a situation is a COI.</a:t>
            </a:r>
          </a:p>
          <a:p>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Content Placeholder 35">
            <a:extLst>
              <a:ext uri="{FF2B5EF4-FFF2-40B4-BE49-F238E27FC236}">
                <a16:creationId xmlns:a16="http://schemas.microsoft.com/office/drawing/2014/main" id="{DAF151CB-1A55-38A0-1CDA-D9FABBD9A1AE}"/>
              </a:ext>
            </a:extLst>
          </p:cNvPr>
          <p:cNvSpPr>
            <a:spLocks noGrp="1"/>
          </p:cNvSpPr>
          <p:nvPr>
            <p:ph sz="quarter" idx="4294967295"/>
          </p:nvPr>
        </p:nvSpPr>
        <p:spPr>
          <a:xfrm>
            <a:off x="661306" y="1093759"/>
            <a:ext cx="7984673" cy="3081199"/>
          </a:xfrm>
        </p:spPr>
        <p:txBody>
          <a:bodyPr>
            <a:normAutofit fontScale="70000" lnSpcReduction="20000"/>
          </a:bodyPr>
          <a:lstStyle/>
          <a:p>
            <a:pPr marR="4483">
              <a:lnSpc>
                <a:spcPct val="118100"/>
              </a:lnSpc>
              <a:spcBef>
                <a:spcPts val="794"/>
              </a:spcBef>
              <a:tabLst>
                <a:tab pos="313221" algn="l"/>
                <a:tab pos="313781" algn="l"/>
              </a:tabLst>
            </a:pPr>
            <a:r>
              <a:rPr lang="en-US" sz="2600" spc="26" dirty="0">
                <a:solidFill>
                  <a:schemeClr val="accent6"/>
                </a:solidFill>
                <a:latin typeface="Arial"/>
                <a:cs typeface="Arial"/>
              </a:rPr>
              <a:t>Here</a:t>
            </a:r>
            <a:r>
              <a:rPr lang="en-US" sz="2600" spc="-66" dirty="0">
                <a:solidFill>
                  <a:schemeClr val="accent6"/>
                </a:solidFill>
                <a:latin typeface="Arial"/>
                <a:cs typeface="Arial"/>
              </a:rPr>
              <a:t> </a:t>
            </a:r>
            <a:r>
              <a:rPr lang="en-US" sz="2600" spc="18" dirty="0">
                <a:solidFill>
                  <a:schemeClr val="accent6"/>
                </a:solidFill>
                <a:latin typeface="Arial"/>
                <a:cs typeface="Arial"/>
              </a:rPr>
              <a:t>are</a:t>
            </a:r>
            <a:r>
              <a:rPr lang="en-US" sz="2600" spc="-62" dirty="0">
                <a:solidFill>
                  <a:schemeClr val="accent6"/>
                </a:solidFill>
                <a:latin typeface="Arial"/>
                <a:cs typeface="Arial"/>
              </a:rPr>
              <a:t> </a:t>
            </a:r>
            <a:r>
              <a:rPr lang="en-US" sz="2600" spc="13" dirty="0">
                <a:solidFill>
                  <a:schemeClr val="accent6"/>
                </a:solidFill>
                <a:latin typeface="Arial"/>
                <a:cs typeface="Arial"/>
              </a:rPr>
              <a:t>some</a:t>
            </a:r>
            <a:r>
              <a:rPr lang="en-US" sz="2600" spc="-62" dirty="0">
                <a:solidFill>
                  <a:schemeClr val="accent6"/>
                </a:solidFill>
                <a:latin typeface="Arial"/>
                <a:cs typeface="Arial"/>
              </a:rPr>
              <a:t> </a:t>
            </a:r>
            <a:r>
              <a:rPr lang="en-US" sz="2600" spc="9" dirty="0">
                <a:solidFill>
                  <a:schemeClr val="accent6"/>
                </a:solidFill>
                <a:latin typeface="Arial"/>
                <a:cs typeface="Arial"/>
              </a:rPr>
              <a:t>situations</a:t>
            </a:r>
            <a:r>
              <a:rPr lang="en-US" sz="2600" spc="-66" dirty="0">
                <a:solidFill>
                  <a:schemeClr val="accent6"/>
                </a:solidFill>
                <a:latin typeface="Arial"/>
                <a:cs typeface="Arial"/>
              </a:rPr>
              <a:t> </a:t>
            </a:r>
            <a:r>
              <a:rPr lang="en-US" sz="2600" spc="22" dirty="0">
                <a:solidFill>
                  <a:schemeClr val="accent6"/>
                </a:solidFill>
                <a:latin typeface="Arial"/>
                <a:cs typeface="Arial"/>
              </a:rPr>
              <a:t>to</a:t>
            </a:r>
            <a:r>
              <a:rPr lang="en-US" sz="2600" spc="-62" dirty="0">
                <a:solidFill>
                  <a:schemeClr val="accent6"/>
                </a:solidFill>
                <a:latin typeface="Arial"/>
                <a:cs typeface="Arial"/>
              </a:rPr>
              <a:t> </a:t>
            </a:r>
            <a:r>
              <a:rPr lang="en-US" sz="2600" dirty="0">
                <a:solidFill>
                  <a:schemeClr val="accent6"/>
                </a:solidFill>
                <a:latin typeface="Arial"/>
                <a:cs typeface="Arial"/>
              </a:rPr>
              <a:t>always</a:t>
            </a:r>
            <a:r>
              <a:rPr lang="en-US" sz="2600" spc="-62" dirty="0">
                <a:solidFill>
                  <a:schemeClr val="accent6"/>
                </a:solidFill>
                <a:latin typeface="Arial"/>
                <a:cs typeface="Arial"/>
              </a:rPr>
              <a:t> </a:t>
            </a:r>
            <a:r>
              <a:rPr lang="en-US" sz="2600" spc="-9" dirty="0">
                <a:solidFill>
                  <a:schemeClr val="accent6"/>
                </a:solidFill>
                <a:latin typeface="Arial"/>
                <a:cs typeface="Arial"/>
              </a:rPr>
              <a:t>avoid:</a:t>
            </a:r>
            <a:endParaRPr lang="en-US" sz="2600" dirty="0">
              <a:solidFill>
                <a:schemeClr val="accent6"/>
              </a:solidFill>
              <a:latin typeface="Arial"/>
              <a:cs typeface="Arial"/>
            </a:endParaRPr>
          </a:p>
          <a:p>
            <a:pPr marL="285750" indent="-285750">
              <a:lnSpc>
                <a:spcPct val="107000"/>
              </a:lnSpc>
              <a:spcAft>
                <a:spcPts val="706"/>
              </a:spcAft>
              <a:buFont typeface="Times New Roman" panose="02020603050405020304" pitchFamily="18" charset="0"/>
              <a:buChar char="•"/>
              <a:tabLst>
                <a:tab pos="403433" algn="l"/>
              </a:tabLst>
            </a:pPr>
            <a:r>
              <a:rPr lang="en-US" sz="2000" b="0" spc="-4" dirty="0">
                <a:solidFill>
                  <a:srgbClr val="58595B"/>
                </a:solidFill>
                <a:latin typeface="Arial"/>
                <a:cs typeface="Arial"/>
              </a:rPr>
              <a:t>Entering into an employment or business relationship or having financial interest in an organization that competes with us or provides services to us. </a:t>
            </a:r>
          </a:p>
          <a:p>
            <a:pPr marL="285750" indent="-285750">
              <a:lnSpc>
                <a:spcPct val="107000"/>
              </a:lnSpc>
              <a:spcAft>
                <a:spcPts val="706"/>
              </a:spcAft>
              <a:buFont typeface="Times New Roman" panose="02020603050405020304" pitchFamily="18" charset="0"/>
              <a:buChar char="•"/>
              <a:tabLst>
                <a:tab pos="403433" algn="l"/>
              </a:tabLst>
            </a:pPr>
            <a:r>
              <a:rPr lang="en-US" sz="2000" b="0" spc="-4" dirty="0">
                <a:solidFill>
                  <a:srgbClr val="58595B"/>
                </a:solidFill>
                <a:latin typeface="Arial"/>
                <a:cs typeface="Arial"/>
              </a:rPr>
              <a:t>Having a significant financial interest in an organization that competes with us or provides services to us.</a:t>
            </a:r>
          </a:p>
          <a:p>
            <a:pPr marL="285750" marR="402313" indent="-285750">
              <a:lnSpc>
                <a:spcPct val="118100"/>
              </a:lnSpc>
              <a:spcBef>
                <a:spcPts val="794"/>
              </a:spcBef>
              <a:buChar char="•"/>
              <a:tabLst>
                <a:tab pos="313221" algn="l"/>
                <a:tab pos="313781" algn="l"/>
              </a:tabLst>
            </a:pPr>
            <a:r>
              <a:rPr lang="en-US" sz="2000" b="0" spc="-4" dirty="0">
                <a:solidFill>
                  <a:srgbClr val="58595B"/>
                </a:solidFill>
                <a:latin typeface="Arial"/>
                <a:cs typeface="Arial"/>
              </a:rPr>
              <a:t>Becoming</a:t>
            </a:r>
            <a:r>
              <a:rPr lang="en-US" sz="2000" b="0" spc="-71" dirty="0">
                <a:solidFill>
                  <a:srgbClr val="58595B"/>
                </a:solidFill>
                <a:latin typeface="Arial"/>
                <a:cs typeface="Arial"/>
              </a:rPr>
              <a:t> </a:t>
            </a:r>
            <a:r>
              <a:rPr lang="en-US" sz="2000" b="0" spc="-26" dirty="0">
                <a:solidFill>
                  <a:srgbClr val="58595B"/>
                </a:solidFill>
                <a:latin typeface="Arial"/>
                <a:cs typeface="Arial"/>
              </a:rPr>
              <a:t>involved</a:t>
            </a:r>
            <a:r>
              <a:rPr lang="en-US" sz="2000" b="0" spc="-66" dirty="0">
                <a:solidFill>
                  <a:srgbClr val="58595B"/>
                </a:solidFill>
                <a:latin typeface="Arial"/>
                <a:cs typeface="Arial"/>
              </a:rPr>
              <a:t> </a:t>
            </a:r>
            <a:r>
              <a:rPr lang="en-US" sz="2000" b="0" spc="-9" dirty="0">
                <a:solidFill>
                  <a:srgbClr val="58595B"/>
                </a:solidFill>
                <a:latin typeface="Arial"/>
                <a:cs typeface="Arial"/>
              </a:rPr>
              <a:t>in</a:t>
            </a:r>
            <a:r>
              <a:rPr lang="en-US" sz="2000" b="0" spc="-71" dirty="0">
                <a:solidFill>
                  <a:srgbClr val="58595B"/>
                </a:solidFill>
                <a:latin typeface="Arial"/>
                <a:cs typeface="Arial"/>
              </a:rPr>
              <a:t> </a:t>
            </a:r>
            <a:r>
              <a:rPr lang="en-US" sz="2000" b="0" spc="-13" dirty="0">
                <a:solidFill>
                  <a:srgbClr val="58595B"/>
                </a:solidFill>
                <a:latin typeface="Arial"/>
                <a:cs typeface="Arial"/>
              </a:rPr>
              <a:t>another</a:t>
            </a:r>
            <a:r>
              <a:rPr lang="en-US" sz="2000" b="0" spc="-66" dirty="0">
                <a:solidFill>
                  <a:srgbClr val="58595B"/>
                </a:solidFill>
                <a:latin typeface="Arial"/>
                <a:cs typeface="Arial"/>
              </a:rPr>
              <a:t> </a:t>
            </a:r>
            <a:r>
              <a:rPr lang="en-US" sz="2000" b="0" spc="-22" dirty="0">
                <a:solidFill>
                  <a:srgbClr val="58595B"/>
                </a:solidFill>
                <a:latin typeface="Arial"/>
                <a:cs typeface="Arial"/>
              </a:rPr>
              <a:t>business</a:t>
            </a:r>
            <a:r>
              <a:rPr lang="en-US" sz="2000" b="0" spc="-66" dirty="0">
                <a:solidFill>
                  <a:srgbClr val="58595B"/>
                </a:solidFill>
                <a:latin typeface="Arial"/>
                <a:cs typeface="Arial"/>
              </a:rPr>
              <a:t> </a:t>
            </a:r>
            <a:r>
              <a:rPr lang="en-US" sz="2000" b="0" spc="-13" dirty="0">
                <a:solidFill>
                  <a:srgbClr val="58595B"/>
                </a:solidFill>
                <a:latin typeface="Arial"/>
                <a:cs typeface="Arial"/>
              </a:rPr>
              <a:t>relationship</a:t>
            </a:r>
            <a:r>
              <a:rPr lang="en-US" sz="2000" b="0" spc="-71" dirty="0">
                <a:solidFill>
                  <a:srgbClr val="58595B"/>
                </a:solidFill>
                <a:latin typeface="Arial"/>
                <a:cs typeface="Arial"/>
              </a:rPr>
              <a:t> </a:t>
            </a:r>
            <a:r>
              <a:rPr lang="en-US" sz="2000" b="0" dirty="0">
                <a:solidFill>
                  <a:srgbClr val="58595B"/>
                </a:solidFill>
                <a:latin typeface="Arial"/>
                <a:cs typeface="Arial"/>
              </a:rPr>
              <a:t>that</a:t>
            </a:r>
            <a:r>
              <a:rPr lang="en-US" sz="2000" b="0" spc="-66" dirty="0">
                <a:solidFill>
                  <a:srgbClr val="58595B"/>
                </a:solidFill>
                <a:latin typeface="Arial"/>
                <a:cs typeface="Arial"/>
              </a:rPr>
              <a:t> </a:t>
            </a:r>
            <a:r>
              <a:rPr lang="en-US" sz="2000" b="0" spc="-18" dirty="0">
                <a:solidFill>
                  <a:srgbClr val="58595B"/>
                </a:solidFill>
                <a:latin typeface="Arial"/>
                <a:cs typeface="Arial"/>
              </a:rPr>
              <a:t>requires</a:t>
            </a:r>
            <a:r>
              <a:rPr lang="en-US" sz="2000" b="0" spc="-66" dirty="0">
                <a:solidFill>
                  <a:srgbClr val="58595B"/>
                </a:solidFill>
                <a:latin typeface="Arial"/>
                <a:cs typeface="Arial"/>
              </a:rPr>
              <a:t> </a:t>
            </a:r>
            <a:r>
              <a:rPr lang="en-US" sz="2000" b="0" spc="-13" dirty="0">
                <a:solidFill>
                  <a:srgbClr val="58595B"/>
                </a:solidFill>
                <a:latin typeface="Arial"/>
                <a:cs typeface="Arial"/>
              </a:rPr>
              <a:t>such</a:t>
            </a:r>
            <a:r>
              <a:rPr lang="en-US" sz="2000" b="0" spc="-71" dirty="0">
                <a:solidFill>
                  <a:srgbClr val="58595B"/>
                </a:solidFill>
                <a:latin typeface="Arial"/>
                <a:cs typeface="Arial"/>
              </a:rPr>
              <a:t> </a:t>
            </a:r>
            <a:r>
              <a:rPr lang="en-US" sz="2000" b="0" dirty="0">
                <a:solidFill>
                  <a:srgbClr val="58595B"/>
                </a:solidFill>
                <a:latin typeface="Arial"/>
                <a:cs typeface="Arial"/>
              </a:rPr>
              <a:t>time</a:t>
            </a:r>
            <a:r>
              <a:rPr lang="en-US" sz="2000" b="0" spc="-66" dirty="0">
                <a:solidFill>
                  <a:srgbClr val="58595B"/>
                </a:solidFill>
                <a:latin typeface="Arial"/>
                <a:cs typeface="Arial"/>
              </a:rPr>
              <a:t> </a:t>
            </a:r>
            <a:r>
              <a:rPr lang="en-US" sz="2000" b="0" spc="-9" dirty="0">
                <a:solidFill>
                  <a:srgbClr val="58595B"/>
                </a:solidFill>
                <a:latin typeface="Arial"/>
                <a:cs typeface="Arial"/>
              </a:rPr>
              <a:t>or </a:t>
            </a:r>
            <a:r>
              <a:rPr lang="en-US" sz="2000" b="0" spc="-282" dirty="0">
                <a:solidFill>
                  <a:srgbClr val="58595B"/>
                </a:solidFill>
                <a:latin typeface="Arial"/>
                <a:cs typeface="Arial"/>
              </a:rPr>
              <a:t> </a:t>
            </a:r>
            <a:r>
              <a:rPr lang="en-US" sz="2000" b="0" spc="13" dirty="0">
                <a:solidFill>
                  <a:srgbClr val="58595B"/>
                </a:solidFill>
                <a:latin typeface="Arial"/>
                <a:cs typeface="Arial"/>
              </a:rPr>
              <a:t>c</a:t>
            </a:r>
            <a:r>
              <a:rPr lang="en-US" sz="2000" b="0" spc="4" dirty="0">
                <a:solidFill>
                  <a:srgbClr val="58595B"/>
                </a:solidFill>
                <a:latin typeface="Arial"/>
                <a:cs typeface="Arial"/>
              </a:rPr>
              <a:t>ommitme</a:t>
            </a:r>
            <a:r>
              <a:rPr lang="en-US" sz="2000" b="0" dirty="0">
                <a:solidFill>
                  <a:srgbClr val="58595B"/>
                </a:solidFill>
                <a:latin typeface="Arial"/>
                <a:cs typeface="Arial"/>
              </a:rPr>
              <a:t>n</a:t>
            </a:r>
            <a:r>
              <a:rPr lang="en-US" sz="2000" b="0" spc="31" dirty="0">
                <a:solidFill>
                  <a:srgbClr val="58595B"/>
                </a:solidFill>
                <a:latin typeface="Arial"/>
                <a:cs typeface="Arial"/>
              </a:rPr>
              <a:t>t</a:t>
            </a:r>
            <a:r>
              <a:rPr lang="en-US" sz="2000" b="0" spc="-71" dirty="0">
                <a:solidFill>
                  <a:srgbClr val="58595B"/>
                </a:solidFill>
                <a:latin typeface="Arial"/>
                <a:cs typeface="Arial"/>
              </a:rPr>
              <a:t> </a:t>
            </a:r>
            <a:r>
              <a:rPr lang="en-US" sz="2000" b="0" spc="-9" dirty="0">
                <a:solidFill>
                  <a:srgbClr val="58595B"/>
                </a:solidFill>
                <a:latin typeface="Arial"/>
                <a:cs typeface="Arial"/>
              </a:rPr>
              <a:t>th</a:t>
            </a:r>
            <a:r>
              <a:rPr lang="en-US" sz="2000" b="0" spc="-18" dirty="0">
                <a:solidFill>
                  <a:srgbClr val="58595B"/>
                </a:solidFill>
                <a:latin typeface="Arial"/>
                <a:cs typeface="Arial"/>
              </a:rPr>
              <a:t>a</a:t>
            </a:r>
            <a:r>
              <a:rPr lang="en-US" sz="2000" b="0" spc="31" dirty="0">
                <a:solidFill>
                  <a:srgbClr val="58595B"/>
                </a:solidFill>
                <a:latin typeface="Arial"/>
                <a:cs typeface="Arial"/>
              </a:rPr>
              <a:t>t</a:t>
            </a:r>
            <a:r>
              <a:rPr lang="en-US" sz="2000" b="0" spc="-71" dirty="0">
                <a:solidFill>
                  <a:srgbClr val="58595B"/>
                </a:solidFill>
                <a:latin typeface="Arial"/>
                <a:cs typeface="Arial"/>
              </a:rPr>
              <a:t> </a:t>
            </a:r>
            <a:r>
              <a:rPr lang="en-US" sz="2000" b="0" spc="-4" dirty="0">
                <a:solidFill>
                  <a:srgbClr val="58595B"/>
                </a:solidFill>
                <a:latin typeface="Arial"/>
                <a:cs typeface="Arial"/>
              </a:rPr>
              <a:t>job</a:t>
            </a:r>
            <a:r>
              <a:rPr lang="en-US" sz="2000" b="0" spc="-71" dirty="0">
                <a:solidFill>
                  <a:srgbClr val="58595B"/>
                </a:solidFill>
                <a:latin typeface="Arial"/>
                <a:cs typeface="Arial"/>
              </a:rPr>
              <a:t> </a:t>
            </a:r>
            <a:r>
              <a:rPr lang="en-US" sz="2000" b="0" spc="-4" dirty="0">
                <a:solidFill>
                  <a:srgbClr val="58595B"/>
                </a:solidFill>
                <a:latin typeface="Arial"/>
                <a:cs typeface="Arial"/>
              </a:rPr>
              <a:t>duti</a:t>
            </a:r>
            <a:r>
              <a:rPr lang="en-US" sz="2000" b="0" dirty="0">
                <a:solidFill>
                  <a:srgbClr val="58595B"/>
                </a:solidFill>
                <a:latin typeface="Arial"/>
                <a:cs typeface="Arial"/>
              </a:rPr>
              <a:t>e</a:t>
            </a:r>
            <a:r>
              <a:rPr lang="en-US" sz="2000" b="0" spc="-35" dirty="0">
                <a:solidFill>
                  <a:srgbClr val="58595B"/>
                </a:solidFill>
                <a:latin typeface="Arial"/>
                <a:cs typeface="Arial"/>
              </a:rPr>
              <a:t>s</a:t>
            </a:r>
            <a:r>
              <a:rPr lang="en-US" sz="2000" b="0" spc="-71" dirty="0">
                <a:solidFill>
                  <a:srgbClr val="58595B"/>
                </a:solidFill>
                <a:latin typeface="Arial"/>
                <a:cs typeface="Arial"/>
              </a:rPr>
              <a:t> </a:t>
            </a:r>
            <a:r>
              <a:rPr lang="en-US" sz="2000" b="0" spc="-18" dirty="0">
                <a:solidFill>
                  <a:srgbClr val="58595B"/>
                </a:solidFill>
                <a:latin typeface="Arial"/>
                <a:cs typeface="Arial"/>
              </a:rPr>
              <a:t>he</a:t>
            </a:r>
            <a:r>
              <a:rPr lang="en-US" sz="2000" b="0" spc="-35" dirty="0">
                <a:solidFill>
                  <a:srgbClr val="58595B"/>
                </a:solidFill>
                <a:latin typeface="Arial"/>
                <a:cs typeface="Arial"/>
              </a:rPr>
              <a:t>r</a:t>
            </a:r>
            <a:r>
              <a:rPr lang="en-US" sz="2000" b="0" spc="-49" dirty="0">
                <a:solidFill>
                  <a:srgbClr val="58595B"/>
                </a:solidFill>
                <a:latin typeface="Arial"/>
                <a:cs typeface="Arial"/>
              </a:rPr>
              <a:t>e</a:t>
            </a:r>
            <a:r>
              <a:rPr lang="en-US" sz="2000" b="0" spc="-71" dirty="0">
                <a:solidFill>
                  <a:srgbClr val="58595B"/>
                </a:solidFill>
                <a:latin typeface="Arial"/>
                <a:cs typeface="Arial"/>
              </a:rPr>
              <a:t> </a:t>
            </a:r>
            <a:r>
              <a:rPr lang="en-US" sz="2000" b="0" spc="-13" dirty="0">
                <a:solidFill>
                  <a:srgbClr val="58595B"/>
                </a:solidFill>
                <a:latin typeface="Arial"/>
                <a:cs typeface="Arial"/>
              </a:rPr>
              <a:t>suf</a:t>
            </a:r>
            <a:r>
              <a:rPr lang="en-US" sz="2000" b="0" spc="-26" dirty="0">
                <a:solidFill>
                  <a:srgbClr val="58595B"/>
                </a:solidFill>
                <a:latin typeface="Arial"/>
                <a:cs typeface="Arial"/>
              </a:rPr>
              <a:t>fe</a:t>
            </a:r>
            <a:r>
              <a:rPr lang="en-US" sz="2000" b="0" spc="-93" dirty="0">
                <a:solidFill>
                  <a:srgbClr val="58595B"/>
                </a:solidFill>
                <a:latin typeface="Arial"/>
                <a:cs typeface="Arial"/>
              </a:rPr>
              <a:t>r</a:t>
            </a:r>
            <a:r>
              <a:rPr lang="en-US" sz="2000" b="0" spc="-57" dirty="0">
                <a:solidFill>
                  <a:srgbClr val="58595B"/>
                </a:solidFill>
                <a:latin typeface="Arial"/>
                <a:cs typeface="Arial"/>
              </a:rPr>
              <a:t>.</a:t>
            </a:r>
            <a:endParaRPr lang="en-US" sz="2000" b="0" dirty="0">
              <a:latin typeface="Arial"/>
              <a:cs typeface="Arial"/>
            </a:endParaRPr>
          </a:p>
          <a:p>
            <a:pPr marL="285750" marR="59955" indent="-285750">
              <a:lnSpc>
                <a:spcPct val="118100"/>
              </a:lnSpc>
              <a:spcBef>
                <a:spcPts val="789"/>
              </a:spcBef>
              <a:buChar char="•"/>
              <a:tabLst>
                <a:tab pos="313221" algn="l"/>
                <a:tab pos="313781" algn="l"/>
              </a:tabLst>
            </a:pPr>
            <a:r>
              <a:rPr lang="en-US" sz="2000" b="0" spc="-35" dirty="0">
                <a:solidFill>
                  <a:srgbClr val="58595B"/>
                </a:solidFill>
                <a:latin typeface="Arial"/>
                <a:cs typeface="Arial"/>
              </a:rPr>
              <a:t>Accepting excessive or unusual gifts or entertainment from business entities that may that impair your objectivity in carrying out your duties and responsibilities to WebTPA/Communitas.</a:t>
            </a:r>
          </a:p>
          <a:p>
            <a:endParaRPr lang="en-US" dirty="0"/>
          </a:p>
        </p:txBody>
      </p:sp>
      <p:sp>
        <p:nvSpPr>
          <p:cNvPr id="46" name="Content Placeholder 45">
            <a:extLst>
              <a:ext uri="{FF2B5EF4-FFF2-40B4-BE49-F238E27FC236}">
                <a16:creationId xmlns:a16="http://schemas.microsoft.com/office/drawing/2014/main" id="{7724C546-1854-AB10-7AE5-4150A0149DEF}"/>
              </a:ext>
            </a:extLst>
          </p:cNvPr>
          <p:cNvSpPr>
            <a:spLocks noGrp="1"/>
          </p:cNvSpPr>
          <p:nvPr>
            <p:ph sz="quarter" idx="4294967295"/>
          </p:nvPr>
        </p:nvSpPr>
        <p:spPr>
          <a:xfrm>
            <a:off x="1961147" y="4872789"/>
            <a:ext cx="6684832" cy="1255639"/>
          </a:xfrm>
        </p:spPr>
        <p:txBody>
          <a:bodyPr>
            <a:normAutofit/>
          </a:bodyPr>
          <a:lstStyle/>
          <a:p>
            <a:pPr marL="11206" marR="167537">
              <a:lnSpc>
                <a:spcPct val="111100"/>
              </a:lnSpc>
              <a:spcBef>
                <a:spcPts val="88"/>
              </a:spcBef>
            </a:pPr>
            <a:r>
              <a:rPr lang="en-US" sz="1200" b="1" dirty="0">
                <a:solidFill>
                  <a:srgbClr val="FFFFFF"/>
                </a:solidFill>
                <a:cs typeface="Arial"/>
              </a:rPr>
              <a:t>Q</a:t>
            </a:r>
            <a:r>
              <a:rPr lang="en-US" sz="1200" dirty="0">
                <a:solidFill>
                  <a:srgbClr val="FFFFFF"/>
                </a:solidFill>
                <a:cs typeface="Palatino Linotype"/>
              </a:rPr>
              <a:t>: I am a customer service representative and have an opportunity to take a second job in  the admissions department of a hospital. Can I take the job?</a:t>
            </a:r>
            <a:endParaRPr lang="en-US" sz="1200" dirty="0">
              <a:cs typeface="Palatino Linotype"/>
            </a:endParaRPr>
          </a:p>
          <a:p>
            <a:pPr marR="4483">
              <a:spcBef>
                <a:spcPts val="397"/>
              </a:spcBef>
            </a:pPr>
            <a:r>
              <a:rPr lang="en-US" sz="1200" b="1" i="1" dirty="0">
                <a:solidFill>
                  <a:srgbClr val="FFFFFF"/>
                </a:solidFill>
                <a:cs typeface="Arial"/>
              </a:rPr>
              <a:t>A: </a:t>
            </a:r>
            <a:r>
              <a:rPr lang="en-US" sz="1200" i="1" dirty="0">
                <a:solidFill>
                  <a:srgbClr val="FFFFFF"/>
                </a:solidFill>
                <a:cs typeface="Arial"/>
              </a:rPr>
              <a:t>In this situation, you will need to check with your manager and Compliance or Human Resources before you  take any outside position. There are certain guidelines that should be followed, and you will need to disclose this on your COI disclosure form.</a:t>
            </a:r>
            <a:endParaRPr lang="en-US" sz="1200" i="1" dirty="0">
              <a:cs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object 61"/>
          <p:cNvSpPr txBox="1">
            <a:spLocks noGrp="1"/>
          </p:cNvSpPr>
          <p:nvPr>
            <p:ph type="title"/>
          </p:nvPr>
        </p:nvSpPr>
        <p:spPr>
          <a:xfrm>
            <a:off x="5039825" y="535021"/>
            <a:ext cx="3086905" cy="918477"/>
          </a:xfrm>
        </p:spPr>
        <p:txBody>
          <a:bodyPr/>
          <a:lstStyle/>
          <a:p>
            <a:r>
              <a:rPr lang="en-US" sz="2700" dirty="0"/>
              <a:t>GIFTS AND  ENTERTAINMENT</a:t>
            </a:r>
          </a:p>
        </p:txBody>
      </p:sp>
      <p:sp>
        <p:nvSpPr>
          <p:cNvPr id="64" name="Content Placeholder 63">
            <a:extLst>
              <a:ext uri="{FF2B5EF4-FFF2-40B4-BE49-F238E27FC236}">
                <a16:creationId xmlns:a16="http://schemas.microsoft.com/office/drawing/2014/main" id="{FCF536F8-3DAF-108B-A652-9DC1F45D3C3C}"/>
              </a:ext>
            </a:extLst>
          </p:cNvPr>
          <p:cNvSpPr>
            <a:spLocks noGrp="1"/>
          </p:cNvSpPr>
          <p:nvPr>
            <p:ph sz="quarter" idx="10"/>
          </p:nvPr>
        </p:nvSpPr>
        <p:spPr>
          <a:xfrm>
            <a:off x="5039825" y="1638773"/>
            <a:ext cx="2966228" cy="4498975"/>
          </a:xfrm>
        </p:spPr>
        <p:txBody>
          <a:bodyPr/>
          <a:lstStyle/>
          <a:p>
            <a:pPr lvl="2"/>
            <a:r>
              <a:rPr lang="en-US" dirty="0"/>
              <a:t>Gifts and Entertainment</a:t>
            </a:r>
          </a:p>
          <a:p>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48ADA256-A132-40F0-D64B-DE57D4908BF0}"/>
              </a:ext>
            </a:extLst>
          </p:cNvPr>
          <p:cNvSpPr>
            <a:spLocks noGrp="1"/>
          </p:cNvSpPr>
          <p:nvPr>
            <p:ph sz="quarter" idx="10"/>
          </p:nvPr>
        </p:nvSpPr>
        <p:spPr/>
        <p:txBody>
          <a:bodyPr>
            <a:normAutofit lnSpcReduction="10000"/>
          </a:bodyPr>
          <a:lstStyle/>
          <a:p>
            <a:r>
              <a:rPr lang="en-US" dirty="0"/>
              <a:t>GIFTS AND ENTERTAINMENT</a:t>
            </a:r>
          </a:p>
          <a:p>
            <a:pPr lvl="1"/>
            <a:r>
              <a:rPr lang="en-US" dirty="0"/>
              <a:t>In certain situations, offering or accepting business gifts or entertainment is not allowed because it creates can create a perception of an inappropriate relationship or conflict of interest even if the intent is innocent and there is no influence on our business judgment.</a:t>
            </a:r>
          </a:p>
          <a:p>
            <a:pPr marL="0" lvl="2" indent="0">
              <a:buNone/>
            </a:pPr>
            <a:r>
              <a:rPr lang="en-US" dirty="0"/>
              <a:t>In addition to perception, there are various circumstances where the offer or acceptance of a gift, including items of value, cash, entertainment, gift cards, tickets to events, travel, or other favorable treatment, is illegal or, at a minimum, creates a conflict of interest.</a:t>
            </a:r>
          </a:p>
          <a:p>
            <a:pPr marL="0" lvl="2" indent="0">
              <a:buNone/>
            </a:pPr>
            <a:r>
              <a:rPr lang="en-US" dirty="0"/>
              <a:t>We may not offer any bribe, kickback, or other valuable consideration to anyone, including customers or members of their families, in connection with the sale of any of our products or services, or to obtain preferential treatment, secure or retain business or solicit an improper benefit personally or for the company.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object 57"/>
          <p:cNvSpPr txBox="1">
            <a:spLocks noGrp="1"/>
          </p:cNvSpPr>
          <p:nvPr>
            <p:ph type="title"/>
          </p:nvPr>
        </p:nvSpPr>
        <p:spPr/>
        <p:txBody>
          <a:bodyPr/>
          <a:lstStyle/>
          <a:p>
            <a:r>
              <a:rPr lang="en-US" sz="2800" dirty="0"/>
              <a:t>INTEGRITY  AND ETHICS</a:t>
            </a:r>
          </a:p>
        </p:txBody>
      </p:sp>
      <p:sp>
        <p:nvSpPr>
          <p:cNvPr id="63" name="Content Placeholder 62">
            <a:extLst>
              <a:ext uri="{FF2B5EF4-FFF2-40B4-BE49-F238E27FC236}">
                <a16:creationId xmlns:a16="http://schemas.microsoft.com/office/drawing/2014/main" id="{0265C4A5-F7D0-59BC-94FF-006024188186}"/>
              </a:ext>
            </a:extLst>
          </p:cNvPr>
          <p:cNvSpPr>
            <a:spLocks noGrp="1"/>
          </p:cNvSpPr>
          <p:nvPr>
            <p:ph sz="quarter" idx="10"/>
          </p:nvPr>
        </p:nvSpPr>
        <p:spPr/>
        <p:txBody>
          <a:bodyPr>
            <a:normAutofit/>
          </a:bodyPr>
          <a:lstStyle/>
          <a:p>
            <a:pPr marL="184383" lvl="2">
              <a:spcBef>
                <a:spcPts val="88"/>
              </a:spcBef>
              <a:tabLst>
                <a:tab pos="188269" algn="l"/>
              </a:tabLst>
            </a:pPr>
            <a:r>
              <a:rPr lang="en-US" spc="-13" dirty="0">
                <a:latin typeface="Arial"/>
                <a:cs typeface="Arial"/>
              </a:rPr>
              <a:t>Our</a:t>
            </a:r>
            <a:r>
              <a:rPr lang="en-US" spc="-71" dirty="0">
                <a:latin typeface="Arial"/>
                <a:cs typeface="Arial"/>
              </a:rPr>
              <a:t> </a:t>
            </a:r>
            <a:r>
              <a:rPr lang="en-US" spc="-9" dirty="0">
                <a:latin typeface="Arial"/>
                <a:cs typeface="Arial"/>
              </a:rPr>
              <a:t>C</a:t>
            </a:r>
            <a:r>
              <a:rPr lang="en-US" spc="4" dirty="0">
                <a:latin typeface="Arial"/>
                <a:cs typeface="Arial"/>
              </a:rPr>
              <a:t>ommitme</a:t>
            </a:r>
            <a:r>
              <a:rPr lang="en-US" dirty="0">
                <a:latin typeface="Arial"/>
                <a:cs typeface="Arial"/>
              </a:rPr>
              <a:t>n</a:t>
            </a:r>
            <a:r>
              <a:rPr lang="en-US" spc="31" dirty="0">
                <a:latin typeface="Arial"/>
                <a:cs typeface="Arial"/>
              </a:rPr>
              <a:t>t</a:t>
            </a:r>
            <a:endParaRPr lang="en-US" dirty="0">
              <a:latin typeface="Arial"/>
              <a:cs typeface="Arial"/>
            </a:endParaRPr>
          </a:p>
          <a:p>
            <a:pPr marL="184383" lvl="2">
              <a:spcBef>
                <a:spcPts val="1024"/>
              </a:spcBef>
              <a:tabLst>
                <a:tab pos="188269" algn="l"/>
              </a:tabLst>
            </a:pPr>
            <a:r>
              <a:rPr lang="en-US" spc="-9" dirty="0">
                <a:latin typeface="Arial"/>
                <a:cs typeface="Arial"/>
              </a:rPr>
              <a:t>C</a:t>
            </a:r>
            <a:r>
              <a:rPr lang="en-US" spc="-13" dirty="0">
                <a:latin typeface="Arial"/>
                <a:cs typeface="Arial"/>
              </a:rPr>
              <a:t>ompliance and Ethics </a:t>
            </a:r>
            <a:r>
              <a:rPr lang="en-US" spc="-71" dirty="0">
                <a:latin typeface="Arial"/>
                <a:cs typeface="Arial"/>
              </a:rPr>
              <a:t>P</a:t>
            </a:r>
            <a:r>
              <a:rPr lang="en-US" spc="-18" dirty="0">
                <a:latin typeface="Arial"/>
                <a:cs typeface="Arial"/>
              </a:rPr>
              <a:t>r</a:t>
            </a:r>
            <a:r>
              <a:rPr lang="en-US" spc="-13" dirty="0">
                <a:latin typeface="Arial"/>
                <a:cs typeface="Arial"/>
              </a:rPr>
              <a:t>o</a:t>
            </a:r>
            <a:r>
              <a:rPr lang="en-US" spc="9" dirty="0">
                <a:latin typeface="Arial"/>
                <a:cs typeface="Arial"/>
              </a:rPr>
              <a:t>g</a:t>
            </a:r>
            <a:r>
              <a:rPr lang="en-US" spc="-13" dirty="0">
                <a:latin typeface="Arial"/>
                <a:cs typeface="Arial"/>
              </a:rPr>
              <a:t>ram</a:t>
            </a:r>
            <a:endParaRPr lang="en-US" dirty="0">
              <a:latin typeface="Arial"/>
              <a:cs typeface="Arial"/>
            </a:endParaRPr>
          </a:p>
          <a:p>
            <a:pPr marL="184383" lvl="2">
              <a:spcBef>
                <a:spcPts val="1024"/>
              </a:spcBef>
              <a:tabLst>
                <a:tab pos="188269" algn="l"/>
              </a:tabLst>
            </a:pPr>
            <a:r>
              <a:rPr lang="en-US" spc="-9" dirty="0">
                <a:latin typeface="Arial"/>
                <a:cs typeface="Arial"/>
              </a:rPr>
              <a:t>C</a:t>
            </a:r>
            <a:r>
              <a:rPr lang="en-US" spc="-13" dirty="0">
                <a:latin typeface="Arial"/>
                <a:cs typeface="Arial"/>
              </a:rPr>
              <a:t>o</a:t>
            </a:r>
            <a:r>
              <a:rPr lang="en-US" spc="-18" dirty="0">
                <a:latin typeface="Arial"/>
                <a:cs typeface="Arial"/>
              </a:rPr>
              <a:t>de</a:t>
            </a:r>
            <a:r>
              <a:rPr lang="en-US" spc="-71" dirty="0">
                <a:latin typeface="Arial"/>
                <a:cs typeface="Arial"/>
              </a:rPr>
              <a:t> </a:t>
            </a:r>
            <a:r>
              <a:rPr lang="en-US" spc="-26" dirty="0">
                <a:latin typeface="Arial"/>
                <a:cs typeface="Arial"/>
              </a:rPr>
              <a:t>o</a:t>
            </a:r>
            <a:r>
              <a:rPr lang="en-US" spc="4" dirty="0">
                <a:latin typeface="Arial"/>
                <a:cs typeface="Arial"/>
              </a:rPr>
              <a:t>f</a:t>
            </a:r>
            <a:r>
              <a:rPr lang="en-US" spc="-71" dirty="0">
                <a:latin typeface="Arial"/>
                <a:cs typeface="Arial"/>
              </a:rPr>
              <a:t> </a:t>
            </a:r>
            <a:r>
              <a:rPr lang="en-US" spc="-9" dirty="0">
                <a:latin typeface="Arial"/>
                <a:cs typeface="Arial"/>
              </a:rPr>
              <a:t>Ethic</a:t>
            </a:r>
            <a:r>
              <a:rPr lang="en-US" spc="-31" dirty="0">
                <a:latin typeface="Arial"/>
                <a:cs typeface="Arial"/>
              </a:rPr>
              <a:t>al</a:t>
            </a:r>
            <a:r>
              <a:rPr lang="en-US" spc="-71" dirty="0">
                <a:latin typeface="Arial"/>
                <a:cs typeface="Arial"/>
              </a:rPr>
              <a:t> </a:t>
            </a:r>
            <a:r>
              <a:rPr lang="en-US" spc="-31" dirty="0">
                <a:latin typeface="Arial"/>
                <a:cs typeface="Arial"/>
              </a:rPr>
              <a:t>B</a:t>
            </a:r>
            <a:r>
              <a:rPr lang="en-US" spc="-22" dirty="0">
                <a:latin typeface="Arial"/>
                <a:cs typeface="Arial"/>
              </a:rPr>
              <a:t>usin</a:t>
            </a:r>
            <a:r>
              <a:rPr lang="en-US" spc="-18" dirty="0">
                <a:latin typeface="Arial"/>
                <a:cs typeface="Arial"/>
              </a:rPr>
              <a:t>e</a:t>
            </a:r>
            <a:r>
              <a:rPr lang="en-US" spc="-44" dirty="0">
                <a:latin typeface="Arial"/>
                <a:cs typeface="Arial"/>
              </a:rPr>
              <a:t>s</a:t>
            </a:r>
            <a:r>
              <a:rPr lang="en-US" spc="-35" dirty="0">
                <a:latin typeface="Arial"/>
                <a:cs typeface="Arial"/>
              </a:rPr>
              <a:t>s</a:t>
            </a:r>
            <a:r>
              <a:rPr lang="en-US" spc="-71" dirty="0">
                <a:latin typeface="Arial"/>
                <a:cs typeface="Arial"/>
              </a:rPr>
              <a:t> </a:t>
            </a:r>
            <a:r>
              <a:rPr lang="en-US" spc="-9" dirty="0">
                <a:latin typeface="Arial"/>
                <a:cs typeface="Arial"/>
              </a:rPr>
              <a:t>C</a:t>
            </a:r>
            <a:r>
              <a:rPr lang="en-US" spc="-4" dirty="0">
                <a:latin typeface="Arial"/>
                <a:cs typeface="Arial"/>
              </a:rPr>
              <a:t>onduc</a:t>
            </a:r>
            <a:r>
              <a:rPr lang="en-US" spc="31" dirty="0">
                <a:latin typeface="Arial"/>
                <a:cs typeface="Arial"/>
              </a:rPr>
              <a:t>t</a:t>
            </a:r>
            <a:endParaRPr lang="en-US" dirty="0">
              <a:latin typeface="Arial"/>
              <a:cs typeface="Arial"/>
            </a:endParaRPr>
          </a:p>
          <a:p>
            <a:pPr marL="184383" lvl="2">
              <a:spcBef>
                <a:spcPts val="1024"/>
              </a:spcBef>
              <a:tabLst>
                <a:tab pos="188269" algn="l"/>
              </a:tabLst>
            </a:pPr>
            <a:r>
              <a:rPr lang="en-US" spc="-26" dirty="0">
                <a:latin typeface="Arial"/>
                <a:cs typeface="Arial"/>
              </a:rPr>
              <a:t>Dis</a:t>
            </a:r>
            <a:r>
              <a:rPr lang="en-US" spc="-9" dirty="0">
                <a:latin typeface="Arial"/>
                <a:cs typeface="Arial"/>
              </a:rPr>
              <a:t>ciplina</a:t>
            </a:r>
            <a:r>
              <a:rPr lang="en-US" spc="35" dirty="0">
                <a:latin typeface="Arial"/>
                <a:cs typeface="Arial"/>
              </a:rPr>
              <a:t>r</a:t>
            </a:r>
            <a:r>
              <a:rPr lang="en-US" spc="-53" dirty="0">
                <a:latin typeface="Arial"/>
                <a:cs typeface="Arial"/>
              </a:rPr>
              <a:t>y</a:t>
            </a:r>
            <a:r>
              <a:rPr lang="en-US" spc="-71" dirty="0">
                <a:latin typeface="Arial"/>
                <a:cs typeface="Arial"/>
              </a:rPr>
              <a:t> </a:t>
            </a:r>
            <a:r>
              <a:rPr lang="en-US" spc="-40" dirty="0">
                <a:latin typeface="Arial"/>
                <a:cs typeface="Arial"/>
              </a:rPr>
              <a:t>A</a:t>
            </a:r>
            <a:r>
              <a:rPr lang="en-US" spc="4" dirty="0">
                <a:latin typeface="Arial"/>
                <a:cs typeface="Arial"/>
              </a:rPr>
              <a:t>c</a:t>
            </a:r>
            <a:r>
              <a:rPr lang="en-US" dirty="0">
                <a:latin typeface="Arial"/>
                <a:cs typeface="Arial"/>
              </a:rPr>
              <a:t>tion</a:t>
            </a:r>
          </a:p>
          <a:p>
            <a:pPr marL="184383" lvl="2">
              <a:spcBef>
                <a:spcPts val="1024"/>
              </a:spcBef>
              <a:tabLst>
                <a:tab pos="188269" algn="l"/>
              </a:tabLst>
            </a:pPr>
            <a:r>
              <a:rPr lang="en-US" spc="-40" dirty="0">
                <a:latin typeface="Arial"/>
                <a:cs typeface="Arial"/>
              </a:rPr>
              <a:t>Why</a:t>
            </a:r>
            <a:r>
              <a:rPr lang="en-US" spc="-71" dirty="0">
                <a:latin typeface="Arial"/>
                <a:cs typeface="Arial"/>
              </a:rPr>
              <a:t> </a:t>
            </a:r>
            <a:r>
              <a:rPr lang="en-US" spc="-22" dirty="0">
                <a:latin typeface="Arial"/>
                <a:cs typeface="Arial"/>
              </a:rPr>
              <a:t>Ethics,</a:t>
            </a:r>
            <a:r>
              <a:rPr lang="en-US" spc="-71" dirty="0">
                <a:latin typeface="Arial"/>
                <a:cs typeface="Arial"/>
              </a:rPr>
              <a:t> </a:t>
            </a:r>
            <a:r>
              <a:rPr lang="en-US" spc="-9" dirty="0">
                <a:latin typeface="Arial"/>
                <a:cs typeface="Arial"/>
              </a:rPr>
              <a:t>Integrity</a:t>
            </a:r>
            <a:r>
              <a:rPr lang="en-US" spc="-71" dirty="0">
                <a:latin typeface="Arial"/>
                <a:cs typeface="Arial"/>
              </a:rPr>
              <a:t> </a:t>
            </a:r>
            <a:r>
              <a:rPr lang="en-US" spc="-18" dirty="0">
                <a:latin typeface="Arial"/>
                <a:cs typeface="Arial"/>
              </a:rPr>
              <a:t>and</a:t>
            </a:r>
            <a:r>
              <a:rPr lang="en-US" spc="-71" dirty="0">
                <a:latin typeface="Arial"/>
                <a:cs typeface="Arial"/>
              </a:rPr>
              <a:t> </a:t>
            </a:r>
            <a:r>
              <a:rPr lang="en-US" spc="-9" dirty="0">
                <a:latin typeface="Arial"/>
                <a:cs typeface="Arial"/>
              </a:rPr>
              <a:t>Compliance</a:t>
            </a:r>
            <a:r>
              <a:rPr lang="en-US" spc="-71" dirty="0">
                <a:latin typeface="Arial"/>
                <a:cs typeface="Arial"/>
              </a:rPr>
              <a:t> </a:t>
            </a:r>
            <a:r>
              <a:rPr lang="en-US" spc="-4" dirty="0">
                <a:latin typeface="Arial"/>
                <a:cs typeface="Arial"/>
              </a:rPr>
              <a:t>Count</a:t>
            </a:r>
            <a:endParaRPr lang="en-US" dirty="0">
              <a:latin typeface="Arial"/>
              <a:cs typeface="Arial"/>
            </a:endParaRPr>
          </a:p>
          <a:p>
            <a:pPr marL="184383" lvl="2">
              <a:spcBef>
                <a:spcPts val="1024"/>
              </a:spcBef>
              <a:tabLst>
                <a:tab pos="188269" algn="l"/>
              </a:tabLst>
            </a:pPr>
            <a:r>
              <a:rPr lang="en-US" spc="-13" dirty="0">
                <a:latin typeface="Arial"/>
                <a:cs typeface="Arial"/>
              </a:rPr>
              <a:t>Our</a:t>
            </a:r>
            <a:r>
              <a:rPr lang="en-US" spc="-71" dirty="0">
                <a:latin typeface="Arial"/>
                <a:cs typeface="Arial"/>
              </a:rPr>
              <a:t> </a:t>
            </a:r>
            <a:r>
              <a:rPr lang="en-US" spc="-18" dirty="0">
                <a:latin typeface="Arial"/>
                <a:cs typeface="Arial"/>
              </a:rPr>
              <a:t>Ethical</a:t>
            </a:r>
            <a:r>
              <a:rPr lang="en-US" spc="-71" dirty="0">
                <a:latin typeface="Arial"/>
                <a:cs typeface="Arial"/>
              </a:rPr>
              <a:t> </a:t>
            </a:r>
            <a:r>
              <a:rPr lang="en-US" spc="-9" dirty="0">
                <a:latin typeface="Arial"/>
                <a:cs typeface="Arial"/>
              </a:rPr>
              <a:t>Decision-Making</a:t>
            </a:r>
            <a:r>
              <a:rPr lang="en-US" spc="-71" dirty="0">
                <a:latin typeface="Arial"/>
                <a:cs typeface="Arial"/>
              </a:rPr>
              <a:t> </a:t>
            </a:r>
            <a:r>
              <a:rPr lang="en-US" spc="-26" dirty="0">
                <a:latin typeface="Arial"/>
                <a:cs typeface="Arial"/>
              </a:rPr>
              <a:t>Framework</a:t>
            </a:r>
            <a:endParaRPr lang="en-US" dirty="0">
              <a:latin typeface="Arial"/>
              <a:cs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Content Placeholder 35">
            <a:extLst>
              <a:ext uri="{FF2B5EF4-FFF2-40B4-BE49-F238E27FC236}">
                <a16:creationId xmlns:a16="http://schemas.microsoft.com/office/drawing/2014/main" id="{8AC3DBF1-31AB-EE6C-875A-A1FA68CDE8AC}"/>
              </a:ext>
            </a:extLst>
          </p:cNvPr>
          <p:cNvSpPr>
            <a:spLocks noGrp="1"/>
          </p:cNvSpPr>
          <p:nvPr>
            <p:ph sz="quarter" idx="10"/>
          </p:nvPr>
        </p:nvSpPr>
        <p:spPr>
          <a:xfrm>
            <a:off x="3398043" y="525780"/>
            <a:ext cx="4689789" cy="5902730"/>
          </a:xfrm>
        </p:spPr>
        <p:txBody>
          <a:bodyPr>
            <a:normAutofit fontScale="92500"/>
          </a:bodyPr>
          <a:lstStyle/>
          <a:p>
            <a:pPr lvl="1"/>
            <a:r>
              <a:rPr lang="en-US" dirty="0"/>
              <a:t>Here are some basics to remember:</a:t>
            </a:r>
          </a:p>
          <a:p>
            <a:pPr lvl="2"/>
            <a:r>
              <a:rPr lang="en-US" dirty="0"/>
              <a:t>We may accept gifts valued at or under $100 that are for legitimate business purposes such as building goodwill and strengthening working relationships or perishable items (that are made available to the entire department). </a:t>
            </a:r>
          </a:p>
          <a:p>
            <a:pPr lvl="2"/>
            <a:r>
              <a:rPr lang="en-US" dirty="0"/>
              <a:t>We may accept reimbursement for, waiver of, or a discount on seminar fees and/or reasonable related travel and hotel when the waiver, reimbursement or discount is given in exchange for presenting or speaking at a conference or seminar or participating on a panel or focus group and, provided that, other similarly situated  presenters are also provided with the waiver, reimbursement or discount.</a:t>
            </a:r>
          </a:p>
          <a:p>
            <a:pPr lvl="2"/>
            <a:r>
              <a:rPr lang="en-US" dirty="0"/>
              <a:t>We may accept or provide modest meals and entertainment where the primary purpose of the meal or entertainment is business-related or related to your duties  with the company, and the expense is reasonable and customary. It should also not  suggest a conflict of interest or improper attempt to influence business decisions,  including procurement activities. The employee as well as the external business  representative or vendor must be present; otherwise, the meal or entertainment must  be treated as a gift. Refer to the Offering and Accepting Gifts, Entertainment and Honorariums policy for guidance and certain restrictions.</a:t>
            </a:r>
          </a:p>
          <a:p>
            <a:pPr lvl="2"/>
            <a:r>
              <a:rPr lang="en-US" dirty="0"/>
              <a:t>Contact management, Compliance, or Human Resources if you have any doubts about a particular situation.</a:t>
            </a:r>
          </a:p>
          <a:p>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object 40">
            <a:extLst>
              <a:ext uri="{FF2B5EF4-FFF2-40B4-BE49-F238E27FC236}">
                <a16:creationId xmlns:a16="http://schemas.microsoft.com/office/drawing/2014/main" id="{452E31D6-64F5-30CB-D6B3-E87CC54E1264}"/>
              </a:ext>
            </a:extLst>
          </p:cNvPr>
          <p:cNvGrpSpPr/>
          <p:nvPr/>
        </p:nvGrpSpPr>
        <p:grpSpPr>
          <a:xfrm>
            <a:off x="661306" y="4863310"/>
            <a:ext cx="1125071" cy="1125071"/>
            <a:chOff x="457202" y="973753"/>
            <a:chExt cx="1275080" cy="1275080"/>
          </a:xfrm>
        </p:grpSpPr>
        <p:sp>
          <p:nvSpPr>
            <p:cNvPr id="18" name="object 41">
              <a:extLst>
                <a:ext uri="{FF2B5EF4-FFF2-40B4-BE49-F238E27FC236}">
                  <a16:creationId xmlns:a16="http://schemas.microsoft.com/office/drawing/2014/main" id="{7AAF2A16-13A5-9D60-F065-1691C888C7B6}"/>
                </a:ext>
              </a:extLst>
            </p:cNvPr>
            <p:cNvSpPr/>
            <p:nvPr/>
          </p:nvSpPr>
          <p:spPr>
            <a:xfrm>
              <a:off x="549212" y="1065764"/>
              <a:ext cx="1090930" cy="1090930"/>
            </a:xfrm>
            <a:custGeom>
              <a:avLst/>
              <a:gdLst/>
              <a:ahLst/>
              <a:cxnLst/>
              <a:rect l="l" t="t" r="r" b="b"/>
              <a:pathLst>
                <a:path w="1090930" h="1090930">
                  <a:moveTo>
                    <a:pt x="1090701" y="892886"/>
                  </a:moveTo>
                  <a:lnTo>
                    <a:pt x="1090701" y="0"/>
                  </a:lnTo>
                  <a:lnTo>
                    <a:pt x="197815" y="0"/>
                  </a:lnTo>
                  <a:lnTo>
                    <a:pt x="0" y="197815"/>
                  </a:lnTo>
                  <a:lnTo>
                    <a:pt x="0" y="1090701"/>
                  </a:lnTo>
                  <a:lnTo>
                    <a:pt x="892886" y="1090701"/>
                  </a:lnTo>
                  <a:lnTo>
                    <a:pt x="1090701" y="892886"/>
                  </a:lnTo>
                  <a:close/>
                </a:path>
              </a:pathLst>
            </a:custGeom>
            <a:ln w="12700">
              <a:solidFill>
                <a:srgbClr val="FFFFFF"/>
              </a:solidFill>
            </a:ln>
          </p:spPr>
          <p:txBody>
            <a:bodyPr wrap="square" lIns="0" tIns="0" rIns="0" bIns="0" rtlCol="0"/>
            <a:lstStyle/>
            <a:p>
              <a:endParaRPr sz="1588"/>
            </a:p>
          </p:txBody>
        </p:sp>
        <p:sp>
          <p:nvSpPr>
            <p:cNvPr id="19" name="object 42">
              <a:extLst>
                <a:ext uri="{FF2B5EF4-FFF2-40B4-BE49-F238E27FC236}">
                  <a16:creationId xmlns:a16="http://schemas.microsoft.com/office/drawing/2014/main" id="{736EF2F3-8A0B-6EDA-1ED5-CE4B2ABFA62C}"/>
                </a:ext>
              </a:extLst>
            </p:cNvPr>
            <p:cNvSpPr/>
            <p:nvPr/>
          </p:nvSpPr>
          <p:spPr>
            <a:xfrm>
              <a:off x="457200" y="973759"/>
              <a:ext cx="1275080" cy="1275080"/>
            </a:xfrm>
            <a:custGeom>
              <a:avLst/>
              <a:gdLst/>
              <a:ahLst/>
              <a:cxnLst/>
              <a:rect l="l" t="t" r="r" b="b"/>
              <a:pathLst>
                <a:path w="1275080" h="1275080">
                  <a:moveTo>
                    <a:pt x="396836" y="0"/>
                  </a:moveTo>
                  <a:lnTo>
                    <a:pt x="366839" y="0"/>
                  </a:lnTo>
                  <a:lnTo>
                    <a:pt x="0" y="366839"/>
                  </a:lnTo>
                  <a:lnTo>
                    <a:pt x="0" y="396836"/>
                  </a:lnTo>
                  <a:lnTo>
                    <a:pt x="396836" y="0"/>
                  </a:lnTo>
                  <a:close/>
                </a:path>
                <a:path w="1275080" h="1275080">
                  <a:moveTo>
                    <a:pt x="856030" y="406222"/>
                  </a:moveTo>
                  <a:lnTo>
                    <a:pt x="845985" y="356476"/>
                  </a:lnTo>
                  <a:lnTo>
                    <a:pt x="818603" y="315861"/>
                  </a:lnTo>
                  <a:lnTo>
                    <a:pt x="777989" y="288467"/>
                  </a:lnTo>
                  <a:lnTo>
                    <a:pt x="728268" y="278434"/>
                  </a:lnTo>
                  <a:lnTo>
                    <a:pt x="386257" y="278434"/>
                  </a:lnTo>
                  <a:lnTo>
                    <a:pt x="336537" y="288467"/>
                  </a:lnTo>
                  <a:lnTo>
                    <a:pt x="295922" y="315861"/>
                  </a:lnTo>
                  <a:lnTo>
                    <a:pt x="268541" y="356476"/>
                  </a:lnTo>
                  <a:lnTo>
                    <a:pt x="258508" y="406222"/>
                  </a:lnTo>
                  <a:lnTo>
                    <a:pt x="258508" y="748195"/>
                  </a:lnTo>
                  <a:lnTo>
                    <a:pt x="268541" y="797928"/>
                  </a:lnTo>
                  <a:lnTo>
                    <a:pt x="295922" y="838542"/>
                  </a:lnTo>
                  <a:lnTo>
                    <a:pt x="336537" y="865924"/>
                  </a:lnTo>
                  <a:lnTo>
                    <a:pt x="386257" y="875969"/>
                  </a:lnTo>
                  <a:lnTo>
                    <a:pt x="408292" y="875969"/>
                  </a:lnTo>
                  <a:lnTo>
                    <a:pt x="408292" y="996289"/>
                  </a:lnTo>
                  <a:lnTo>
                    <a:pt x="558126" y="875969"/>
                  </a:lnTo>
                  <a:lnTo>
                    <a:pt x="585711" y="875969"/>
                  </a:lnTo>
                  <a:lnTo>
                    <a:pt x="581304" y="864501"/>
                  </a:lnTo>
                  <a:lnTo>
                    <a:pt x="578053" y="852512"/>
                  </a:lnTo>
                  <a:lnTo>
                    <a:pt x="576046" y="840066"/>
                  </a:lnTo>
                  <a:lnTo>
                    <a:pt x="575360" y="827239"/>
                  </a:lnTo>
                  <a:lnTo>
                    <a:pt x="575360" y="820686"/>
                  </a:lnTo>
                  <a:lnTo>
                    <a:pt x="538683" y="820686"/>
                  </a:lnTo>
                  <a:lnTo>
                    <a:pt x="463575" y="880986"/>
                  </a:lnTo>
                  <a:lnTo>
                    <a:pt x="463575" y="820686"/>
                  </a:lnTo>
                  <a:lnTo>
                    <a:pt x="386257" y="820686"/>
                  </a:lnTo>
                  <a:lnTo>
                    <a:pt x="358089" y="814971"/>
                  </a:lnTo>
                  <a:lnTo>
                    <a:pt x="335051" y="799414"/>
                  </a:lnTo>
                  <a:lnTo>
                    <a:pt x="319519" y="776376"/>
                  </a:lnTo>
                  <a:lnTo>
                    <a:pt x="313817" y="748195"/>
                  </a:lnTo>
                  <a:lnTo>
                    <a:pt x="313817" y="406222"/>
                  </a:lnTo>
                  <a:lnTo>
                    <a:pt x="319519" y="378015"/>
                  </a:lnTo>
                  <a:lnTo>
                    <a:pt x="335051" y="354977"/>
                  </a:lnTo>
                  <a:lnTo>
                    <a:pt x="358089" y="339432"/>
                  </a:lnTo>
                  <a:lnTo>
                    <a:pt x="386257" y="333730"/>
                  </a:lnTo>
                  <a:lnTo>
                    <a:pt x="728268" y="333730"/>
                  </a:lnTo>
                  <a:lnTo>
                    <a:pt x="756450" y="339432"/>
                  </a:lnTo>
                  <a:lnTo>
                    <a:pt x="779487" y="354977"/>
                  </a:lnTo>
                  <a:lnTo>
                    <a:pt x="795032" y="378015"/>
                  </a:lnTo>
                  <a:lnTo>
                    <a:pt x="800747" y="406222"/>
                  </a:lnTo>
                  <a:lnTo>
                    <a:pt x="800747" y="473443"/>
                  </a:lnTo>
                  <a:lnTo>
                    <a:pt x="856030" y="473443"/>
                  </a:lnTo>
                  <a:lnTo>
                    <a:pt x="856030" y="406222"/>
                  </a:lnTo>
                  <a:close/>
                </a:path>
                <a:path w="1275080" h="1275080">
                  <a:moveTo>
                    <a:pt x="1274724" y="877887"/>
                  </a:moveTo>
                  <a:lnTo>
                    <a:pt x="877887" y="1274724"/>
                  </a:lnTo>
                  <a:lnTo>
                    <a:pt x="907884" y="1274724"/>
                  </a:lnTo>
                  <a:lnTo>
                    <a:pt x="1274724" y="907884"/>
                  </a:lnTo>
                  <a:lnTo>
                    <a:pt x="1274724" y="877887"/>
                  </a:lnTo>
                  <a:close/>
                </a:path>
              </a:pathLst>
            </a:custGeom>
            <a:solidFill>
              <a:srgbClr val="FFFFFF"/>
            </a:solidFill>
          </p:spPr>
          <p:txBody>
            <a:bodyPr wrap="square" lIns="0" tIns="0" rIns="0" bIns="0" rtlCol="0"/>
            <a:lstStyle/>
            <a:p>
              <a:endParaRPr sz="1588"/>
            </a:p>
          </p:txBody>
        </p:sp>
        <p:pic>
          <p:nvPicPr>
            <p:cNvPr id="20" name="object 43">
              <a:extLst>
                <a:ext uri="{FF2B5EF4-FFF2-40B4-BE49-F238E27FC236}">
                  <a16:creationId xmlns:a16="http://schemas.microsoft.com/office/drawing/2014/main" id="{0CAA56B9-A7CC-B0B0-9C19-EF916EF12A0F}"/>
                </a:ext>
              </a:extLst>
            </p:cNvPr>
            <p:cNvPicPr/>
            <p:nvPr/>
          </p:nvPicPr>
          <p:blipFill>
            <a:blip r:embed="rId2" cstate="print"/>
            <a:stretch>
              <a:fillRect/>
            </a:stretch>
          </p:blipFill>
          <p:spPr>
            <a:xfrm>
              <a:off x="816844" y="1352382"/>
              <a:ext cx="225526" cy="251040"/>
            </a:xfrm>
            <a:prstGeom prst="rect">
              <a:avLst/>
            </a:prstGeom>
          </p:spPr>
        </p:pic>
        <p:sp>
          <p:nvSpPr>
            <p:cNvPr id="21" name="object 44">
              <a:extLst>
                <a:ext uri="{FF2B5EF4-FFF2-40B4-BE49-F238E27FC236}">
                  <a16:creationId xmlns:a16="http://schemas.microsoft.com/office/drawing/2014/main" id="{D98CCD2D-268A-CD97-B07F-659D3042F101}"/>
                </a:ext>
              </a:extLst>
            </p:cNvPr>
            <p:cNvSpPr/>
            <p:nvPr/>
          </p:nvSpPr>
          <p:spPr>
            <a:xfrm>
              <a:off x="1066317" y="1480972"/>
              <a:ext cx="407670" cy="489584"/>
            </a:xfrm>
            <a:custGeom>
              <a:avLst/>
              <a:gdLst/>
              <a:ahLst/>
              <a:cxnLst/>
              <a:rect l="l" t="t" r="r" b="b"/>
              <a:pathLst>
                <a:path w="407669" h="489585">
                  <a:moveTo>
                    <a:pt x="220002" y="211721"/>
                  </a:moveTo>
                  <a:lnTo>
                    <a:pt x="201574" y="151409"/>
                  </a:lnTo>
                  <a:lnTo>
                    <a:pt x="183426" y="211721"/>
                  </a:lnTo>
                  <a:lnTo>
                    <a:pt x="220002" y="211721"/>
                  </a:lnTo>
                  <a:close/>
                </a:path>
                <a:path w="407669" h="489585">
                  <a:moveTo>
                    <a:pt x="407098" y="87045"/>
                  </a:moveTo>
                  <a:lnTo>
                    <a:pt x="400253" y="53162"/>
                  </a:lnTo>
                  <a:lnTo>
                    <a:pt x="381596" y="25501"/>
                  </a:lnTo>
                  <a:lnTo>
                    <a:pt x="353910" y="6845"/>
                  </a:lnTo>
                  <a:lnTo>
                    <a:pt x="321627" y="330"/>
                  </a:lnTo>
                  <a:lnTo>
                    <a:pt x="321627" y="264210"/>
                  </a:lnTo>
                  <a:lnTo>
                    <a:pt x="321627" y="300786"/>
                  </a:lnTo>
                  <a:lnTo>
                    <a:pt x="209677" y="300786"/>
                  </a:lnTo>
                  <a:lnTo>
                    <a:pt x="209677" y="264210"/>
                  </a:lnTo>
                  <a:lnTo>
                    <a:pt x="236194" y="264210"/>
                  </a:lnTo>
                  <a:lnTo>
                    <a:pt x="230327" y="245224"/>
                  </a:lnTo>
                  <a:lnTo>
                    <a:pt x="173101" y="245224"/>
                  </a:lnTo>
                  <a:lnTo>
                    <a:pt x="167233" y="264210"/>
                  </a:lnTo>
                  <a:lnTo>
                    <a:pt x="189014" y="264210"/>
                  </a:lnTo>
                  <a:lnTo>
                    <a:pt x="189014" y="300786"/>
                  </a:lnTo>
                  <a:lnTo>
                    <a:pt x="100228" y="300786"/>
                  </a:lnTo>
                  <a:lnTo>
                    <a:pt x="100228" y="264210"/>
                  </a:lnTo>
                  <a:lnTo>
                    <a:pt x="119214" y="264210"/>
                  </a:lnTo>
                  <a:lnTo>
                    <a:pt x="156908" y="141643"/>
                  </a:lnTo>
                  <a:lnTo>
                    <a:pt x="145453" y="141643"/>
                  </a:lnTo>
                  <a:lnTo>
                    <a:pt x="145453" y="105625"/>
                  </a:lnTo>
                  <a:lnTo>
                    <a:pt x="252666" y="105625"/>
                  </a:lnTo>
                  <a:lnTo>
                    <a:pt x="302082" y="264210"/>
                  </a:lnTo>
                  <a:lnTo>
                    <a:pt x="321627" y="264210"/>
                  </a:lnTo>
                  <a:lnTo>
                    <a:pt x="321627" y="330"/>
                  </a:lnTo>
                  <a:lnTo>
                    <a:pt x="320027" y="0"/>
                  </a:lnTo>
                  <a:lnTo>
                    <a:pt x="87020" y="0"/>
                  </a:lnTo>
                  <a:lnTo>
                    <a:pt x="53149" y="6845"/>
                  </a:lnTo>
                  <a:lnTo>
                    <a:pt x="25488" y="25501"/>
                  </a:lnTo>
                  <a:lnTo>
                    <a:pt x="6845" y="53162"/>
                  </a:lnTo>
                  <a:lnTo>
                    <a:pt x="0" y="87045"/>
                  </a:lnTo>
                  <a:lnTo>
                    <a:pt x="0" y="320027"/>
                  </a:lnTo>
                  <a:lnTo>
                    <a:pt x="6845" y="353923"/>
                  </a:lnTo>
                  <a:lnTo>
                    <a:pt x="25488" y="381596"/>
                  </a:lnTo>
                  <a:lnTo>
                    <a:pt x="53149" y="400253"/>
                  </a:lnTo>
                  <a:lnTo>
                    <a:pt x="87020" y="407098"/>
                  </a:lnTo>
                  <a:lnTo>
                    <a:pt x="202946" y="407098"/>
                  </a:lnTo>
                  <a:lnTo>
                    <a:pt x="305041" y="489077"/>
                  </a:lnTo>
                  <a:lnTo>
                    <a:pt x="305041" y="407098"/>
                  </a:lnTo>
                  <a:lnTo>
                    <a:pt x="320027" y="407098"/>
                  </a:lnTo>
                  <a:lnTo>
                    <a:pt x="353910" y="400253"/>
                  </a:lnTo>
                  <a:lnTo>
                    <a:pt x="381596" y="381596"/>
                  </a:lnTo>
                  <a:lnTo>
                    <a:pt x="400253" y="353923"/>
                  </a:lnTo>
                  <a:lnTo>
                    <a:pt x="407098" y="320027"/>
                  </a:lnTo>
                  <a:lnTo>
                    <a:pt x="407098" y="300786"/>
                  </a:lnTo>
                  <a:lnTo>
                    <a:pt x="407098" y="105625"/>
                  </a:lnTo>
                  <a:lnTo>
                    <a:pt x="407098" y="87045"/>
                  </a:lnTo>
                  <a:close/>
                </a:path>
              </a:pathLst>
            </a:custGeom>
            <a:solidFill>
              <a:srgbClr val="FFFFFF"/>
            </a:solidFill>
          </p:spPr>
          <p:txBody>
            <a:bodyPr wrap="square" lIns="0" tIns="0" rIns="0" bIns="0" rtlCol="0"/>
            <a:lstStyle/>
            <a:p>
              <a:endParaRPr sz="1588"/>
            </a:p>
          </p:txBody>
        </p:sp>
      </p:grpSp>
      <p:sp>
        <p:nvSpPr>
          <p:cNvPr id="12" name="Content Placeholder 11">
            <a:extLst>
              <a:ext uri="{FF2B5EF4-FFF2-40B4-BE49-F238E27FC236}">
                <a16:creationId xmlns:a16="http://schemas.microsoft.com/office/drawing/2014/main" id="{2D592AF5-C6A4-4B35-3BEE-F0A8300072C5}"/>
              </a:ext>
            </a:extLst>
          </p:cNvPr>
          <p:cNvSpPr>
            <a:spLocks noGrp="1"/>
          </p:cNvSpPr>
          <p:nvPr>
            <p:ph sz="quarter" idx="4294967295"/>
          </p:nvPr>
        </p:nvSpPr>
        <p:spPr>
          <a:xfrm>
            <a:off x="661306" y="1049869"/>
            <a:ext cx="7808926" cy="3081199"/>
          </a:xfrm>
        </p:spPr>
        <p:txBody>
          <a:bodyPr>
            <a:normAutofit fontScale="70000" lnSpcReduction="20000"/>
          </a:bodyPr>
          <a:lstStyle/>
          <a:p>
            <a:pPr marL="11206">
              <a:spcBef>
                <a:spcPts val="1024"/>
              </a:spcBef>
            </a:pPr>
            <a:r>
              <a:rPr lang="en-US" sz="2600" b="1" spc="26" dirty="0">
                <a:solidFill>
                  <a:schemeClr val="accent6"/>
                </a:solidFill>
                <a:latin typeface="Arial"/>
                <a:cs typeface="Arial"/>
              </a:rPr>
              <a:t>Here</a:t>
            </a:r>
            <a:r>
              <a:rPr lang="en-US" sz="2600" b="1" spc="-66" dirty="0">
                <a:solidFill>
                  <a:schemeClr val="accent6"/>
                </a:solidFill>
                <a:latin typeface="Arial"/>
                <a:cs typeface="Arial"/>
              </a:rPr>
              <a:t> </a:t>
            </a:r>
            <a:r>
              <a:rPr lang="en-US" sz="2600" b="1" spc="18" dirty="0">
                <a:solidFill>
                  <a:schemeClr val="accent6"/>
                </a:solidFill>
                <a:latin typeface="Arial"/>
                <a:cs typeface="Arial"/>
              </a:rPr>
              <a:t>are</a:t>
            </a:r>
            <a:r>
              <a:rPr lang="en-US" sz="2600" b="1" spc="-62" dirty="0">
                <a:solidFill>
                  <a:schemeClr val="accent6"/>
                </a:solidFill>
                <a:latin typeface="Arial"/>
                <a:cs typeface="Arial"/>
              </a:rPr>
              <a:t> </a:t>
            </a:r>
            <a:r>
              <a:rPr lang="en-US" sz="2600" b="1" spc="13" dirty="0">
                <a:solidFill>
                  <a:schemeClr val="accent6"/>
                </a:solidFill>
                <a:latin typeface="Arial"/>
                <a:cs typeface="Arial"/>
              </a:rPr>
              <a:t>some</a:t>
            </a:r>
            <a:r>
              <a:rPr lang="en-US" sz="2600" b="1" spc="-62" dirty="0">
                <a:solidFill>
                  <a:schemeClr val="accent6"/>
                </a:solidFill>
                <a:latin typeface="Arial"/>
                <a:cs typeface="Arial"/>
              </a:rPr>
              <a:t> </a:t>
            </a:r>
            <a:r>
              <a:rPr lang="en-US" sz="2600" b="1" spc="9" dirty="0">
                <a:solidFill>
                  <a:schemeClr val="accent6"/>
                </a:solidFill>
                <a:latin typeface="Arial"/>
                <a:cs typeface="Arial"/>
              </a:rPr>
              <a:t>situations</a:t>
            </a:r>
            <a:r>
              <a:rPr lang="en-US" sz="2600" b="1" spc="-66" dirty="0">
                <a:solidFill>
                  <a:schemeClr val="accent6"/>
                </a:solidFill>
                <a:latin typeface="Arial"/>
                <a:cs typeface="Arial"/>
              </a:rPr>
              <a:t> </a:t>
            </a:r>
            <a:r>
              <a:rPr lang="en-US" sz="2600" b="1" spc="22" dirty="0">
                <a:solidFill>
                  <a:schemeClr val="accent6"/>
                </a:solidFill>
                <a:latin typeface="Arial"/>
                <a:cs typeface="Arial"/>
              </a:rPr>
              <a:t>to</a:t>
            </a:r>
            <a:r>
              <a:rPr lang="en-US" sz="2600" b="1" spc="-62" dirty="0">
                <a:solidFill>
                  <a:schemeClr val="accent6"/>
                </a:solidFill>
                <a:latin typeface="Arial"/>
                <a:cs typeface="Arial"/>
              </a:rPr>
              <a:t> </a:t>
            </a:r>
            <a:r>
              <a:rPr lang="en-US" sz="2600" b="1" dirty="0">
                <a:solidFill>
                  <a:schemeClr val="accent6"/>
                </a:solidFill>
                <a:latin typeface="Arial"/>
                <a:cs typeface="Arial"/>
              </a:rPr>
              <a:t>always</a:t>
            </a:r>
            <a:r>
              <a:rPr lang="en-US" sz="2600" b="1" spc="-62" dirty="0">
                <a:solidFill>
                  <a:schemeClr val="accent6"/>
                </a:solidFill>
                <a:latin typeface="Arial"/>
                <a:cs typeface="Arial"/>
              </a:rPr>
              <a:t> </a:t>
            </a:r>
            <a:r>
              <a:rPr lang="en-US" sz="2600" b="1" spc="-9" dirty="0">
                <a:solidFill>
                  <a:schemeClr val="accent6"/>
                </a:solidFill>
                <a:latin typeface="Arial"/>
                <a:cs typeface="Arial"/>
              </a:rPr>
              <a:t>avoid:</a:t>
            </a:r>
            <a:endParaRPr lang="en-US" sz="2600" dirty="0">
              <a:solidFill>
                <a:schemeClr val="accent6"/>
              </a:solidFill>
              <a:latin typeface="Arial"/>
              <a:cs typeface="Arial"/>
            </a:endParaRPr>
          </a:p>
          <a:p>
            <a:pPr marL="313781" marR="72282" indent="-201717">
              <a:lnSpc>
                <a:spcPct val="118100"/>
              </a:lnSpc>
              <a:spcBef>
                <a:spcPts val="794"/>
              </a:spcBef>
              <a:buChar char="•"/>
              <a:tabLst>
                <a:tab pos="313221" algn="l"/>
                <a:tab pos="313781" algn="l"/>
              </a:tabLst>
            </a:pPr>
            <a:r>
              <a:rPr lang="en-US" sz="2000" b="0" spc="-4" dirty="0">
                <a:solidFill>
                  <a:srgbClr val="58595B"/>
                </a:solidFill>
                <a:latin typeface="Arial"/>
                <a:cs typeface="Arial"/>
              </a:rPr>
              <a:t>Accepting gifts </a:t>
            </a:r>
            <a:r>
              <a:rPr lang="en-US" sz="2000" b="0" spc="-9" dirty="0">
                <a:solidFill>
                  <a:srgbClr val="58595B"/>
                </a:solidFill>
                <a:latin typeface="Arial"/>
                <a:cs typeface="Arial"/>
              </a:rPr>
              <a:t>or </a:t>
            </a:r>
            <a:r>
              <a:rPr lang="en-US" sz="2000" b="0" spc="-22" dirty="0">
                <a:solidFill>
                  <a:srgbClr val="58595B"/>
                </a:solidFill>
                <a:latin typeface="Arial"/>
                <a:cs typeface="Arial"/>
              </a:rPr>
              <a:t>cash equivalents </a:t>
            </a:r>
            <a:r>
              <a:rPr lang="en-US" sz="2000" b="0" dirty="0">
                <a:solidFill>
                  <a:srgbClr val="58595B"/>
                </a:solidFill>
                <a:latin typeface="Arial"/>
                <a:cs typeface="Arial"/>
              </a:rPr>
              <a:t>from </a:t>
            </a:r>
            <a:r>
              <a:rPr lang="en-US" sz="2000" b="0" spc="-53" dirty="0">
                <a:solidFill>
                  <a:srgbClr val="58595B"/>
                </a:solidFill>
                <a:latin typeface="Arial"/>
                <a:cs typeface="Arial"/>
              </a:rPr>
              <a:t>a </a:t>
            </a:r>
            <a:r>
              <a:rPr lang="en-US" sz="2000" b="0" spc="-22" dirty="0">
                <a:solidFill>
                  <a:srgbClr val="58595B"/>
                </a:solidFill>
                <a:latin typeface="Arial"/>
                <a:cs typeface="Arial"/>
              </a:rPr>
              <a:t>member, customer, </a:t>
            </a:r>
            <a:r>
              <a:rPr lang="en-US" sz="2000" b="0" spc="-31" dirty="0">
                <a:solidFill>
                  <a:srgbClr val="58595B"/>
                </a:solidFill>
                <a:latin typeface="Arial"/>
                <a:cs typeface="Arial"/>
              </a:rPr>
              <a:t>provider,</a:t>
            </a:r>
            <a:r>
              <a:rPr lang="en-US" sz="2000" b="0" spc="-66" dirty="0">
                <a:solidFill>
                  <a:srgbClr val="58595B"/>
                </a:solidFill>
                <a:latin typeface="Arial"/>
                <a:cs typeface="Arial"/>
              </a:rPr>
              <a:t> </a:t>
            </a:r>
            <a:r>
              <a:rPr lang="en-US" sz="2000" b="0" spc="-18" dirty="0">
                <a:solidFill>
                  <a:srgbClr val="58595B"/>
                </a:solidFill>
                <a:latin typeface="Arial"/>
                <a:cs typeface="Arial"/>
              </a:rPr>
              <a:t>physician</a:t>
            </a:r>
            <a:r>
              <a:rPr lang="en-US" sz="2000" b="0" spc="-66" dirty="0">
                <a:solidFill>
                  <a:srgbClr val="58595B"/>
                </a:solidFill>
                <a:latin typeface="Arial"/>
                <a:cs typeface="Arial"/>
              </a:rPr>
              <a:t> </a:t>
            </a:r>
            <a:r>
              <a:rPr lang="en-US" sz="2000" b="0" spc="-9" dirty="0">
                <a:solidFill>
                  <a:srgbClr val="58595B"/>
                </a:solidFill>
                <a:latin typeface="Arial"/>
                <a:cs typeface="Arial"/>
              </a:rPr>
              <a:t>or</a:t>
            </a:r>
            <a:r>
              <a:rPr lang="en-US" sz="2000" b="0" spc="-62" dirty="0">
                <a:solidFill>
                  <a:srgbClr val="58595B"/>
                </a:solidFill>
                <a:latin typeface="Arial"/>
                <a:cs typeface="Arial"/>
              </a:rPr>
              <a:t> </a:t>
            </a:r>
            <a:r>
              <a:rPr lang="en-US" sz="2000" b="0" spc="-4" dirty="0">
                <a:solidFill>
                  <a:srgbClr val="58595B"/>
                </a:solidFill>
                <a:latin typeface="Arial"/>
                <a:cs typeface="Arial"/>
              </a:rPr>
              <a:t>group</a:t>
            </a:r>
            <a:r>
              <a:rPr lang="en-US" sz="2000" b="0" spc="-66" dirty="0">
                <a:solidFill>
                  <a:srgbClr val="58595B"/>
                </a:solidFill>
                <a:latin typeface="Arial"/>
                <a:cs typeface="Arial"/>
              </a:rPr>
              <a:t> </a:t>
            </a:r>
            <a:r>
              <a:rPr lang="en-US" sz="2000" b="0" spc="-18" dirty="0">
                <a:solidFill>
                  <a:srgbClr val="58595B"/>
                </a:solidFill>
                <a:latin typeface="Arial"/>
                <a:cs typeface="Arial"/>
              </a:rPr>
              <a:t>administrator.</a:t>
            </a:r>
            <a:r>
              <a:rPr lang="en-US" sz="2000" b="0" spc="-66" dirty="0">
                <a:solidFill>
                  <a:srgbClr val="58595B"/>
                </a:solidFill>
                <a:latin typeface="Arial"/>
                <a:cs typeface="Arial"/>
              </a:rPr>
              <a:t> </a:t>
            </a:r>
            <a:r>
              <a:rPr lang="en-US" sz="2000" b="0" spc="-22" dirty="0">
                <a:solidFill>
                  <a:srgbClr val="58595B"/>
                </a:solidFill>
                <a:latin typeface="Arial"/>
                <a:cs typeface="Arial"/>
              </a:rPr>
              <a:t>If</a:t>
            </a:r>
            <a:r>
              <a:rPr lang="en-US" sz="2000" b="0" spc="-62" dirty="0">
                <a:solidFill>
                  <a:srgbClr val="58595B"/>
                </a:solidFill>
                <a:latin typeface="Arial"/>
                <a:cs typeface="Arial"/>
              </a:rPr>
              <a:t> </a:t>
            </a:r>
            <a:r>
              <a:rPr lang="en-US" sz="2000" b="0" spc="-31" dirty="0">
                <a:solidFill>
                  <a:srgbClr val="58595B"/>
                </a:solidFill>
                <a:latin typeface="Arial"/>
                <a:cs typeface="Arial"/>
              </a:rPr>
              <a:t>you</a:t>
            </a:r>
            <a:r>
              <a:rPr lang="en-US" sz="2000" b="0" spc="-66" dirty="0">
                <a:solidFill>
                  <a:srgbClr val="58595B"/>
                </a:solidFill>
                <a:latin typeface="Arial"/>
                <a:cs typeface="Arial"/>
              </a:rPr>
              <a:t> </a:t>
            </a:r>
            <a:r>
              <a:rPr lang="en-US" sz="2000" b="0" spc="-40" dirty="0">
                <a:solidFill>
                  <a:srgbClr val="58595B"/>
                </a:solidFill>
                <a:latin typeface="Arial"/>
                <a:cs typeface="Arial"/>
              </a:rPr>
              <a:t>are</a:t>
            </a:r>
            <a:r>
              <a:rPr lang="en-US" sz="2000" b="0" spc="-66" dirty="0">
                <a:solidFill>
                  <a:srgbClr val="58595B"/>
                </a:solidFill>
                <a:latin typeface="Arial"/>
                <a:cs typeface="Arial"/>
              </a:rPr>
              <a:t> </a:t>
            </a:r>
            <a:r>
              <a:rPr lang="en-US" sz="2000" b="0" spc="-18" dirty="0">
                <a:solidFill>
                  <a:srgbClr val="58595B"/>
                </a:solidFill>
                <a:latin typeface="Arial"/>
                <a:cs typeface="Arial"/>
              </a:rPr>
              <a:t>offered</a:t>
            </a:r>
            <a:r>
              <a:rPr lang="en-US" sz="2000" b="0" spc="-62" dirty="0">
                <a:solidFill>
                  <a:srgbClr val="58595B"/>
                </a:solidFill>
                <a:latin typeface="Arial"/>
                <a:cs typeface="Arial"/>
              </a:rPr>
              <a:t> </a:t>
            </a:r>
            <a:r>
              <a:rPr lang="en-US" sz="2000" b="0" spc="-9" dirty="0">
                <a:solidFill>
                  <a:srgbClr val="58595B"/>
                </a:solidFill>
                <a:latin typeface="Arial"/>
                <a:cs typeface="Arial"/>
              </a:rPr>
              <a:t>or</a:t>
            </a:r>
            <a:r>
              <a:rPr lang="en-US" sz="2000" b="0" spc="-66" dirty="0">
                <a:solidFill>
                  <a:srgbClr val="58595B"/>
                </a:solidFill>
                <a:latin typeface="Arial"/>
                <a:cs typeface="Arial"/>
              </a:rPr>
              <a:t> </a:t>
            </a:r>
            <a:r>
              <a:rPr lang="en-US" sz="2000" b="0" spc="-31" dirty="0">
                <a:solidFill>
                  <a:srgbClr val="58595B"/>
                </a:solidFill>
                <a:latin typeface="Arial"/>
                <a:cs typeface="Arial"/>
              </a:rPr>
              <a:t>receive</a:t>
            </a:r>
            <a:r>
              <a:rPr lang="en-US" sz="2000" b="0" spc="-62" dirty="0">
                <a:solidFill>
                  <a:srgbClr val="58595B"/>
                </a:solidFill>
                <a:latin typeface="Arial"/>
                <a:cs typeface="Arial"/>
              </a:rPr>
              <a:t> </a:t>
            </a:r>
            <a:r>
              <a:rPr lang="en-US" sz="2000" b="0" spc="-53" dirty="0">
                <a:solidFill>
                  <a:srgbClr val="58595B"/>
                </a:solidFill>
                <a:latin typeface="Arial"/>
                <a:cs typeface="Arial"/>
              </a:rPr>
              <a:t>a</a:t>
            </a:r>
            <a:r>
              <a:rPr lang="en-US" sz="2000" b="0" spc="-66" dirty="0">
                <a:solidFill>
                  <a:srgbClr val="58595B"/>
                </a:solidFill>
                <a:latin typeface="Arial"/>
                <a:cs typeface="Arial"/>
              </a:rPr>
              <a:t> </a:t>
            </a:r>
            <a:r>
              <a:rPr lang="en-US" sz="2000" b="0" spc="-4" dirty="0">
                <a:solidFill>
                  <a:srgbClr val="58595B"/>
                </a:solidFill>
                <a:latin typeface="Arial"/>
                <a:cs typeface="Arial"/>
              </a:rPr>
              <a:t>gift,</a:t>
            </a:r>
            <a:r>
              <a:rPr lang="en-US" sz="2000" b="0" spc="-66" dirty="0">
                <a:solidFill>
                  <a:srgbClr val="58595B"/>
                </a:solidFill>
                <a:latin typeface="Arial"/>
                <a:cs typeface="Arial"/>
              </a:rPr>
              <a:t> </a:t>
            </a:r>
            <a:r>
              <a:rPr lang="en-US" sz="2000" b="0" spc="-13" dirty="0">
                <a:solidFill>
                  <a:srgbClr val="58595B"/>
                </a:solidFill>
                <a:latin typeface="Arial"/>
                <a:cs typeface="Arial"/>
              </a:rPr>
              <a:t>either</a:t>
            </a:r>
            <a:r>
              <a:rPr lang="en-US" sz="2000" b="0" spc="-62" dirty="0">
                <a:solidFill>
                  <a:srgbClr val="58595B"/>
                </a:solidFill>
                <a:latin typeface="Arial"/>
                <a:cs typeface="Arial"/>
              </a:rPr>
              <a:t> </a:t>
            </a:r>
            <a:r>
              <a:rPr lang="en-US" sz="2000" b="0" spc="-13" dirty="0">
                <a:solidFill>
                  <a:srgbClr val="58595B"/>
                </a:solidFill>
                <a:latin typeface="Arial"/>
                <a:cs typeface="Arial"/>
              </a:rPr>
              <a:t>at </a:t>
            </a:r>
            <a:r>
              <a:rPr lang="en-US" sz="2000" b="0" spc="-9" dirty="0">
                <a:solidFill>
                  <a:srgbClr val="58595B"/>
                </a:solidFill>
                <a:latin typeface="Arial"/>
                <a:cs typeface="Arial"/>
              </a:rPr>
              <a:t>home</a:t>
            </a:r>
            <a:r>
              <a:rPr lang="en-US" sz="2000" b="0" spc="-66" dirty="0">
                <a:solidFill>
                  <a:srgbClr val="58595B"/>
                </a:solidFill>
                <a:latin typeface="Arial"/>
                <a:cs typeface="Arial"/>
              </a:rPr>
              <a:t> </a:t>
            </a:r>
            <a:r>
              <a:rPr lang="en-US" sz="2000" b="0" spc="-9" dirty="0">
                <a:solidFill>
                  <a:srgbClr val="58595B"/>
                </a:solidFill>
                <a:latin typeface="Arial"/>
                <a:cs typeface="Arial"/>
              </a:rPr>
              <a:t>or</a:t>
            </a:r>
            <a:r>
              <a:rPr lang="en-US" sz="2000" b="0" spc="-66" dirty="0">
                <a:solidFill>
                  <a:srgbClr val="58595B"/>
                </a:solidFill>
                <a:latin typeface="Arial"/>
                <a:cs typeface="Arial"/>
              </a:rPr>
              <a:t> </a:t>
            </a:r>
            <a:r>
              <a:rPr lang="en-US" sz="2000" b="0" spc="-13" dirty="0">
                <a:solidFill>
                  <a:srgbClr val="58595B"/>
                </a:solidFill>
                <a:latin typeface="Arial"/>
                <a:cs typeface="Arial"/>
              </a:rPr>
              <a:t>at</a:t>
            </a:r>
            <a:r>
              <a:rPr lang="en-US" sz="2000" b="0" spc="-66" dirty="0">
                <a:solidFill>
                  <a:srgbClr val="58595B"/>
                </a:solidFill>
                <a:latin typeface="Arial"/>
                <a:cs typeface="Arial"/>
              </a:rPr>
              <a:t> </a:t>
            </a:r>
            <a:r>
              <a:rPr lang="en-US" sz="2000" b="0" spc="-9" dirty="0">
                <a:solidFill>
                  <a:srgbClr val="58595B"/>
                </a:solidFill>
                <a:latin typeface="Arial"/>
                <a:cs typeface="Arial"/>
              </a:rPr>
              <a:t>the</a:t>
            </a:r>
            <a:r>
              <a:rPr lang="en-US" sz="2000" b="0" spc="-62" dirty="0">
                <a:solidFill>
                  <a:srgbClr val="58595B"/>
                </a:solidFill>
                <a:latin typeface="Arial"/>
                <a:cs typeface="Arial"/>
              </a:rPr>
              <a:t> </a:t>
            </a:r>
            <a:r>
              <a:rPr lang="en-US" sz="2000" b="0" spc="-18" dirty="0">
                <a:solidFill>
                  <a:srgbClr val="58595B"/>
                </a:solidFill>
                <a:latin typeface="Arial"/>
                <a:cs typeface="Arial"/>
              </a:rPr>
              <a:t>office,</a:t>
            </a:r>
            <a:r>
              <a:rPr lang="en-US" sz="2000" b="0" spc="-66" dirty="0">
                <a:solidFill>
                  <a:srgbClr val="58595B"/>
                </a:solidFill>
                <a:latin typeface="Arial"/>
                <a:cs typeface="Arial"/>
              </a:rPr>
              <a:t> </a:t>
            </a:r>
            <a:r>
              <a:rPr lang="en-US" sz="2000" b="0" spc="-13" dirty="0">
                <a:solidFill>
                  <a:srgbClr val="58595B"/>
                </a:solidFill>
                <a:latin typeface="Arial"/>
                <a:cs typeface="Arial"/>
              </a:rPr>
              <a:t>tell</a:t>
            </a:r>
            <a:r>
              <a:rPr lang="en-US" sz="2000" b="0" spc="-66" dirty="0">
                <a:solidFill>
                  <a:srgbClr val="58595B"/>
                </a:solidFill>
                <a:latin typeface="Arial"/>
                <a:cs typeface="Arial"/>
              </a:rPr>
              <a:t> </a:t>
            </a:r>
            <a:r>
              <a:rPr lang="en-US" sz="2000" b="0" spc="-22" dirty="0">
                <a:solidFill>
                  <a:srgbClr val="58595B"/>
                </a:solidFill>
                <a:latin typeface="Arial"/>
                <a:cs typeface="Arial"/>
              </a:rPr>
              <a:t>your</a:t>
            </a:r>
            <a:r>
              <a:rPr lang="en-US" sz="2000" b="0" spc="-66" dirty="0">
                <a:solidFill>
                  <a:srgbClr val="58595B"/>
                </a:solidFill>
                <a:latin typeface="Arial"/>
                <a:cs typeface="Arial"/>
              </a:rPr>
              <a:t> </a:t>
            </a:r>
            <a:r>
              <a:rPr lang="en-US" sz="2000" b="0" spc="-13" dirty="0">
                <a:solidFill>
                  <a:srgbClr val="58595B"/>
                </a:solidFill>
                <a:latin typeface="Arial"/>
                <a:cs typeface="Arial"/>
              </a:rPr>
              <a:t>supervisor</a:t>
            </a:r>
            <a:r>
              <a:rPr lang="en-US" sz="2000" b="0" spc="-62" dirty="0">
                <a:solidFill>
                  <a:srgbClr val="58595B"/>
                </a:solidFill>
                <a:latin typeface="Arial"/>
                <a:cs typeface="Arial"/>
              </a:rPr>
              <a:t> </a:t>
            </a:r>
            <a:r>
              <a:rPr lang="en-US" sz="2000" b="0" spc="-22" dirty="0">
                <a:solidFill>
                  <a:srgbClr val="58595B"/>
                </a:solidFill>
                <a:latin typeface="Arial"/>
                <a:cs typeface="Arial"/>
              </a:rPr>
              <a:t>immediately.</a:t>
            </a:r>
            <a:r>
              <a:rPr lang="en-US" sz="2000" b="0" spc="-66" dirty="0">
                <a:solidFill>
                  <a:srgbClr val="58595B"/>
                </a:solidFill>
                <a:latin typeface="Arial"/>
                <a:cs typeface="Arial"/>
              </a:rPr>
              <a:t> </a:t>
            </a:r>
            <a:r>
              <a:rPr lang="en-US" sz="2000" b="0" spc="-26" dirty="0">
                <a:solidFill>
                  <a:srgbClr val="58595B"/>
                </a:solidFill>
                <a:latin typeface="Arial"/>
                <a:cs typeface="Arial"/>
              </a:rPr>
              <a:t>Return</a:t>
            </a:r>
            <a:r>
              <a:rPr lang="en-US" sz="2000" b="0" spc="-66" dirty="0">
                <a:solidFill>
                  <a:srgbClr val="58595B"/>
                </a:solidFill>
                <a:latin typeface="Arial"/>
                <a:cs typeface="Arial"/>
              </a:rPr>
              <a:t> </a:t>
            </a:r>
            <a:r>
              <a:rPr lang="en-US" sz="2000" b="0" spc="-9" dirty="0">
                <a:solidFill>
                  <a:srgbClr val="58595B"/>
                </a:solidFill>
                <a:latin typeface="Arial"/>
                <a:cs typeface="Arial"/>
              </a:rPr>
              <a:t>the</a:t>
            </a:r>
            <a:r>
              <a:rPr lang="en-US" sz="2000" b="0" spc="-62" dirty="0">
                <a:solidFill>
                  <a:srgbClr val="58595B"/>
                </a:solidFill>
                <a:latin typeface="Arial"/>
                <a:cs typeface="Arial"/>
              </a:rPr>
              <a:t> </a:t>
            </a:r>
            <a:r>
              <a:rPr lang="en-US" sz="2000" b="0" dirty="0">
                <a:solidFill>
                  <a:srgbClr val="58595B"/>
                </a:solidFill>
                <a:latin typeface="Arial"/>
                <a:cs typeface="Arial"/>
              </a:rPr>
              <a:t>item</a:t>
            </a:r>
            <a:r>
              <a:rPr lang="en-US" sz="2000" b="0" spc="-66" dirty="0">
                <a:solidFill>
                  <a:srgbClr val="58595B"/>
                </a:solidFill>
                <a:latin typeface="Arial"/>
                <a:cs typeface="Arial"/>
              </a:rPr>
              <a:t> </a:t>
            </a:r>
            <a:r>
              <a:rPr lang="en-US" sz="2000" b="0" spc="-18" dirty="0">
                <a:solidFill>
                  <a:srgbClr val="58595B"/>
                </a:solidFill>
                <a:latin typeface="Arial"/>
                <a:cs typeface="Arial"/>
              </a:rPr>
              <a:t>and</a:t>
            </a:r>
            <a:r>
              <a:rPr lang="en-US" sz="2000" b="0" spc="-66" dirty="0">
                <a:solidFill>
                  <a:srgbClr val="58595B"/>
                </a:solidFill>
                <a:latin typeface="Arial"/>
                <a:cs typeface="Arial"/>
              </a:rPr>
              <a:t> </a:t>
            </a:r>
            <a:r>
              <a:rPr lang="en-US" sz="2000" b="0" spc="-4" dirty="0">
                <a:solidFill>
                  <a:srgbClr val="58595B"/>
                </a:solidFill>
                <a:latin typeface="Arial"/>
                <a:cs typeface="Arial"/>
              </a:rPr>
              <a:t>inform</a:t>
            </a:r>
            <a:r>
              <a:rPr lang="en-US" sz="2000" b="0" spc="-66" dirty="0">
                <a:solidFill>
                  <a:srgbClr val="58595B"/>
                </a:solidFill>
                <a:latin typeface="Arial"/>
                <a:cs typeface="Arial"/>
              </a:rPr>
              <a:t> </a:t>
            </a:r>
            <a:r>
              <a:rPr lang="en-US" sz="2000" b="0" spc="-9" dirty="0">
                <a:solidFill>
                  <a:srgbClr val="58595B"/>
                </a:solidFill>
                <a:latin typeface="Arial"/>
                <a:cs typeface="Arial"/>
              </a:rPr>
              <a:t>the </a:t>
            </a:r>
            <a:r>
              <a:rPr lang="en-US" sz="2000" b="0" spc="-278" dirty="0">
                <a:solidFill>
                  <a:srgbClr val="58595B"/>
                </a:solidFill>
                <a:latin typeface="Arial"/>
                <a:cs typeface="Arial"/>
              </a:rPr>
              <a:t> </a:t>
            </a:r>
            <a:r>
              <a:rPr lang="en-US" sz="2000" b="0" spc="-18" dirty="0">
                <a:solidFill>
                  <a:srgbClr val="58595B"/>
                </a:solidFill>
                <a:latin typeface="Arial"/>
                <a:cs typeface="Arial"/>
              </a:rPr>
              <a:t>sender</a:t>
            </a:r>
            <a:r>
              <a:rPr lang="en-US" sz="2000" b="0" spc="-71" dirty="0">
                <a:solidFill>
                  <a:srgbClr val="58595B"/>
                </a:solidFill>
                <a:latin typeface="Arial"/>
                <a:cs typeface="Arial"/>
              </a:rPr>
              <a:t> </a:t>
            </a:r>
            <a:r>
              <a:rPr lang="en-US" sz="2000" b="0" dirty="0">
                <a:solidFill>
                  <a:srgbClr val="58595B"/>
                </a:solidFill>
                <a:latin typeface="Arial"/>
                <a:cs typeface="Arial"/>
              </a:rPr>
              <a:t>that</a:t>
            </a:r>
            <a:r>
              <a:rPr lang="en-US" sz="2000" b="0" spc="-71" dirty="0">
                <a:solidFill>
                  <a:srgbClr val="58595B"/>
                </a:solidFill>
                <a:latin typeface="Arial"/>
                <a:cs typeface="Arial"/>
              </a:rPr>
              <a:t> </a:t>
            </a:r>
            <a:r>
              <a:rPr lang="en-US" sz="2000" b="0" spc="-9" dirty="0">
                <a:solidFill>
                  <a:srgbClr val="58595B"/>
                </a:solidFill>
                <a:latin typeface="Arial"/>
                <a:cs typeface="Arial"/>
              </a:rPr>
              <a:t>our</a:t>
            </a:r>
            <a:r>
              <a:rPr lang="en-US" sz="2000" b="0" spc="-66" dirty="0">
                <a:solidFill>
                  <a:srgbClr val="58595B"/>
                </a:solidFill>
                <a:latin typeface="Arial"/>
                <a:cs typeface="Arial"/>
              </a:rPr>
              <a:t> </a:t>
            </a:r>
            <a:r>
              <a:rPr lang="en-US" sz="2000" b="0" spc="-9" dirty="0">
                <a:solidFill>
                  <a:srgbClr val="58595B"/>
                </a:solidFill>
                <a:latin typeface="Arial"/>
                <a:cs typeface="Arial"/>
              </a:rPr>
              <a:t>policy</a:t>
            </a:r>
            <a:r>
              <a:rPr lang="en-US" sz="2000" b="0" spc="-71" dirty="0">
                <a:solidFill>
                  <a:srgbClr val="58595B"/>
                </a:solidFill>
                <a:latin typeface="Arial"/>
                <a:cs typeface="Arial"/>
              </a:rPr>
              <a:t> </a:t>
            </a:r>
            <a:r>
              <a:rPr lang="en-US" sz="2000" b="0" spc="-18" dirty="0">
                <a:solidFill>
                  <a:srgbClr val="58595B"/>
                </a:solidFill>
                <a:latin typeface="Arial"/>
                <a:cs typeface="Arial"/>
              </a:rPr>
              <a:t>does</a:t>
            </a:r>
            <a:r>
              <a:rPr lang="en-US" sz="2000" b="0" spc="-71" dirty="0">
                <a:solidFill>
                  <a:srgbClr val="58595B"/>
                </a:solidFill>
                <a:latin typeface="Arial"/>
                <a:cs typeface="Arial"/>
              </a:rPr>
              <a:t> </a:t>
            </a:r>
            <a:r>
              <a:rPr lang="en-US" sz="2000" b="0" dirty="0">
                <a:solidFill>
                  <a:srgbClr val="58595B"/>
                </a:solidFill>
                <a:latin typeface="Arial"/>
                <a:cs typeface="Arial"/>
              </a:rPr>
              <a:t>not</a:t>
            </a:r>
            <a:r>
              <a:rPr lang="en-US" sz="2000" b="0" spc="-66" dirty="0">
                <a:solidFill>
                  <a:srgbClr val="58595B"/>
                </a:solidFill>
                <a:latin typeface="Arial"/>
                <a:cs typeface="Arial"/>
              </a:rPr>
              <a:t> </a:t>
            </a:r>
            <a:r>
              <a:rPr lang="en-US" sz="2000" b="0" spc="-22" dirty="0">
                <a:solidFill>
                  <a:srgbClr val="58595B"/>
                </a:solidFill>
                <a:latin typeface="Arial"/>
                <a:cs typeface="Arial"/>
              </a:rPr>
              <a:t>allow</a:t>
            </a:r>
            <a:r>
              <a:rPr lang="en-US" sz="2000" b="0" spc="-71" dirty="0">
                <a:solidFill>
                  <a:srgbClr val="58595B"/>
                </a:solidFill>
                <a:latin typeface="Arial"/>
                <a:cs typeface="Arial"/>
              </a:rPr>
              <a:t> </a:t>
            </a:r>
            <a:r>
              <a:rPr lang="en-US" sz="2000" b="0" spc="-22" dirty="0">
                <a:solidFill>
                  <a:srgbClr val="58595B"/>
                </a:solidFill>
                <a:latin typeface="Arial"/>
                <a:cs typeface="Arial"/>
              </a:rPr>
              <a:t>us</a:t>
            </a:r>
            <a:r>
              <a:rPr lang="en-US" sz="2000" b="0" spc="-71" dirty="0">
                <a:solidFill>
                  <a:srgbClr val="58595B"/>
                </a:solidFill>
                <a:latin typeface="Arial"/>
                <a:cs typeface="Arial"/>
              </a:rPr>
              <a:t> </a:t>
            </a:r>
            <a:r>
              <a:rPr lang="en-US" sz="2000" b="0" dirty="0">
                <a:solidFill>
                  <a:srgbClr val="58595B"/>
                </a:solidFill>
                <a:latin typeface="Arial"/>
                <a:cs typeface="Arial"/>
              </a:rPr>
              <a:t>to</a:t>
            </a:r>
            <a:r>
              <a:rPr lang="en-US" sz="2000" b="0" spc="-66" dirty="0">
                <a:solidFill>
                  <a:srgbClr val="58595B"/>
                </a:solidFill>
                <a:latin typeface="Arial"/>
                <a:cs typeface="Arial"/>
              </a:rPr>
              <a:t> </a:t>
            </a:r>
            <a:r>
              <a:rPr lang="en-US" sz="2000" b="0" spc="-4" dirty="0">
                <a:solidFill>
                  <a:srgbClr val="58595B"/>
                </a:solidFill>
                <a:latin typeface="Arial"/>
                <a:cs typeface="Arial"/>
              </a:rPr>
              <a:t>accept</a:t>
            </a:r>
            <a:r>
              <a:rPr lang="en-US" sz="2000" b="0" spc="-71" dirty="0">
                <a:solidFill>
                  <a:srgbClr val="58595B"/>
                </a:solidFill>
                <a:latin typeface="Arial"/>
                <a:cs typeface="Arial"/>
              </a:rPr>
              <a:t> </a:t>
            </a:r>
            <a:r>
              <a:rPr lang="en-US" sz="2000" b="0" spc="-13" dirty="0">
                <a:solidFill>
                  <a:srgbClr val="58595B"/>
                </a:solidFill>
                <a:latin typeface="Arial"/>
                <a:cs typeface="Arial"/>
              </a:rPr>
              <a:t>gifts of cash or gift cards.</a:t>
            </a:r>
            <a:r>
              <a:rPr lang="en-US" sz="2000" b="0" spc="-71" dirty="0">
                <a:solidFill>
                  <a:srgbClr val="58595B"/>
                </a:solidFill>
                <a:latin typeface="Arial"/>
                <a:cs typeface="Arial"/>
              </a:rPr>
              <a:t> </a:t>
            </a:r>
            <a:endParaRPr lang="en-US" sz="2000" b="0" spc="-22" dirty="0">
              <a:solidFill>
                <a:srgbClr val="58595B"/>
              </a:solidFill>
              <a:latin typeface="Arial"/>
              <a:cs typeface="Arial"/>
            </a:endParaRPr>
          </a:p>
          <a:p>
            <a:pPr marL="313221" marR="333393" indent="-201717">
              <a:lnSpc>
                <a:spcPct val="118100"/>
              </a:lnSpc>
              <a:spcBef>
                <a:spcPts val="794"/>
              </a:spcBef>
              <a:buChar char="•"/>
              <a:tabLst>
                <a:tab pos="313221" algn="l"/>
                <a:tab pos="313781" algn="l"/>
              </a:tabLst>
            </a:pPr>
            <a:r>
              <a:rPr lang="en-US" sz="2000" b="0" spc="-13" dirty="0">
                <a:solidFill>
                  <a:srgbClr val="58595B"/>
                </a:solidFill>
                <a:latin typeface="Arial"/>
                <a:cs typeface="Arial"/>
              </a:rPr>
              <a:t>Offering</a:t>
            </a:r>
            <a:r>
              <a:rPr lang="en-US" sz="2000" b="0" spc="-71" dirty="0">
                <a:solidFill>
                  <a:srgbClr val="58595B"/>
                </a:solidFill>
                <a:latin typeface="Arial"/>
                <a:cs typeface="Arial"/>
              </a:rPr>
              <a:t> </a:t>
            </a:r>
            <a:r>
              <a:rPr lang="en-US" sz="2000" b="0" spc="-4" dirty="0">
                <a:solidFill>
                  <a:srgbClr val="58595B"/>
                </a:solidFill>
                <a:latin typeface="Arial"/>
                <a:cs typeface="Arial"/>
              </a:rPr>
              <a:t>gifts</a:t>
            </a:r>
            <a:r>
              <a:rPr lang="en-US" sz="2000" b="0" spc="-66" dirty="0">
                <a:solidFill>
                  <a:srgbClr val="58595B"/>
                </a:solidFill>
                <a:latin typeface="Arial"/>
                <a:cs typeface="Arial"/>
              </a:rPr>
              <a:t> </a:t>
            </a:r>
            <a:r>
              <a:rPr lang="en-US" sz="2000" b="0" spc="-9" dirty="0">
                <a:solidFill>
                  <a:srgbClr val="58595B"/>
                </a:solidFill>
                <a:latin typeface="Arial"/>
                <a:cs typeface="Arial"/>
              </a:rPr>
              <a:t>or</a:t>
            </a:r>
            <a:r>
              <a:rPr lang="en-US" sz="2000" b="0" spc="-66" dirty="0">
                <a:solidFill>
                  <a:srgbClr val="58595B"/>
                </a:solidFill>
                <a:latin typeface="Arial"/>
                <a:cs typeface="Arial"/>
              </a:rPr>
              <a:t> </a:t>
            </a:r>
            <a:r>
              <a:rPr lang="en-US" sz="2000" b="0" spc="-4" dirty="0">
                <a:solidFill>
                  <a:srgbClr val="58595B"/>
                </a:solidFill>
                <a:latin typeface="Arial"/>
                <a:cs typeface="Arial"/>
              </a:rPr>
              <a:t>entertainment</a:t>
            </a:r>
            <a:r>
              <a:rPr lang="en-US" sz="2000" b="0" spc="-66" dirty="0">
                <a:solidFill>
                  <a:srgbClr val="58595B"/>
                </a:solidFill>
                <a:latin typeface="Arial"/>
                <a:cs typeface="Arial"/>
              </a:rPr>
              <a:t> </a:t>
            </a:r>
            <a:r>
              <a:rPr lang="en-US" sz="2000" b="0" dirty="0">
                <a:solidFill>
                  <a:srgbClr val="58595B"/>
                </a:solidFill>
                <a:latin typeface="Arial"/>
                <a:cs typeface="Arial"/>
              </a:rPr>
              <a:t>to</a:t>
            </a:r>
            <a:r>
              <a:rPr lang="en-US" sz="2000" b="0" spc="-71" dirty="0">
                <a:solidFill>
                  <a:srgbClr val="58595B"/>
                </a:solidFill>
                <a:latin typeface="Arial"/>
                <a:cs typeface="Arial"/>
              </a:rPr>
              <a:t> </a:t>
            </a:r>
            <a:r>
              <a:rPr lang="en-US" sz="2000" b="0" spc="-13" dirty="0">
                <a:solidFill>
                  <a:srgbClr val="58595B"/>
                </a:solidFill>
                <a:latin typeface="Arial"/>
                <a:cs typeface="Arial"/>
              </a:rPr>
              <a:t>influence</a:t>
            </a:r>
            <a:r>
              <a:rPr lang="en-US" sz="2000" b="0" spc="-66" dirty="0">
                <a:solidFill>
                  <a:srgbClr val="58595B"/>
                </a:solidFill>
                <a:latin typeface="Arial"/>
                <a:cs typeface="Arial"/>
              </a:rPr>
              <a:t> </a:t>
            </a:r>
            <a:r>
              <a:rPr lang="en-US" sz="2000" b="0" spc="-40" dirty="0">
                <a:solidFill>
                  <a:srgbClr val="58595B"/>
                </a:solidFill>
                <a:latin typeface="Arial"/>
                <a:cs typeface="Arial"/>
              </a:rPr>
              <a:t>any</a:t>
            </a:r>
            <a:r>
              <a:rPr lang="en-US" sz="2000" b="0" spc="-66" dirty="0">
                <a:solidFill>
                  <a:srgbClr val="58595B"/>
                </a:solidFill>
                <a:latin typeface="Arial"/>
                <a:cs typeface="Arial"/>
              </a:rPr>
              <a:t> </a:t>
            </a:r>
            <a:r>
              <a:rPr lang="en-US" sz="2000" b="0" spc="-9" dirty="0">
                <a:solidFill>
                  <a:srgbClr val="58595B"/>
                </a:solidFill>
                <a:latin typeface="Arial"/>
                <a:cs typeface="Arial"/>
              </a:rPr>
              <a:t>potential</a:t>
            </a:r>
            <a:r>
              <a:rPr lang="en-US" sz="2000" b="0" spc="-66" dirty="0">
                <a:solidFill>
                  <a:srgbClr val="58595B"/>
                </a:solidFill>
                <a:latin typeface="Arial"/>
                <a:cs typeface="Arial"/>
              </a:rPr>
              <a:t> </a:t>
            </a:r>
            <a:r>
              <a:rPr lang="en-US" sz="2000" b="0" spc="-9" dirty="0">
                <a:solidFill>
                  <a:srgbClr val="58595B"/>
                </a:solidFill>
                <a:latin typeface="Arial"/>
                <a:cs typeface="Arial"/>
              </a:rPr>
              <a:t>customers</a:t>
            </a:r>
            <a:r>
              <a:rPr lang="en-US" sz="2000" b="0" spc="-66" dirty="0">
                <a:solidFill>
                  <a:srgbClr val="58595B"/>
                </a:solidFill>
                <a:latin typeface="Arial"/>
                <a:cs typeface="Arial"/>
              </a:rPr>
              <a:t> </a:t>
            </a:r>
            <a:r>
              <a:rPr lang="en-US" sz="2000" b="0" spc="-9" dirty="0">
                <a:solidFill>
                  <a:srgbClr val="58595B"/>
                </a:solidFill>
                <a:latin typeface="Arial"/>
                <a:cs typeface="Arial"/>
              </a:rPr>
              <a:t>or</a:t>
            </a:r>
            <a:r>
              <a:rPr lang="en-US" sz="2000" b="0" spc="-71" dirty="0">
                <a:solidFill>
                  <a:srgbClr val="58595B"/>
                </a:solidFill>
                <a:latin typeface="Arial"/>
                <a:cs typeface="Arial"/>
              </a:rPr>
              <a:t> </a:t>
            </a:r>
            <a:r>
              <a:rPr lang="en-US" sz="2000" b="0" spc="-40" dirty="0">
                <a:solidFill>
                  <a:srgbClr val="58595B"/>
                </a:solidFill>
                <a:latin typeface="Arial"/>
                <a:cs typeface="Arial"/>
              </a:rPr>
              <a:t>any</a:t>
            </a:r>
            <a:r>
              <a:rPr lang="en-US" sz="2000" b="0" spc="-66" dirty="0">
                <a:solidFill>
                  <a:srgbClr val="58595B"/>
                </a:solidFill>
                <a:latin typeface="Arial"/>
                <a:cs typeface="Arial"/>
              </a:rPr>
              <a:t> </a:t>
            </a:r>
            <a:r>
              <a:rPr lang="en-US" sz="2000" b="0" spc="-4" dirty="0">
                <a:solidFill>
                  <a:srgbClr val="58595B"/>
                </a:solidFill>
                <a:latin typeface="Arial"/>
                <a:cs typeface="Arial"/>
              </a:rPr>
              <a:t>group </a:t>
            </a:r>
            <a:r>
              <a:rPr lang="en-US" sz="2000" b="0" spc="-278" dirty="0">
                <a:solidFill>
                  <a:srgbClr val="58595B"/>
                </a:solidFill>
                <a:latin typeface="Arial"/>
                <a:cs typeface="Arial"/>
              </a:rPr>
              <a:t> </a:t>
            </a:r>
            <a:r>
              <a:rPr lang="en-US" sz="2000" b="0" spc="-9" dirty="0">
                <a:solidFill>
                  <a:srgbClr val="58595B"/>
                </a:solidFill>
                <a:latin typeface="Arial"/>
                <a:cs typeface="Arial"/>
              </a:rPr>
              <a:t>administrator or </a:t>
            </a:r>
            <a:r>
              <a:rPr lang="en-US" sz="2000" b="0" spc="-13" dirty="0">
                <a:solidFill>
                  <a:srgbClr val="58595B"/>
                </a:solidFill>
                <a:latin typeface="Arial"/>
                <a:cs typeface="Arial"/>
              </a:rPr>
              <a:t>person </a:t>
            </a:r>
            <a:r>
              <a:rPr lang="en-US" sz="2000" b="0" spc="-18" dirty="0">
                <a:solidFill>
                  <a:srgbClr val="58595B"/>
                </a:solidFill>
                <a:latin typeface="Arial"/>
                <a:cs typeface="Arial"/>
              </a:rPr>
              <a:t>who </a:t>
            </a:r>
            <a:r>
              <a:rPr lang="en-US" sz="2000" b="0" spc="-31" dirty="0">
                <a:solidFill>
                  <a:srgbClr val="58595B"/>
                </a:solidFill>
                <a:latin typeface="Arial"/>
                <a:cs typeface="Arial"/>
              </a:rPr>
              <a:t>has </a:t>
            </a:r>
            <a:r>
              <a:rPr lang="en-US" sz="2000" b="0" spc="-9" dirty="0">
                <a:solidFill>
                  <a:srgbClr val="58595B"/>
                </a:solidFill>
                <a:latin typeface="Arial"/>
                <a:cs typeface="Arial"/>
              </a:rPr>
              <a:t>authority </a:t>
            </a:r>
            <a:r>
              <a:rPr lang="en-US" sz="2000" b="0" spc="-31" dirty="0">
                <a:solidFill>
                  <a:srgbClr val="58595B"/>
                </a:solidFill>
                <a:latin typeface="Arial"/>
                <a:cs typeface="Arial"/>
              </a:rPr>
              <a:t>over an </a:t>
            </a:r>
            <a:r>
              <a:rPr lang="en-US" sz="2000" b="0" spc="-62" dirty="0">
                <a:solidFill>
                  <a:srgbClr val="58595B"/>
                </a:solidFill>
                <a:latin typeface="Arial"/>
                <a:cs typeface="Arial"/>
              </a:rPr>
              <a:t>ERISA  </a:t>
            </a:r>
            <a:r>
              <a:rPr lang="en-US" sz="2000" b="0" spc="-31" dirty="0">
                <a:solidFill>
                  <a:srgbClr val="58595B"/>
                </a:solidFill>
                <a:latin typeface="Arial"/>
                <a:cs typeface="Arial"/>
              </a:rPr>
              <a:t>(Employee </a:t>
            </a:r>
            <a:r>
              <a:rPr lang="en-US" sz="2000" b="0" spc="-22" dirty="0">
                <a:solidFill>
                  <a:srgbClr val="58595B"/>
                </a:solidFill>
                <a:latin typeface="Arial"/>
                <a:cs typeface="Arial"/>
              </a:rPr>
              <a:t>Retirement </a:t>
            </a:r>
            <a:r>
              <a:rPr lang="en-US" sz="2000" b="0" spc="-282" dirty="0">
                <a:solidFill>
                  <a:srgbClr val="58595B"/>
                </a:solidFill>
                <a:latin typeface="Arial"/>
                <a:cs typeface="Arial"/>
              </a:rPr>
              <a:t> </a:t>
            </a:r>
            <a:r>
              <a:rPr lang="en-US" sz="2000" b="0" spc="-13" dirty="0">
                <a:solidFill>
                  <a:srgbClr val="58595B"/>
                </a:solidFill>
                <a:latin typeface="Arial"/>
                <a:cs typeface="Arial"/>
              </a:rPr>
              <a:t>In</a:t>
            </a:r>
            <a:r>
              <a:rPr lang="en-US" sz="2000" b="0" spc="-9" dirty="0">
                <a:solidFill>
                  <a:srgbClr val="58595B"/>
                </a:solidFill>
                <a:latin typeface="Arial"/>
                <a:cs typeface="Arial"/>
              </a:rPr>
              <a:t>c</a:t>
            </a:r>
            <a:r>
              <a:rPr lang="en-US" sz="2000" b="0" spc="-13" dirty="0">
                <a:solidFill>
                  <a:srgbClr val="58595B"/>
                </a:solidFill>
                <a:latin typeface="Arial"/>
                <a:cs typeface="Arial"/>
              </a:rPr>
              <a:t>ome</a:t>
            </a:r>
            <a:r>
              <a:rPr lang="en-US" sz="2000" b="0" spc="-71" dirty="0">
                <a:solidFill>
                  <a:srgbClr val="58595B"/>
                </a:solidFill>
                <a:latin typeface="Arial"/>
                <a:cs typeface="Arial"/>
              </a:rPr>
              <a:t> </a:t>
            </a:r>
            <a:r>
              <a:rPr lang="en-US" sz="2000" b="0" spc="-49" dirty="0">
                <a:solidFill>
                  <a:srgbClr val="58595B"/>
                </a:solidFill>
                <a:latin typeface="Arial"/>
                <a:cs typeface="Arial"/>
              </a:rPr>
              <a:t>S</a:t>
            </a:r>
            <a:r>
              <a:rPr lang="en-US" sz="2000" b="0" spc="-40" dirty="0">
                <a:solidFill>
                  <a:srgbClr val="58595B"/>
                </a:solidFill>
                <a:latin typeface="Arial"/>
                <a:cs typeface="Arial"/>
              </a:rPr>
              <a:t>e</a:t>
            </a:r>
            <a:r>
              <a:rPr lang="en-US" sz="2000" b="0" spc="4" dirty="0">
                <a:solidFill>
                  <a:srgbClr val="58595B"/>
                </a:solidFill>
                <a:latin typeface="Arial"/>
                <a:cs typeface="Arial"/>
              </a:rPr>
              <a:t>curi</a:t>
            </a:r>
            <a:r>
              <a:rPr lang="en-US" sz="2000" b="0" spc="18" dirty="0">
                <a:solidFill>
                  <a:srgbClr val="58595B"/>
                </a:solidFill>
                <a:latin typeface="Arial"/>
                <a:cs typeface="Arial"/>
              </a:rPr>
              <a:t>t</a:t>
            </a:r>
            <a:r>
              <a:rPr lang="en-US" sz="2000" b="0" spc="-53" dirty="0">
                <a:solidFill>
                  <a:srgbClr val="58595B"/>
                </a:solidFill>
                <a:latin typeface="Arial"/>
                <a:cs typeface="Arial"/>
              </a:rPr>
              <a:t>y</a:t>
            </a:r>
            <a:r>
              <a:rPr lang="en-US" sz="2000" b="0" spc="-71" dirty="0">
                <a:solidFill>
                  <a:srgbClr val="58595B"/>
                </a:solidFill>
                <a:latin typeface="Arial"/>
                <a:cs typeface="Arial"/>
              </a:rPr>
              <a:t> </a:t>
            </a:r>
            <a:r>
              <a:rPr lang="en-US" sz="2000" b="0" spc="-40" dirty="0">
                <a:solidFill>
                  <a:srgbClr val="58595B"/>
                </a:solidFill>
                <a:latin typeface="Arial"/>
                <a:cs typeface="Arial"/>
              </a:rPr>
              <a:t>A</a:t>
            </a:r>
            <a:r>
              <a:rPr lang="en-US" sz="2000" b="0" spc="4" dirty="0">
                <a:solidFill>
                  <a:srgbClr val="58595B"/>
                </a:solidFill>
                <a:latin typeface="Arial"/>
                <a:cs typeface="Arial"/>
              </a:rPr>
              <a:t>c</a:t>
            </a:r>
            <a:r>
              <a:rPr lang="en-US" sz="2000" b="0" spc="31" dirty="0">
                <a:solidFill>
                  <a:srgbClr val="58595B"/>
                </a:solidFill>
                <a:latin typeface="Arial"/>
                <a:cs typeface="Arial"/>
              </a:rPr>
              <a:t>t</a:t>
            </a:r>
            <a:r>
              <a:rPr lang="en-US" sz="2000" b="0" spc="-71" dirty="0">
                <a:solidFill>
                  <a:srgbClr val="58595B"/>
                </a:solidFill>
                <a:latin typeface="Arial"/>
                <a:cs typeface="Arial"/>
              </a:rPr>
              <a:t> </a:t>
            </a:r>
            <a:r>
              <a:rPr lang="en-US" sz="2000" b="0" spc="-26" dirty="0">
                <a:solidFill>
                  <a:srgbClr val="58595B"/>
                </a:solidFill>
                <a:latin typeface="Arial"/>
                <a:cs typeface="Arial"/>
              </a:rPr>
              <a:t>o</a:t>
            </a:r>
            <a:r>
              <a:rPr lang="en-US" sz="2000" b="0" spc="4" dirty="0">
                <a:solidFill>
                  <a:srgbClr val="58595B"/>
                </a:solidFill>
                <a:latin typeface="Arial"/>
                <a:cs typeface="Arial"/>
              </a:rPr>
              <a:t>f</a:t>
            </a:r>
            <a:r>
              <a:rPr lang="en-US" sz="2000" b="0" spc="-71" dirty="0">
                <a:solidFill>
                  <a:srgbClr val="58595B"/>
                </a:solidFill>
                <a:latin typeface="Arial"/>
                <a:cs typeface="Arial"/>
              </a:rPr>
              <a:t> </a:t>
            </a:r>
            <a:r>
              <a:rPr lang="en-US" sz="2000" b="0" spc="-4" dirty="0">
                <a:solidFill>
                  <a:srgbClr val="58595B"/>
                </a:solidFill>
                <a:latin typeface="Arial"/>
                <a:cs typeface="Arial"/>
              </a:rPr>
              <a:t>1974)</a:t>
            </a:r>
            <a:r>
              <a:rPr lang="en-US" sz="2000" b="0" spc="-71" dirty="0">
                <a:solidFill>
                  <a:srgbClr val="58595B"/>
                </a:solidFill>
                <a:latin typeface="Arial"/>
                <a:cs typeface="Arial"/>
              </a:rPr>
              <a:t> </a:t>
            </a:r>
            <a:r>
              <a:rPr lang="en-US" sz="2000" b="0" spc="-26" dirty="0">
                <a:solidFill>
                  <a:srgbClr val="58595B"/>
                </a:solidFill>
                <a:latin typeface="Arial"/>
                <a:cs typeface="Arial"/>
              </a:rPr>
              <a:t>he</a:t>
            </a:r>
            <a:r>
              <a:rPr lang="en-US" sz="2000" b="0" spc="-9" dirty="0">
                <a:solidFill>
                  <a:srgbClr val="58595B"/>
                </a:solidFill>
                <a:latin typeface="Arial"/>
                <a:cs typeface="Arial"/>
              </a:rPr>
              <a:t>alth</a:t>
            </a:r>
            <a:r>
              <a:rPr lang="en-US" sz="2000" b="0" spc="-71" dirty="0">
                <a:solidFill>
                  <a:srgbClr val="58595B"/>
                </a:solidFill>
                <a:latin typeface="Arial"/>
                <a:cs typeface="Arial"/>
              </a:rPr>
              <a:t> </a:t>
            </a:r>
            <a:r>
              <a:rPr lang="en-US" sz="2000" b="0" spc="-13" dirty="0">
                <a:solidFill>
                  <a:srgbClr val="58595B"/>
                </a:solidFill>
                <a:latin typeface="Arial"/>
                <a:cs typeface="Arial"/>
              </a:rPr>
              <a:t>plan</a:t>
            </a:r>
            <a:r>
              <a:rPr lang="en-US" sz="2000" b="0" spc="-71" dirty="0">
                <a:solidFill>
                  <a:srgbClr val="58595B"/>
                </a:solidFill>
                <a:latin typeface="Arial"/>
                <a:cs typeface="Arial"/>
              </a:rPr>
              <a:t> </a:t>
            </a:r>
            <a:r>
              <a:rPr lang="en-US" sz="2000" b="0" spc="-4" dirty="0">
                <a:solidFill>
                  <a:srgbClr val="58595B"/>
                </a:solidFill>
                <a:latin typeface="Arial"/>
                <a:cs typeface="Arial"/>
              </a:rPr>
              <a:t>choi</a:t>
            </a:r>
            <a:r>
              <a:rPr lang="en-US" sz="2000" b="0" spc="4" dirty="0">
                <a:solidFill>
                  <a:srgbClr val="58595B"/>
                </a:solidFill>
                <a:latin typeface="Arial"/>
                <a:cs typeface="Arial"/>
              </a:rPr>
              <a:t>c</a:t>
            </a:r>
            <a:r>
              <a:rPr lang="en-US" sz="2000" b="0" spc="-53" dirty="0">
                <a:solidFill>
                  <a:srgbClr val="58595B"/>
                </a:solidFill>
                <a:latin typeface="Arial"/>
                <a:cs typeface="Arial"/>
              </a:rPr>
              <a:t>e.</a:t>
            </a:r>
            <a:endParaRPr lang="en-US" sz="2000" b="0" dirty="0">
              <a:latin typeface="Arial"/>
              <a:cs typeface="Arial"/>
            </a:endParaRPr>
          </a:p>
          <a:p>
            <a:pPr marL="313781" marR="4483" indent="-201717">
              <a:lnSpc>
                <a:spcPct val="118100"/>
              </a:lnSpc>
              <a:spcBef>
                <a:spcPts val="794"/>
              </a:spcBef>
              <a:buChar char="•"/>
              <a:tabLst>
                <a:tab pos="313221" algn="l"/>
                <a:tab pos="313781" algn="l"/>
              </a:tabLst>
            </a:pPr>
            <a:r>
              <a:rPr lang="en-US" sz="2000" b="0" spc="-4" dirty="0">
                <a:solidFill>
                  <a:srgbClr val="58595B"/>
                </a:solidFill>
                <a:latin typeface="Arial"/>
                <a:cs typeface="Arial"/>
              </a:rPr>
              <a:t>Accepting gifts </a:t>
            </a:r>
            <a:r>
              <a:rPr lang="en-US" sz="2000" b="0" dirty="0">
                <a:solidFill>
                  <a:srgbClr val="58595B"/>
                </a:solidFill>
                <a:latin typeface="Arial"/>
                <a:cs typeface="Arial"/>
              </a:rPr>
              <a:t>from </a:t>
            </a:r>
            <a:r>
              <a:rPr lang="en-US" sz="2000" b="0" spc="-9" dirty="0">
                <a:solidFill>
                  <a:srgbClr val="58595B"/>
                </a:solidFill>
                <a:latin typeface="Arial"/>
                <a:cs typeface="Arial"/>
              </a:rPr>
              <a:t>or </a:t>
            </a:r>
            <a:r>
              <a:rPr lang="en-US" sz="2000" b="0" spc="-13" dirty="0">
                <a:solidFill>
                  <a:srgbClr val="58595B"/>
                </a:solidFill>
                <a:latin typeface="Arial"/>
                <a:cs typeface="Arial"/>
              </a:rPr>
              <a:t>offering </a:t>
            </a:r>
            <a:r>
              <a:rPr lang="en-US" sz="2000" b="0" spc="-4" dirty="0">
                <a:solidFill>
                  <a:srgbClr val="58595B"/>
                </a:solidFill>
                <a:latin typeface="Arial"/>
                <a:cs typeface="Arial"/>
              </a:rPr>
              <a:t>gifts </a:t>
            </a:r>
            <a:r>
              <a:rPr lang="en-US" sz="2000" b="0" dirty="0">
                <a:solidFill>
                  <a:srgbClr val="58595B"/>
                </a:solidFill>
                <a:latin typeface="Arial"/>
                <a:cs typeface="Arial"/>
              </a:rPr>
              <a:t>to </a:t>
            </a:r>
            <a:r>
              <a:rPr lang="en-US" sz="2000" b="0" spc="-53" dirty="0">
                <a:solidFill>
                  <a:srgbClr val="58595B"/>
                </a:solidFill>
                <a:latin typeface="Arial"/>
                <a:cs typeface="Arial"/>
              </a:rPr>
              <a:t>a </a:t>
            </a:r>
            <a:r>
              <a:rPr lang="en-US" sz="2000" b="0" spc="-13" dirty="0">
                <a:solidFill>
                  <a:srgbClr val="58595B"/>
                </a:solidFill>
                <a:latin typeface="Arial"/>
                <a:cs typeface="Arial"/>
              </a:rPr>
              <a:t>government </a:t>
            </a:r>
            <a:r>
              <a:rPr lang="en-US" sz="2000" b="0" spc="-22" dirty="0">
                <a:solidFill>
                  <a:srgbClr val="58595B"/>
                </a:solidFill>
                <a:latin typeface="Arial"/>
                <a:cs typeface="Arial"/>
              </a:rPr>
              <a:t>agency </a:t>
            </a:r>
            <a:r>
              <a:rPr lang="en-US" sz="2000" b="0" spc="-9" dirty="0">
                <a:solidFill>
                  <a:srgbClr val="58595B"/>
                </a:solidFill>
                <a:latin typeface="Arial"/>
                <a:cs typeface="Arial"/>
              </a:rPr>
              <a:t>or </a:t>
            </a:r>
            <a:r>
              <a:rPr lang="en-US" sz="2000" b="0" dirty="0">
                <a:solidFill>
                  <a:srgbClr val="58595B"/>
                </a:solidFill>
                <a:latin typeface="Arial"/>
                <a:cs typeface="Arial"/>
              </a:rPr>
              <a:t>public </a:t>
            </a:r>
            <a:r>
              <a:rPr lang="en-US" sz="2000" b="0" spc="-26" dirty="0">
                <a:solidFill>
                  <a:srgbClr val="58595B"/>
                </a:solidFill>
                <a:latin typeface="Arial"/>
                <a:cs typeface="Arial"/>
              </a:rPr>
              <a:t>entity in violation of state or local law. </a:t>
            </a:r>
            <a:r>
              <a:rPr lang="en-US" sz="2000" b="0" spc="-22" dirty="0">
                <a:solidFill>
                  <a:srgbClr val="58595B"/>
                </a:solidFill>
                <a:latin typeface="Arial"/>
                <a:cs typeface="Arial"/>
              </a:rPr>
              <a:t>This</a:t>
            </a:r>
            <a:r>
              <a:rPr lang="en-US" sz="2000" b="0" spc="-18" dirty="0">
                <a:solidFill>
                  <a:srgbClr val="58595B"/>
                </a:solidFill>
                <a:latin typeface="Arial"/>
                <a:cs typeface="Arial"/>
              </a:rPr>
              <a:t> </a:t>
            </a:r>
            <a:r>
              <a:rPr lang="en-US" sz="2000" b="0" spc="-13" dirty="0">
                <a:solidFill>
                  <a:srgbClr val="58595B"/>
                </a:solidFill>
                <a:latin typeface="Arial"/>
                <a:cs typeface="Arial"/>
              </a:rPr>
              <a:t>includes</a:t>
            </a:r>
            <a:r>
              <a:rPr lang="en-US" sz="2000" b="0" spc="-66" dirty="0">
                <a:solidFill>
                  <a:srgbClr val="58595B"/>
                </a:solidFill>
                <a:latin typeface="Arial"/>
                <a:cs typeface="Arial"/>
              </a:rPr>
              <a:t> </a:t>
            </a:r>
            <a:r>
              <a:rPr lang="en-US" sz="2000" b="0" spc="-22" dirty="0">
                <a:solidFill>
                  <a:srgbClr val="58595B"/>
                </a:solidFill>
                <a:latin typeface="Arial"/>
                <a:cs typeface="Arial"/>
              </a:rPr>
              <a:t>employees</a:t>
            </a:r>
            <a:r>
              <a:rPr lang="en-US" sz="2000" b="0" spc="-62" dirty="0">
                <a:solidFill>
                  <a:srgbClr val="58595B"/>
                </a:solidFill>
                <a:latin typeface="Arial"/>
                <a:cs typeface="Arial"/>
              </a:rPr>
              <a:t> </a:t>
            </a:r>
            <a:r>
              <a:rPr lang="en-US" sz="2000" b="0" spc="-13" dirty="0">
                <a:solidFill>
                  <a:srgbClr val="58595B"/>
                </a:solidFill>
                <a:latin typeface="Arial"/>
                <a:cs typeface="Arial"/>
              </a:rPr>
              <a:t>of</a:t>
            </a:r>
            <a:r>
              <a:rPr lang="en-US" sz="2000" b="0" spc="-66" dirty="0">
                <a:solidFill>
                  <a:srgbClr val="58595B"/>
                </a:solidFill>
                <a:latin typeface="Arial"/>
                <a:cs typeface="Arial"/>
              </a:rPr>
              <a:t> </a:t>
            </a:r>
            <a:r>
              <a:rPr lang="en-US" sz="2000" b="0" spc="-9" dirty="0">
                <a:solidFill>
                  <a:srgbClr val="58595B"/>
                </a:solidFill>
                <a:latin typeface="Arial"/>
                <a:cs typeface="Arial"/>
              </a:rPr>
              <a:t>the</a:t>
            </a:r>
            <a:r>
              <a:rPr lang="en-US" sz="2000" b="0" spc="-62" dirty="0">
                <a:solidFill>
                  <a:srgbClr val="58595B"/>
                </a:solidFill>
                <a:latin typeface="Arial"/>
                <a:cs typeface="Arial"/>
              </a:rPr>
              <a:t> </a:t>
            </a:r>
            <a:r>
              <a:rPr lang="en-US" sz="2000" b="0" spc="-26" dirty="0">
                <a:solidFill>
                  <a:srgbClr val="58595B"/>
                </a:solidFill>
                <a:latin typeface="Arial"/>
                <a:cs typeface="Arial"/>
              </a:rPr>
              <a:t>state,</a:t>
            </a:r>
            <a:r>
              <a:rPr lang="en-US" sz="2000" b="0" spc="-62" dirty="0">
                <a:solidFill>
                  <a:srgbClr val="58595B"/>
                </a:solidFill>
                <a:latin typeface="Arial"/>
                <a:cs typeface="Arial"/>
              </a:rPr>
              <a:t> </a:t>
            </a:r>
            <a:r>
              <a:rPr lang="en-US" sz="2000" b="0" spc="-13" dirty="0">
                <a:solidFill>
                  <a:srgbClr val="58595B"/>
                </a:solidFill>
                <a:latin typeface="Arial"/>
                <a:cs typeface="Arial"/>
              </a:rPr>
              <a:t>local</a:t>
            </a:r>
            <a:r>
              <a:rPr lang="en-US" sz="2000" b="0" spc="-66" dirty="0">
                <a:solidFill>
                  <a:srgbClr val="58595B"/>
                </a:solidFill>
                <a:latin typeface="Arial"/>
                <a:cs typeface="Arial"/>
              </a:rPr>
              <a:t> </a:t>
            </a:r>
            <a:r>
              <a:rPr lang="en-US" sz="2000" b="0" spc="-13" dirty="0">
                <a:solidFill>
                  <a:srgbClr val="58595B"/>
                </a:solidFill>
                <a:latin typeface="Arial"/>
                <a:cs typeface="Arial"/>
              </a:rPr>
              <a:t>government</a:t>
            </a:r>
            <a:r>
              <a:rPr lang="en-US" sz="2000" b="0" spc="-62" dirty="0">
                <a:solidFill>
                  <a:srgbClr val="58595B"/>
                </a:solidFill>
                <a:latin typeface="Arial"/>
                <a:cs typeface="Arial"/>
              </a:rPr>
              <a:t> </a:t>
            </a:r>
            <a:r>
              <a:rPr lang="en-US" sz="2000" b="0" spc="-9" dirty="0">
                <a:solidFill>
                  <a:srgbClr val="58595B"/>
                </a:solidFill>
                <a:latin typeface="Arial"/>
                <a:cs typeface="Arial"/>
              </a:rPr>
              <a:t>or</a:t>
            </a:r>
            <a:r>
              <a:rPr lang="en-US" sz="2000" b="0" spc="-66" dirty="0">
                <a:solidFill>
                  <a:srgbClr val="58595B"/>
                </a:solidFill>
                <a:latin typeface="Arial"/>
                <a:cs typeface="Arial"/>
              </a:rPr>
              <a:t> </a:t>
            </a:r>
            <a:r>
              <a:rPr lang="en-US" sz="2000" b="0" spc="-53" dirty="0">
                <a:solidFill>
                  <a:srgbClr val="58595B"/>
                </a:solidFill>
                <a:latin typeface="Arial"/>
                <a:cs typeface="Arial"/>
              </a:rPr>
              <a:t>a</a:t>
            </a:r>
            <a:r>
              <a:rPr lang="en-US" sz="2000" b="0" spc="-62" dirty="0">
                <a:solidFill>
                  <a:srgbClr val="58595B"/>
                </a:solidFill>
                <a:latin typeface="Arial"/>
                <a:cs typeface="Arial"/>
              </a:rPr>
              <a:t> </a:t>
            </a:r>
            <a:r>
              <a:rPr lang="en-US" sz="2000" b="0" dirty="0">
                <a:solidFill>
                  <a:srgbClr val="58595B"/>
                </a:solidFill>
                <a:latin typeface="Arial"/>
                <a:cs typeface="Arial"/>
              </a:rPr>
              <a:t>public</a:t>
            </a:r>
            <a:r>
              <a:rPr lang="en-US" sz="2000" b="0" spc="-62" dirty="0">
                <a:solidFill>
                  <a:srgbClr val="58595B"/>
                </a:solidFill>
                <a:latin typeface="Arial"/>
                <a:cs typeface="Arial"/>
              </a:rPr>
              <a:t> </a:t>
            </a:r>
            <a:r>
              <a:rPr lang="en-US" sz="2000" b="0" spc="-26" dirty="0">
                <a:solidFill>
                  <a:srgbClr val="58595B"/>
                </a:solidFill>
                <a:latin typeface="Arial"/>
                <a:cs typeface="Arial"/>
              </a:rPr>
              <a:t>entity,</a:t>
            </a:r>
            <a:r>
              <a:rPr lang="en-US" sz="2000" b="0" spc="-66" dirty="0">
                <a:solidFill>
                  <a:srgbClr val="58595B"/>
                </a:solidFill>
                <a:latin typeface="Arial"/>
                <a:cs typeface="Arial"/>
              </a:rPr>
              <a:t> </a:t>
            </a:r>
            <a:r>
              <a:rPr lang="en-US" sz="2000" b="0" spc="-4" dirty="0">
                <a:solidFill>
                  <a:srgbClr val="58595B"/>
                </a:solidFill>
                <a:latin typeface="Arial"/>
                <a:cs typeface="Arial"/>
              </a:rPr>
              <a:t>including</a:t>
            </a:r>
            <a:r>
              <a:rPr lang="en-US" sz="2000" b="0" spc="-62" dirty="0">
                <a:solidFill>
                  <a:srgbClr val="58595B"/>
                </a:solidFill>
                <a:latin typeface="Arial"/>
                <a:cs typeface="Arial"/>
              </a:rPr>
              <a:t> </a:t>
            </a:r>
            <a:r>
              <a:rPr lang="en-US" sz="2000" b="0" spc="-53" dirty="0">
                <a:solidFill>
                  <a:srgbClr val="58595B"/>
                </a:solidFill>
                <a:latin typeface="Arial"/>
                <a:cs typeface="Arial"/>
              </a:rPr>
              <a:t>a</a:t>
            </a:r>
            <a:r>
              <a:rPr lang="en-US" sz="2000" b="0" spc="-62" dirty="0">
                <a:solidFill>
                  <a:srgbClr val="58595B"/>
                </a:solidFill>
                <a:latin typeface="Arial"/>
                <a:cs typeface="Arial"/>
              </a:rPr>
              <a:t> </a:t>
            </a:r>
            <a:r>
              <a:rPr lang="en-US" sz="2000" b="0" spc="-13" dirty="0">
                <a:solidFill>
                  <a:srgbClr val="58595B"/>
                </a:solidFill>
                <a:latin typeface="Arial"/>
                <a:cs typeface="Arial"/>
              </a:rPr>
              <a:t>school </a:t>
            </a:r>
            <a:r>
              <a:rPr lang="en-US" sz="2000" b="0" spc="-282" dirty="0">
                <a:solidFill>
                  <a:srgbClr val="58595B"/>
                </a:solidFill>
                <a:latin typeface="Arial"/>
                <a:cs typeface="Arial"/>
              </a:rPr>
              <a:t> </a:t>
            </a:r>
            <a:r>
              <a:rPr lang="en-US" sz="2000" b="0" spc="-13" dirty="0">
                <a:solidFill>
                  <a:srgbClr val="58595B"/>
                </a:solidFill>
                <a:latin typeface="Arial"/>
                <a:cs typeface="Arial"/>
              </a:rPr>
              <a:t>board</a:t>
            </a:r>
            <a:r>
              <a:rPr lang="en-US" sz="2000" b="0" spc="-75" dirty="0">
                <a:solidFill>
                  <a:srgbClr val="58595B"/>
                </a:solidFill>
                <a:latin typeface="Arial"/>
                <a:cs typeface="Arial"/>
              </a:rPr>
              <a:t> </a:t>
            </a:r>
            <a:r>
              <a:rPr lang="en-US" sz="2000" b="0" spc="-9" dirty="0">
                <a:solidFill>
                  <a:srgbClr val="58595B"/>
                </a:solidFill>
                <a:latin typeface="Arial"/>
                <a:cs typeface="Arial"/>
              </a:rPr>
              <a:t>or</a:t>
            </a:r>
            <a:r>
              <a:rPr lang="en-US" sz="2000" b="0" spc="-71" dirty="0">
                <a:solidFill>
                  <a:srgbClr val="58595B"/>
                </a:solidFill>
                <a:latin typeface="Arial"/>
                <a:cs typeface="Arial"/>
              </a:rPr>
              <a:t> </a:t>
            </a:r>
            <a:r>
              <a:rPr lang="en-US" sz="2000" b="0" spc="-53" dirty="0">
                <a:solidFill>
                  <a:srgbClr val="58595B"/>
                </a:solidFill>
                <a:latin typeface="Arial"/>
                <a:cs typeface="Arial"/>
              </a:rPr>
              <a:t>a</a:t>
            </a:r>
            <a:r>
              <a:rPr lang="en-US" sz="2000" b="0" spc="-71" dirty="0">
                <a:solidFill>
                  <a:srgbClr val="58595B"/>
                </a:solidFill>
                <a:latin typeface="Arial"/>
                <a:cs typeface="Arial"/>
              </a:rPr>
              <a:t> </a:t>
            </a:r>
            <a:r>
              <a:rPr lang="en-US" sz="2000" b="0" dirty="0">
                <a:solidFill>
                  <a:srgbClr val="58595B"/>
                </a:solidFill>
                <a:latin typeface="Arial"/>
                <a:cs typeface="Arial"/>
              </a:rPr>
              <a:t>public</a:t>
            </a:r>
            <a:r>
              <a:rPr lang="en-US" sz="2000" b="0" spc="-71" dirty="0">
                <a:solidFill>
                  <a:srgbClr val="58595B"/>
                </a:solidFill>
                <a:latin typeface="Arial"/>
                <a:cs typeface="Arial"/>
              </a:rPr>
              <a:t> </a:t>
            </a:r>
            <a:r>
              <a:rPr lang="en-US" sz="2000" b="0" spc="-18" dirty="0">
                <a:solidFill>
                  <a:srgbClr val="58595B"/>
                </a:solidFill>
                <a:latin typeface="Arial"/>
                <a:cs typeface="Arial"/>
              </a:rPr>
              <a:t>hospital.</a:t>
            </a:r>
            <a:endParaRPr lang="en-US" sz="2000" b="0" dirty="0">
              <a:latin typeface="Arial"/>
              <a:cs typeface="Arial"/>
            </a:endParaRPr>
          </a:p>
          <a:p>
            <a:pPr marL="11206" marR="61636">
              <a:lnSpc>
                <a:spcPct val="118100"/>
              </a:lnSpc>
              <a:spcBef>
                <a:spcPts val="789"/>
              </a:spcBef>
            </a:pPr>
            <a:endParaRPr lang="en-US" sz="2000" spc="-31" dirty="0">
              <a:solidFill>
                <a:srgbClr val="58595B"/>
              </a:solidFill>
              <a:latin typeface="Arial"/>
              <a:cs typeface="Arial"/>
            </a:endParaRPr>
          </a:p>
          <a:p>
            <a:endParaRPr lang="en-US" dirty="0"/>
          </a:p>
        </p:txBody>
      </p:sp>
      <p:sp>
        <p:nvSpPr>
          <p:cNvPr id="23" name="Content Placeholder 22">
            <a:extLst>
              <a:ext uri="{FF2B5EF4-FFF2-40B4-BE49-F238E27FC236}">
                <a16:creationId xmlns:a16="http://schemas.microsoft.com/office/drawing/2014/main" id="{A8FBF136-0284-A14D-74D5-7A2DE6B0817D}"/>
              </a:ext>
            </a:extLst>
          </p:cNvPr>
          <p:cNvSpPr>
            <a:spLocks noGrp="1"/>
          </p:cNvSpPr>
          <p:nvPr>
            <p:ph sz="quarter" idx="11"/>
          </p:nvPr>
        </p:nvSpPr>
        <p:spPr>
          <a:xfrm>
            <a:off x="1961147" y="4839233"/>
            <a:ext cx="6684832" cy="1255639"/>
          </a:xfrm>
        </p:spPr>
        <p:txBody>
          <a:bodyPr>
            <a:normAutofit fontScale="92500" lnSpcReduction="10000"/>
          </a:bodyPr>
          <a:lstStyle/>
          <a:p>
            <a:pPr marL="11206" marR="4483">
              <a:lnSpc>
                <a:spcPct val="103699"/>
              </a:lnSpc>
              <a:spcBef>
                <a:spcPts val="40"/>
              </a:spcBef>
            </a:pPr>
            <a:r>
              <a:rPr lang="en-US" sz="1200" b="1" spc="26" dirty="0">
                <a:solidFill>
                  <a:srgbClr val="FFFFFF"/>
                </a:solidFill>
                <a:cs typeface="Arial"/>
              </a:rPr>
              <a:t>Q</a:t>
            </a:r>
            <a:r>
              <a:rPr lang="en-US" sz="1200" spc="26" dirty="0">
                <a:solidFill>
                  <a:srgbClr val="FFFFFF"/>
                </a:solidFill>
                <a:cs typeface="Palatino Linotype"/>
              </a:rPr>
              <a:t>: </a:t>
            </a:r>
            <a:r>
              <a:rPr lang="en-US" sz="1200" spc="-22" dirty="0">
                <a:solidFill>
                  <a:srgbClr val="FFFFFF"/>
                </a:solidFill>
                <a:cs typeface="Palatino Linotype"/>
              </a:rPr>
              <a:t>A </a:t>
            </a:r>
            <a:r>
              <a:rPr lang="en-US" sz="1200" spc="31" dirty="0">
                <a:solidFill>
                  <a:srgbClr val="FFFFFF"/>
                </a:solidFill>
                <a:cs typeface="Palatino Linotype"/>
              </a:rPr>
              <a:t>vendor </a:t>
            </a:r>
            <a:r>
              <a:rPr lang="en-US" sz="1200" spc="75" dirty="0">
                <a:solidFill>
                  <a:srgbClr val="FFFFFF"/>
                </a:solidFill>
                <a:cs typeface="Palatino Linotype"/>
              </a:rPr>
              <a:t>has </a:t>
            </a:r>
            <a:r>
              <a:rPr lang="en-US" sz="1200" spc="35" dirty="0">
                <a:solidFill>
                  <a:srgbClr val="FFFFFF"/>
                </a:solidFill>
                <a:cs typeface="Palatino Linotype"/>
              </a:rPr>
              <a:t>invited </a:t>
            </a:r>
            <a:r>
              <a:rPr lang="en-US" sz="1200" spc="62" dirty="0">
                <a:solidFill>
                  <a:srgbClr val="FFFFFF"/>
                </a:solidFill>
                <a:cs typeface="Palatino Linotype"/>
              </a:rPr>
              <a:t>me </a:t>
            </a:r>
            <a:r>
              <a:rPr lang="en-US" sz="1200" spc="18" dirty="0">
                <a:solidFill>
                  <a:srgbClr val="FFFFFF"/>
                </a:solidFill>
                <a:cs typeface="Palatino Linotype"/>
              </a:rPr>
              <a:t>to </a:t>
            </a:r>
            <a:r>
              <a:rPr lang="en-US" sz="1200" spc="62" dirty="0">
                <a:solidFill>
                  <a:srgbClr val="FFFFFF"/>
                </a:solidFill>
                <a:cs typeface="Palatino Linotype"/>
              </a:rPr>
              <a:t>a </a:t>
            </a:r>
            <a:r>
              <a:rPr lang="en-US" sz="1200" spc="57" dirty="0">
                <a:solidFill>
                  <a:srgbClr val="FFFFFF"/>
                </a:solidFill>
                <a:cs typeface="Palatino Linotype"/>
              </a:rPr>
              <a:t>conference </a:t>
            </a:r>
            <a:r>
              <a:rPr lang="en-US" sz="1200" spc="18" dirty="0">
                <a:solidFill>
                  <a:srgbClr val="FFFFFF"/>
                </a:solidFill>
                <a:cs typeface="Palatino Linotype"/>
              </a:rPr>
              <a:t>to </a:t>
            </a:r>
            <a:r>
              <a:rPr lang="en-US" sz="1200" spc="53" dirty="0">
                <a:solidFill>
                  <a:srgbClr val="FFFFFF"/>
                </a:solidFill>
                <a:cs typeface="Palatino Linotype"/>
              </a:rPr>
              <a:t>learn </a:t>
            </a:r>
            <a:r>
              <a:rPr lang="en-US" sz="1200" spc="40" dirty="0">
                <a:solidFill>
                  <a:srgbClr val="FFFFFF"/>
                </a:solidFill>
                <a:cs typeface="Palatino Linotype"/>
              </a:rPr>
              <a:t>more </a:t>
            </a:r>
            <a:r>
              <a:rPr lang="en-US" sz="1200" spc="49" dirty="0">
                <a:solidFill>
                  <a:srgbClr val="FFFFFF"/>
                </a:solidFill>
                <a:cs typeface="Palatino Linotype"/>
              </a:rPr>
              <a:t>about </a:t>
            </a:r>
            <a:r>
              <a:rPr lang="en-US" sz="1200" spc="44" dirty="0">
                <a:solidFill>
                  <a:srgbClr val="FFFFFF"/>
                </a:solidFill>
                <a:cs typeface="Palatino Linotype"/>
              </a:rPr>
              <a:t>its </a:t>
            </a:r>
            <a:r>
              <a:rPr lang="en-US" sz="1200" spc="62" dirty="0">
                <a:solidFill>
                  <a:srgbClr val="FFFFFF"/>
                </a:solidFill>
                <a:cs typeface="Palatino Linotype"/>
              </a:rPr>
              <a:t>services </a:t>
            </a:r>
            <a:r>
              <a:rPr lang="en-US" sz="1200" spc="53" dirty="0">
                <a:solidFill>
                  <a:srgbClr val="FFFFFF"/>
                </a:solidFill>
                <a:cs typeface="Palatino Linotype"/>
              </a:rPr>
              <a:t>and </a:t>
            </a:r>
            <a:r>
              <a:rPr lang="en-US" sz="1200" spc="18" dirty="0">
                <a:solidFill>
                  <a:srgbClr val="FFFFFF"/>
                </a:solidFill>
                <a:cs typeface="Palatino Linotype"/>
              </a:rPr>
              <a:t>to </a:t>
            </a:r>
            <a:r>
              <a:rPr lang="en-US" sz="1200" spc="57" dirty="0">
                <a:solidFill>
                  <a:srgbClr val="FFFFFF"/>
                </a:solidFill>
                <a:cs typeface="Palatino Linotype"/>
              </a:rPr>
              <a:t>hear </a:t>
            </a:r>
            <a:r>
              <a:rPr lang="en-US" sz="1200" spc="62" dirty="0">
                <a:solidFill>
                  <a:srgbClr val="FFFFFF"/>
                </a:solidFill>
                <a:cs typeface="Palatino Linotype"/>
              </a:rPr>
              <a:t> </a:t>
            </a:r>
            <a:r>
              <a:rPr lang="en-US" sz="1200" spc="57" dirty="0">
                <a:solidFill>
                  <a:srgbClr val="FFFFFF"/>
                </a:solidFill>
                <a:cs typeface="Palatino Linotype"/>
              </a:rPr>
              <a:t>testimonials </a:t>
            </a:r>
            <a:r>
              <a:rPr lang="en-US" sz="1200" spc="35" dirty="0">
                <a:solidFill>
                  <a:srgbClr val="FFFFFF"/>
                </a:solidFill>
                <a:cs typeface="Palatino Linotype"/>
              </a:rPr>
              <a:t>from </a:t>
            </a:r>
            <a:r>
              <a:rPr lang="en-US" sz="1200" spc="40" dirty="0">
                <a:solidFill>
                  <a:srgbClr val="FFFFFF"/>
                </a:solidFill>
                <a:cs typeface="Palatino Linotype"/>
              </a:rPr>
              <a:t>other </a:t>
            </a:r>
            <a:r>
              <a:rPr lang="en-US" sz="1200" spc="53" dirty="0">
                <a:solidFill>
                  <a:srgbClr val="FFFFFF"/>
                </a:solidFill>
                <a:cs typeface="Palatino Linotype"/>
              </a:rPr>
              <a:t>clients. </a:t>
            </a:r>
            <a:r>
              <a:rPr lang="en-US" sz="1200" spc="62" dirty="0">
                <a:solidFill>
                  <a:srgbClr val="FFFFFF"/>
                </a:solidFill>
                <a:cs typeface="Palatino Linotype"/>
              </a:rPr>
              <a:t>The </a:t>
            </a:r>
            <a:r>
              <a:rPr lang="en-US" sz="1200" spc="57" dirty="0">
                <a:solidFill>
                  <a:srgbClr val="FFFFFF"/>
                </a:solidFill>
                <a:cs typeface="Palatino Linotype"/>
              </a:rPr>
              <a:t>conference is in </a:t>
            </a:r>
            <a:r>
              <a:rPr lang="en-US" sz="1200" spc="49" dirty="0">
                <a:solidFill>
                  <a:srgbClr val="FFFFFF"/>
                </a:solidFill>
                <a:cs typeface="Palatino Linotype"/>
              </a:rPr>
              <a:t>another </a:t>
            </a:r>
            <a:r>
              <a:rPr lang="en-US" sz="1200" spc="26" dirty="0">
                <a:solidFill>
                  <a:srgbClr val="FFFFFF"/>
                </a:solidFill>
                <a:cs typeface="Palatino Linotype"/>
              </a:rPr>
              <a:t>city, </a:t>
            </a:r>
            <a:r>
              <a:rPr lang="en-US" sz="1200" spc="40" dirty="0">
                <a:solidFill>
                  <a:srgbClr val="FFFFFF"/>
                </a:solidFill>
                <a:cs typeface="Palatino Linotype"/>
              </a:rPr>
              <a:t>but </a:t>
            </a:r>
            <a:r>
              <a:rPr lang="en-US" sz="1200" spc="53" dirty="0">
                <a:solidFill>
                  <a:srgbClr val="FFFFFF"/>
                </a:solidFill>
                <a:cs typeface="Palatino Linotype"/>
              </a:rPr>
              <a:t>the </a:t>
            </a:r>
            <a:r>
              <a:rPr lang="en-US" sz="1200" spc="31" dirty="0">
                <a:solidFill>
                  <a:srgbClr val="FFFFFF"/>
                </a:solidFill>
                <a:cs typeface="Palatino Linotype"/>
              </a:rPr>
              <a:t>vendor </a:t>
            </a:r>
            <a:r>
              <a:rPr lang="en-US" sz="1200" spc="35" dirty="0">
                <a:solidFill>
                  <a:srgbClr val="FFFFFF"/>
                </a:solidFill>
                <a:cs typeface="Palatino Linotype"/>
              </a:rPr>
              <a:t>will </a:t>
            </a:r>
            <a:r>
              <a:rPr lang="en-US" sz="1200" spc="31" dirty="0">
                <a:solidFill>
                  <a:srgbClr val="FFFFFF"/>
                </a:solidFill>
                <a:cs typeface="Palatino Linotype"/>
              </a:rPr>
              <a:t>pay </a:t>
            </a:r>
            <a:r>
              <a:rPr lang="en-US" sz="1200" spc="35" dirty="0">
                <a:solidFill>
                  <a:srgbClr val="FFFFFF"/>
                </a:solidFill>
                <a:cs typeface="Palatino Linotype"/>
              </a:rPr>
              <a:t> </a:t>
            </a:r>
            <a:r>
              <a:rPr lang="en-US" sz="1200" spc="13" dirty="0">
                <a:solidFill>
                  <a:srgbClr val="FFFFFF"/>
                </a:solidFill>
                <a:cs typeface="Palatino Linotype"/>
              </a:rPr>
              <a:t>for</a:t>
            </a:r>
            <a:r>
              <a:rPr lang="en-US" sz="1200" dirty="0">
                <a:solidFill>
                  <a:srgbClr val="FFFFFF"/>
                </a:solidFill>
                <a:cs typeface="Palatino Linotype"/>
              </a:rPr>
              <a:t> </a:t>
            </a:r>
            <a:r>
              <a:rPr lang="en-US" sz="1200" spc="31" dirty="0">
                <a:solidFill>
                  <a:srgbClr val="FFFFFF"/>
                </a:solidFill>
                <a:cs typeface="Palatino Linotype"/>
              </a:rPr>
              <a:t>my</a:t>
            </a:r>
            <a:r>
              <a:rPr lang="en-US" sz="1200" spc="4" dirty="0">
                <a:solidFill>
                  <a:srgbClr val="FFFFFF"/>
                </a:solidFill>
                <a:cs typeface="Palatino Linotype"/>
              </a:rPr>
              <a:t> </a:t>
            </a:r>
            <a:r>
              <a:rPr lang="en-US" sz="1200" spc="44" dirty="0">
                <a:solidFill>
                  <a:srgbClr val="FFFFFF"/>
                </a:solidFill>
                <a:cs typeface="Palatino Linotype"/>
              </a:rPr>
              <a:t>airfare,</a:t>
            </a:r>
            <a:r>
              <a:rPr lang="en-US" sz="1200" dirty="0">
                <a:solidFill>
                  <a:srgbClr val="FFFFFF"/>
                </a:solidFill>
                <a:cs typeface="Palatino Linotype"/>
              </a:rPr>
              <a:t> </a:t>
            </a:r>
            <a:r>
              <a:rPr lang="en-US" sz="1200" spc="40" dirty="0">
                <a:solidFill>
                  <a:srgbClr val="FFFFFF"/>
                </a:solidFill>
                <a:cs typeface="Palatino Linotype"/>
              </a:rPr>
              <a:t>hotel,</a:t>
            </a:r>
            <a:r>
              <a:rPr lang="en-US" sz="1200" spc="4" dirty="0">
                <a:solidFill>
                  <a:srgbClr val="FFFFFF"/>
                </a:solidFill>
                <a:cs typeface="Palatino Linotype"/>
              </a:rPr>
              <a:t> </a:t>
            </a:r>
            <a:r>
              <a:rPr lang="en-US" sz="1200" spc="62" dirty="0">
                <a:solidFill>
                  <a:srgbClr val="FFFFFF"/>
                </a:solidFill>
                <a:cs typeface="Palatino Linotype"/>
              </a:rPr>
              <a:t>car</a:t>
            </a:r>
            <a:r>
              <a:rPr lang="en-US" sz="1200" dirty="0">
                <a:solidFill>
                  <a:srgbClr val="FFFFFF"/>
                </a:solidFill>
                <a:cs typeface="Palatino Linotype"/>
              </a:rPr>
              <a:t> </a:t>
            </a:r>
            <a:r>
              <a:rPr lang="en-US" sz="1200" spc="53" dirty="0">
                <a:solidFill>
                  <a:srgbClr val="FFFFFF"/>
                </a:solidFill>
                <a:cs typeface="Palatino Linotype"/>
              </a:rPr>
              <a:t>and</a:t>
            </a:r>
            <a:r>
              <a:rPr lang="en-US" sz="1200" spc="4" dirty="0">
                <a:solidFill>
                  <a:srgbClr val="FFFFFF"/>
                </a:solidFill>
                <a:cs typeface="Palatino Linotype"/>
              </a:rPr>
              <a:t> </a:t>
            </a:r>
            <a:r>
              <a:rPr lang="en-US" sz="1200" spc="26" dirty="0">
                <a:solidFill>
                  <a:srgbClr val="FFFFFF"/>
                </a:solidFill>
                <a:cs typeface="Palatino Linotype"/>
              </a:rPr>
              <a:t>food</a:t>
            </a:r>
            <a:r>
              <a:rPr lang="en-US" sz="1200" dirty="0">
                <a:solidFill>
                  <a:srgbClr val="FFFFFF"/>
                </a:solidFill>
                <a:cs typeface="Palatino Linotype"/>
              </a:rPr>
              <a:t> </a:t>
            </a:r>
            <a:r>
              <a:rPr lang="en-US" sz="1200" spc="66" dirty="0">
                <a:solidFill>
                  <a:srgbClr val="FFFFFF"/>
                </a:solidFill>
                <a:cs typeface="Palatino Linotype"/>
              </a:rPr>
              <a:t>expenses.</a:t>
            </a:r>
            <a:r>
              <a:rPr lang="en-US" sz="1200" spc="4" dirty="0">
                <a:solidFill>
                  <a:srgbClr val="FFFFFF"/>
                </a:solidFill>
                <a:cs typeface="Palatino Linotype"/>
              </a:rPr>
              <a:t> </a:t>
            </a:r>
            <a:r>
              <a:rPr lang="en-US" sz="1200" spc="49" dirty="0">
                <a:solidFill>
                  <a:srgbClr val="FFFFFF"/>
                </a:solidFill>
                <a:cs typeface="Palatino Linotype"/>
              </a:rPr>
              <a:t>Taking</a:t>
            </a:r>
            <a:r>
              <a:rPr lang="en-US" sz="1200" spc="4" dirty="0">
                <a:solidFill>
                  <a:srgbClr val="FFFFFF"/>
                </a:solidFill>
                <a:cs typeface="Palatino Linotype"/>
              </a:rPr>
              <a:t> </a:t>
            </a:r>
            <a:r>
              <a:rPr lang="en-US" sz="1200" spc="22" dirty="0">
                <a:solidFill>
                  <a:srgbClr val="FFFFFF"/>
                </a:solidFill>
                <a:cs typeface="Palatino Linotype"/>
              </a:rPr>
              <a:t>our</a:t>
            </a:r>
            <a:r>
              <a:rPr lang="en-US" sz="1200" dirty="0">
                <a:solidFill>
                  <a:srgbClr val="FFFFFF"/>
                </a:solidFill>
                <a:cs typeface="Palatino Linotype"/>
              </a:rPr>
              <a:t> </a:t>
            </a:r>
            <a:r>
              <a:rPr lang="en-US" sz="1200" spc="44" dirty="0">
                <a:solidFill>
                  <a:srgbClr val="FFFFFF"/>
                </a:solidFill>
                <a:cs typeface="Palatino Linotype"/>
              </a:rPr>
              <a:t>budget</a:t>
            </a:r>
            <a:r>
              <a:rPr lang="en-US" sz="1200" spc="4" dirty="0">
                <a:solidFill>
                  <a:srgbClr val="FFFFFF"/>
                </a:solidFill>
                <a:cs typeface="Palatino Linotype"/>
              </a:rPr>
              <a:t> </a:t>
            </a:r>
            <a:r>
              <a:rPr lang="en-US" sz="1200" spc="35" dirty="0">
                <a:solidFill>
                  <a:srgbClr val="FFFFFF"/>
                </a:solidFill>
                <a:cs typeface="Palatino Linotype"/>
              </a:rPr>
              <a:t>into</a:t>
            </a:r>
            <a:r>
              <a:rPr lang="en-US" sz="1200" dirty="0">
                <a:solidFill>
                  <a:srgbClr val="FFFFFF"/>
                </a:solidFill>
                <a:cs typeface="Palatino Linotype"/>
              </a:rPr>
              <a:t> </a:t>
            </a:r>
            <a:r>
              <a:rPr lang="en-US" sz="1200" spc="49" dirty="0">
                <a:solidFill>
                  <a:srgbClr val="FFFFFF"/>
                </a:solidFill>
                <a:cs typeface="Palatino Linotype"/>
              </a:rPr>
              <a:t>consideration,</a:t>
            </a:r>
            <a:r>
              <a:rPr lang="en-US" sz="1200" spc="4" dirty="0">
                <a:solidFill>
                  <a:srgbClr val="FFFFFF"/>
                </a:solidFill>
                <a:cs typeface="Palatino Linotype"/>
              </a:rPr>
              <a:t> </a:t>
            </a:r>
            <a:r>
              <a:rPr lang="en-US" sz="1200" spc="57" dirty="0">
                <a:solidFill>
                  <a:srgbClr val="FFFFFF"/>
                </a:solidFill>
                <a:cs typeface="Palatino Linotype"/>
              </a:rPr>
              <a:t>this</a:t>
            </a:r>
            <a:r>
              <a:rPr lang="en-US" sz="1200" dirty="0">
                <a:solidFill>
                  <a:srgbClr val="FFFFFF"/>
                </a:solidFill>
                <a:cs typeface="Palatino Linotype"/>
              </a:rPr>
              <a:t> </a:t>
            </a:r>
            <a:r>
              <a:rPr lang="en-US" sz="1200" spc="40" dirty="0">
                <a:solidFill>
                  <a:srgbClr val="FFFFFF"/>
                </a:solidFill>
                <a:cs typeface="Palatino Linotype"/>
              </a:rPr>
              <a:t>will </a:t>
            </a:r>
            <a:r>
              <a:rPr lang="en-US" sz="1200" spc="-251" dirty="0">
                <a:solidFill>
                  <a:srgbClr val="FFFFFF"/>
                </a:solidFill>
                <a:cs typeface="Palatino Linotype"/>
              </a:rPr>
              <a:t> </a:t>
            </a:r>
            <a:r>
              <a:rPr lang="en-US" sz="1200" spc="35" dirty="0">
                <a:solidFill>
                  <a:srgbClr val="FFFFFF"/>
                </a:solidFill>
                <a:cs typeface="Palatino Linotype"/>
              </a:rPr>
              <a:t>help</a:t>
            </a:r>
            <a:r>
              <a:rPr lang="en-US" sz="1200" spc="-4" dirty="0">
                <a:solidFill>
                  <a:srgbClr val="FFFFFF"/>
                </a:solidFill>
                <a:cs typeface="Palatino Linotype"/>
              </a:rPr>
              <a:t> </a:t>
            </a:r>
            <a:r>
              <a:rPr lang="en-US" sz="1200" spc="57" dirty="0">
                <a:solidFill>
                  <a:srgbClr val="FFFFFF"/>
                </a:solidFill>
                <a:cs typeface="Palatino Linotype"/>
              </a:rPr>
              <a:t>in</a:t>
            </a:r>
            <a:r>
              <a:rPr lang="en-US" sz="1200" dirty="0">
                <a:solidFill>
                  <a:srgbClr val="FFFFFF"/>
                </a:solidFill>
                <a:cs typeface="Palatino Linotype"/>
              </a:rPr>
              <a:t> </a:t>
            </a:r>
            <a:r>
              <a:rPr lang="en-US" sz="1200" spc="57" dirty="0">
                <a:solidFill>
                  <a:srgbClr val="FFFFFF"/>
                </a:solidFill>
                <a:cs typeface="Palatino Linotype"/>
              </a:rPr>
              <a:t>minimizing</a:t>
            </a:r>
            <a:r>
              <a:rPr lang="en-US" sz="1200" dirty="0">
                <a:solidFill>
                  <a:srgbClr val="FFFFFF"/>
                </a:solidFill>
                <a:cs typeface="Palatino Linotype"/>
              </a:rPr>
              <a:t> </a:t>
            </a:r>
            <a:r>
              <a:rPr lang="en-US" sz="1200" spc="22" dirty="0">
                <a:solidFill>
                  <a:srgbClr val="FFFFFF"/>
                </a:solidFill>
                <a:cs typeface="Palatino Linotype"/>
              </a:rPr>
              <a:t>our</a:t>
            </a:r>
            <a:r>
              <a:rPr lang="en-US" sz="1200" dirty="0">
                <a:solidFill>
                  <a:srgbClr val="FFFFFF"/>
                </a:solidFill>
                <a:cs typeface="Palatino Linotype"/>
              </a:rPr>
              <a:t> </a:t>
            </a:r>
            <a:r>
              <a:rPr lang="en-US" sz="1200" spc="26" dirty="0">
                <a:solidFill>
                  <a:srgbClr val="FFFFFF"/>
                </a:solidFill>
                <a:cs typeface="Palatino Linotype"/>
              </a:rPr>
              <a:t>travel</a:t>
            </a:r>
            <a:r>
              <a:rPr lang="en-US" sz="1200" dirty="0">
                <a:solidFill>
                  <a:srgbClr val="FFFFFF"/>
                </a:solidFill>
                <a:cs typeface="Palatino Linotype"/>
              </a:rPr>
              <a:t> </a:t>
            </a:r>
            <a:r>
              <a:rPr lang="en-US" sz="1200" spc="66" dirty="0">
                <a:solidFill>
                  <a:srgbClr val="FFFFFF"/>
                </a:solidFill>
                <a:cs typeface="Palatino Linotype"/>
              </a:rPr>
              <a:t>expenses.</a:t>
            </a:r>
            <a:r>
              <a:rPr lang="en-US" sz="1200" dirty="0">
                <a:solidFill>
                  <a:srgbClr val="FFFFFF"/>
                </a:solidFill>
                <a:cs typeface="Palatino Linotype"/>
              </a:rPr>
              <a:t> </a:t>
            </a:r>
            <a:r>
              <a:rPr lang="en-US" sz="1200" spc="53" dirty="0">
                <a:solidFill>
                  <a:srgbClr val="FFFFFF"/>
                </a:solidFill>
                <a:cs typeface="Palatino Linotype"/>
              </a:rPr>
              <a:t>Is</a:t>
            </a:r>
            <a:r>
              <a:rPr lang="en-US" sz="1200" dirty="0">
                <a:solidFill>
                  <a:srgbClr val="FFFFFF"/>
                </a:solidFill>
                <a:cs typeface="Palatino Linotype"/>
              </a:rPr>
              <a:t> </a:t>
            </a:r>
            <a:r>
              <a:rPr lang="en-US" sz="1200" spc="57" dirty="0">
                <a:solidFill>
                  <a:srgbClr val="FFFFFF"/>
                </a:solidFill>
                <a:cs typeface="Palatino Linotype"/>
              </a:rPr>
              <a:t>this</a:t>
            </a:r>
            <a:r>
              <a:rPr lang="en-US" sz="1200" dirty="0">
                <a:solidFill>
                  <a:srgbClr val="FFFFFF"/>
                </a:solidFill>
                <a:cs typeface="Palatino Linotype"/>
              </a:rPr>
              <a:t> </a:t>
            </a:r>
            <a:r>
              <a:rPr lang="en-US" sz="1200" spc="26" dirty="0">
                <a:solidFill>
                  <a:srgbClr val="FFFFFF"/>
                </a:solidFill>
                <a:cs typeface="Palatino Linotype"/>
              </a:rPr>
              <a:t>OK?</a:t>
            </a:r>
            <a:endParaRPr lang="en-US" sz="1200" dirty="0">
              <a:cs typeface="Palatino Linotype"/>
            </a:endParaRPr>
          </a:p>
          <a:p>
            <a:pPr marR="212923">
              <a:spcBef>
                <a:spcPts val="397"/>
              </a:spcBef>
            </a:pPr>
            <a:r>
              <a:rPr lang="en-US" sz="1200" b="1" i="1" spc="-9" dirty="0">
                <a:solidFill>
                  <a:srgbClr val="FFFFFF"/>
                </a:solidFill>
                <a:cs typeface="Arial"/>
              </a:rPr>
              <a:t>A:</a:t>
            </a:r>
            <a:r>
              <a:rPr lang="en-US" sz="1200" b="1" i="1" spc="159" dirty="0">
                <a:solidFill>
                  <a:srgbClr val="FFFFFF"/>
                </a:solidFill>
                <a:cs typeface="Arial"/>
              </a:rPr>
              <a:t> </a:t>
            </a:r>
            <a:r>
              <a:rPr lang="en-US" sz="1200" i="1" spc="-35" dirty="0">
                <a:solidFill>
                  <a:srgbClr val="FFFFFF"/>
                </a:solidFill>
                <a:cs typeface="Arial"/>
              </a:rPr>
              <a:t>No.</a:t>
            </a:r>
            <a:r>
              <a:rPr lang="en-US" sz="1200" i="1" spc="-66" dirty="0">
                <a:solidFill>
                  <a:srgbClr val="FFFFFF"/>
                </a:solidFill>
                <a:cs typeface="Arial"/>
              </a:rPr>
              <a:t> </a:t>
            </a:r>
            <a:r>
              <a:rPr lang="en-US" sz="1200" i="1" spc="-79" dirty="0">
                <a:solidFill>
                  <a:srgbClr val="FFFFFF"/>
                </a:solidFill>
                <a:cs typeface="Arial"/>
              </a:rPr>
              <a:t>You</a:t>
            </a:r>
            <a:r>
              <a:rPr lang="en-US" sz="1200" i="1" spc="-66" dirty="0">
                <a:solidFill>
                  <a:srgbClr val="FFFFFF"/>
                </a:solidFill>
                <a:cs typeface="Arial"/>
              </a:rPr>
              <a:t> </a:t>
            </a:r>
            <a:r>
              <a:rPr lang="en-US" sz="1200" i="1" spc="4" dirty="0">
                <a:solidFill>
                  <a:srgbClr val="FFFFFF"/>
                </a:solidFill>
                <a:cs typeface="Arial"/>
              </a:rPr>
              <a:t>must</a:t>
            </a:r>
            <a:r>
              <a:rPr lang="en-US" sz="1200" i="1" spc="-66" dirty="0">
                <a:solidFill>
                  <a:srgbClr val="FFFFFF"/>
                </a:solidFill>
                <a:cs typeface="Arial"/>
              </a:rPr>
              <a:t> </a:t>
            </a:r>
            <a:r>
              <a:rPr lang="en-US" sz="1200" i="1" spc="-26" dirty="0">
                <a:solidFill>
                  <a:srgbClr val="FFFFFF"/>
                </a:solidFill>
                <a:cs typeface="Arial"/>
              </a:rPr>
              <a:t>avoid</a:t>
            </a:r>
            <a:r>
              <a:rPr lang="en-US" sz="1200" i="1" spc="-66" dirty="0">
                <a:solidFill>
                  <a:srgbClr val="FFFFFF"/>
                </a:solidFill>
                <a:cs typeface="Arial"/>
              </a:rPr>
              <a:t> </a:t>
            </a:r>
            <a:r>
              <a:rPr lang="en-US" sz="1200" i="1" spc="-44" dirty="0">
                <a:solidFill>
                  <a:srgbClr val="FFFFFF"/>
                </a:solidFill>
                <a:cs typeface="Arial"/>
              </a:rPr>
              <a:t>even</a:t>
            </a:r>
            <a:r>
              <a:rPr lang="en-US" sz="1200" i="1" spc="-66" dirty="0">
                <a:solidFill>
                  <a:srgbClr val="FFFFFF"/>
                </a:solidFill>
                <a:cs typeface="Arial"/>
              </a:rPr>
              <a:t> </a:t>
            </a:r>
            <a:r>
              <a:rPr lang="en-US" sz="1200" i="1" spc="-9" dirty="0">
                <a:solidFill>
                  <a:srgbClr val="FFFFFF"/>
                </a:solidFill>
                <a:cs typeface="Arial"/>
              </a:rPr>
              <a:t>the</a:t>
            </a:r>
            <a:r>
              <a:rPr lang="en-US" sz="1200" i="1" spc="-66" dirty="0">
                <a:solidFill>
                  <a:srgbClr val="FFFFFF"/>
                </a:solidFill>
                <a:cs typeface="Arial"/>
              </a:rPr>
              <a:t> </a:t>
            </a:r>
            <a:r>
              <a:rPr lang="en-US" sz="1200" i="1" spc="-22" dirty="0">
                <a:solidFill>
                  <a:srgbClr val="FFFFFF"/>
                </a:solidFill>
                <a:cs typeface="Arial"/>
              </a:rPr>
              <a:t>appearance</a:t>
            </a:r>
            <a:r>
              <a:rPr lang="en-US" sz="1200" i="1" spc="-66" dirty="0">
                <a:solidFill>
                  <a:srgbClr val="FFFFFF"/>
                </a:solidFill>
                <a:cs typeface="Arial"/>
              </a:rPr>
              <a:t> </a:t>
            </a:r>
            <a:r>
              <a:rPr lang="en-US" sz="1200" i="1" dirty="0">
                <a:solidFill>
                  <a:srgbClr val="FFFFFF"/>
                </a:solidFill>
                <a:cs typeface="Arial"/>
              </a:rPr>
              <a:t>that</a:t>
            </a:r>
            <a:r>
              <a:rPr lang="en-US" sz="1200" i="1" spc="-66" dirty="0">
                <a:solidFill>
                  <a:srgbClr val="FFFFFF"/>
                </a:solidFill>
                <a:cs typeface="Arial"/>
              </a:rPr>
              <a:t> </a:t>
            </a:r>
            <a:r>
              <a:rPr lang="en-US" sz="1200" i="1" spc="-18" dirty="0">
                <a:solidFill>
                  <a:srgbClr val="FFFFFF"/>
                </a:solidFill>
                <a:cs typeface="Arial"/>
              </a:rPr>
              <a:t>your</a:t>
            </a:r>
            <a:r>
              <a:rPr lang="en-US" sz="1200" i="1" spc="-66" dirty="0">
                <a:solidFill>
                  <a:srgbClr val="FFFFFF"/>
                </a:solidFill>
                <a:cs typeface="Arial"/>
              </a:rPr>
              <a:t> </a:t>
            </a:r>
            <a:r>
              <a:rPr lang="en-US" sz="1200" i="1" spc="-13" dirty="0">
                <a:solidFill>
                  <a:srgbClr val="FFFFFF"/>
                </a:solidFill>
                <a:cs typeface="Arial"/>
              </a:rPr>
              <a:t>decision</a:t>
            </a:r>
            <a:r>
              <a:rPr lang="en-US" sz="1200" i="1" spc="-66" dirty="0">
                <a:solidFill>
                  <a:srgbClr val="FFFFFF"/>
                </a:solidFill>
                <a:cs typeface="Arial"/>
              </a:rPr>
              <a:t> </a:t>
            </a:r>
            <a:r>
              <a:rPr lang="en-US" sz="1200" i="1" dirty="0">
                <a:solidFill>
                  <a:srgbClr val="FFFFFF"/>
                </a:solidFill>
                <a:cs typeface="Arial"/>
              </a:rPr>
              <a:t>to</a:t>
            </a:r>
            <a:r>
              <a:rPr lang="en-US" sz="1200" i="1" spc="-66" dirty="0">
                <a:solidFill>
                  <a:srgbClr val="FFFFFF"/>
                </a:solidFill>
                <a:cs typeface="Arial"/>
              </a:rPr>
              <a:t> </a:t>
            </a:r>
            <a:r>
              <a:rPr lang="en-US" sz="1200" i="1" spc="-13" dirty="0">
                <a:solidFill>
                  <a:srgbClr val="FFFFFF"/>
                </a:solidFill>
                <a:cs typeface="Arial"/>
              </a:rPr>
              <a:t>procure</a:t>
            </a:r>
            <a:r>
              <a:rPr lang="en-US" sz="1200" i="1" spc="-66" dirty="0">
                <a:solidFill>
                  <a:srgbClr val="FFFFFF"/>
                </a:solidFill>
                <a:cs typeface="Arial"/>
              </a:rPr>
              <a:t> </a:t>
            </a:r>
            <a:r>
              <a:rPr lang="en-US" sz="1200" i="1" spc="-9" dirty="0">
                <a:solidFill>
                  <a:srgbClr val="FFFFFF"/>
                </a:solidFill>
                <a:cs typeface="Arial"/>
              </a:rPr>
              <a:t>the</a:t>
            </a:r>
            <a:r>
              <a:rPr lang="en-US" sz="1200" i="1" spc="-66" dirty="0">
                <a:solidFill>
                  <a:srgbClr val="FFFFFF"/>
                </a:solidFill>
                <a:cs typeface="Arial"/>
              </a:rPr>
              <a:t> </a:t>
            </a:r>
            <a:r>
              <a:rPr lang="en-US" sz="1200" i="1" spc="-13" dirty="0">
                <a:solidFill>
                  <a:srgbClr val="FFFFFF"/>
                </a:solidFill>
                <a:cs typeface="Arial"/>
              </a:rPr>
              <a:t>vendor’s</a:t>
            </a:r>
            <a:r>
              <a:rPr lang="en-US" sz="1200" i="1" spc="-66" dirty="0">
                <a:solidFill>
                  <a:srgbClr val="FFFFFF"/>
                </a:solidFill>
                <a:cs typeface="Arial"/>
              </a:rPr>
              <a:t> </a:t>
            </a:r>
            <a:r>
              <a:rPr lang="en-US" sz="1200" i="1" spc="-18" dirty="0">
                <a:solidFill>
                  <a:srgbClr val="FFFFFF"/>
                </a:solidFill>
                <a:cs typeface="Arial"/>
              </a:rPr>
              <a:t>services</a:t>
            </a:r>
            <a:r>
              <a:rPr lang="en-US" sz="1200" i="1" spc="-66" dirty="0">
                <a:solidFill>
                  <a:srgbClr val="FFFFFF"/>
                </a:solidFill>
                <a:cs typeface="Arial"/>
              </a:rPr>
              <a:t> </a:t>
            </a:r>
            <a:r>
              <a:rPr lang="en-US" sz="1200" i="1" spc="-22" dirty="0">
                <a:solidFill>
                  <a:srgbClr val="FFFFFF"/>
                </a:solidFill>
                <a:cs typeface="Arial"/>
              </a:rPr>
              <a:t>is </a:t>
            </a:r>
            <a:r>
              <a:rPr lang="en-US" sz="1200" i="1" spc="-278" dirty="0">
                <a:solidFill>
                  <a:srgbClr val="FFFFFF"/>
                </a:solidFill>
                <a:cs typeface="Arial"/>
              </a:rPr>
              <a:t> </a:t>
            </a:r>
            <a:r>
              <a:rPr lang="en-US" sz="1200" i="1" spc="-9" dirty="0">
                <a:solidFill>
                  <a:srgbClr val="FFFFFF"/>
                </a:solidFill>
                <a:cs typeface="Arial"/>
              </a:rPr>
              <a:t>improperly</a:t>
            </a:r>
            <a:r>
              <a:rPr lang="en-US" sz="1200" i="1" spc="-71" dirty="0">
                <a:solidFill>
                  <a:srgbClr val="FFFFFF"/>
                </a:solidFill>
                <a:cs typeface="Arial"/>
              </a:rPr>
              <a:t> </a:t>
            </a:r>
            <a:r>
              <a:rPr lang="en-US" sz="1200" i="1" spc="-13" dirty="0">
                <a:solidFill>
                  <a:srgbClr val="FFFFFF"/>
                </a:solidFill>
                <a:cs typeface="Arial"/>
              </a:rPr>
              <a:t>influenced.</a:t>
            </a:r>
            <a:r>
              <a:rPr lang="en-US" sz="1200" i="1" spc="-66" dirty="0">
                <a:solidFill>
                  <a:srgbClr val="FFFFFF"/>
                </a:solidFill>
                <a:cs typeface="Arial"/>
              </a:rPr>
              <a:t> </a:t>
            </a:r>
            <a:r>
              <a:rPr lang="en-US" sz="1200" i="1" spc="-18" dirty="0">
                <a:solidFill>
                  <a:srgbClr val="FFFFFF"/>
                </a:solidFill>
                <a:cs typeface="Arial"/>
              </a:rPr>
              <a:t>If</a:t>
            </a:r>
            <a:r>
              <a:rPr lang="en-US" sz="1200" i="1" spc="-66" dirty="0">
                <a:solidFill>
                  <a:srgbClr val="FFFFFF"/>
                </a:solidFill>
                <a:cs typeface="Arial"/>
              </a:rPr>
              <a:t> </a:t>
            </a:r>
            <a:r>
              <a:rPr lang="en-US" sz="1200" i="1" spc="-18" dirty="0">
                <a:solidFill>
                  <a:srgbClr val="FFFFFF"/>
                </a:solidFill>
                <a:cs typeface="Arial"/>
              </a:rPr>
              <a:t>there</a:t>
            </a:r>
            <a:r>
              <a:rPr lang="en-US" sz="1200" i="1" spc="-66" dirty="0">
                <a:solidFill>
                  <a:srgbClr val="FFFFFF"/>
                </a:solidFill>
                <a:cs typeface="Arial"/>
              </a:rPr>
              <a:t> </a:t>
            </a:r>
            <a:r>
              <a:rPr lang="en-US" sz="1200" i="1" spc="-22" dirty="0">
                <a:solidFill>
                  <a:srgbClr val="FFFFFF"/>
                </a:solidFill>
                <a:cs typeface="Arial"/>
              </a:rPr>
              <a:t>is</a:t>
            </a:r>
            <a:r>
              <a:rPr lang="en-US" sz="1200" i="1" spc="-71" dirty="0">
                <a:solidFill>
                  <a:srgbClr val="FFFFFF"/>
                </a:solidFill>
                <a:cs typeface="Arial"/>
              </a:rPr>
              <a:t> </a:t>
            </a:r>
            <a:r>
              <a:rPr lang="en-US" sz="1200" i="1" spc="-53" dirty="0">
                <a:solidFill>
                  <a:srgbClr val="FFFFFF"/>
                </a:solidFill>
                <a:cs typeface="Arial"/>
              </a:rPr>
              <a:t>a</a:t>
            </a:r>
            <a:r>
              <a:rPr lang="en-US" sz="1200" i="1" spc="-66" dirty="0">
                <a:solidFill>
                  <a:srgbClr val="FFFFFF"/>
                </a:solidFill>
                <a:cs typeface="Arial"/>
              </a:rPr>
              <a:t> </a:t>
            </a:r>
            <a:r>
              <a:rPr lang="en-US" sz="1200" i="1" spc="-22" dirty="0">
                <a:solidFill>
                  <a:srgbClr val="FFFFFF"/>
                </a:solidFill>
                <a:cs typeface="Arial"/>
              </a:rPr>
              <a:t>business</a:t>
            </a:r>
            <a:r>
              <a:rPr lang="en-US" sz="1200" i="1" spc="-66" dirty="0">
                <a:solidFill>
                  <a:srgbClr val="FFFFFF"/>
                </a:solidFill>
                <a:cs typeface="Arial"/>
              </a:rPr>
              <a:t> </a:t>
            </a:r>
            <a:r>
              <a:rPr lang="en-US" sz="1200" i="1" spc="-26" dirty="0">
                <a:solidFill>
                  <a:srgbClr val="FFFFFF"/>
                </a:solidFill>
                <a:cs typeface="Arial"/>
              </a:rPr>
              <a:t>need,</a:t>
            </a:r>
            <a:r>
              <a:rPr lang="en-US" sz="1200" i="1" spc="-66" dirty="0">
                <a:solidFill>
                  <a:srgbClr val="FFFFFF"/>
                </a:solidFill>
                <a:cs typeface="Arial"/>
              </a:rPr>
              <a:t> </a:t>
            </a:r>
            <a:r>
              <a:rPr lang="en-US" sz="1200" i="1" spc="-4" dirty="0">
                <a:solidFill>
                  <a:srgbClr val="FFFFFF"/>
                </a:solidFill>
                <a:cs typeface="Arial"/>
              </a:rPr>
              <a:t>our</a:t>
            </a:r>
            <a:r>
              <a:rPr lang="en-US" sz="1200" i="1" spc="-71" dirty="0">
                <a:solidFill>
                  <a:srgbClr val="FFFFFF"/>
                </a:solidFill>
                <a:cs typeface="Arial"/>
              </a:rPr>
              <a:t> </a:t>
            </a:r>
            <a:r>
              <a:rPr lang="en-US" sz="1200" i="1" spc="-13" dirty="0">
                <a:solidFill>
                  <a:srgbClr val="FFFFFF"/>
                </a:solidFill>
                <a:cs typeface="Arial"/>
              </a:rPr>
              <a:t>company</a:t>
            </a:r>
            <a:r>
              <a:rPr lang="en-US" sz="1200" i="1" spc="-66" dirty="0">
                <a:solidFill>
                  <a:srgbClr val="FFFFFF"/>
                </a:solidFill>
                <a:cs typeface="Arial"/>
              </a:rPr>
              <a:t> </a:t>
            </a:r>
            <a:r>
              <a:rPr lang="en-US" sz="1200" i="1" spc="-18" dirty="0">
                <a:solidFill>
                  <a:srgbClr val="FFFFFF"/>
                </a:solidFill>
                <a:cs typeface="Arial"/>
              </a:rPr>
              <a:t>can</a:t>
            </a:r>
            <a:r>
              <a:rPr lang="en-US" sz="1200" i="1" spc="-66" dirty="0">
                <a:solidFill>
                  <a:srgbClr val="FFFFFF"/>
                </a:solidFill>
                <a:cs typeface="Arial"/>
              </a:rPr>
              <a:t> </a:t>
            </a:r>
            <a:r>
              <a:rPr lang="en-US" sz="1200" i="1" spc="-35" dirty="0">
                <a:solidFill>
                  <a:srgbClr val="FFFFFF"/>
                </a:solidFill>
                <a:cs typeface="Arial"/>
              </a:rPr>
              <a:t>pay</a:t>
            </a:r>
            <a:r>
              <a:rPr lang="en-US" sz="1200" i="1" spc="-66" dirty="0">
                <a:solidFill>
                  <a:srgbClr val="FFFFFF"/>
                </a:solidFill>
                <a:cs typeface="Arial"/>
              </a:rPr>
              <a:t> </a:t>
            </a:r>
            <a:r>
              <a:rPr lang="en-US" sz="1200" i="1" spc="-4" dirty="0">
                <a:solidFill>
                  <a:srgbClr val="FFFFFF"/>
                </a:solidFill>
                <a:cs typeface="Arial"/>
              </a:rPr>
              <a:t>for</a:t>
            </a:r>
            <a:r>
              <a:rPr lang="en-US" sz="1200" i="1" spc="-71" dirty="0">
                <a:solidFill>
                  <a:srgbClr val="FFFFFF"/>
                </a:solidFill>
                <a:cs typeface="Arial"/>
              </a:rPr>
              <a:t> </a:t>
            </a:r>
            <a:r>
              <a:rPr lang="en-US" sz="1200" i="1" spc="-9" dirty="0">
                <a:solidFill>
                  <a:srgbClr val="FFFFFF"/>
                </a:solidFill>
                <a:cs typeface="Arial"/>
              </a:rPr>
              <a:t>the</a:t>
            </a:r>
            <a:r>
              <a:rPr lang="en-US" sz="1200" i="1" spc="-66" dirty="0">
                <a:solidFill>
                  <a:srgbClr val="FFFFFF"/>
                </a:solidFill>
                <a:cs typeface="Arial"/>
              </a:rPr>
              <a:t> </a:t>
            </a:r>
            <a:r>
              <a:rPr lang="en-US" sz="1200" i="1" spc="-40" dirty="0">
                <a:solidFill>
                  <a:srgbClr val="FFFFFF"/>
                </a:solidFill>
                <a:cs typeface="Arial"/>
              </a:rPr>
              <a:t>expenses.</a:t>
            </a:r>
            <a:endParaRPr lang="en-US" sz="1200" i="1" dirty="0">
              <a:cs typeface="Arial"/>
            </a:endParaRPr>
          </a:p>
          <a:p>
            <a:endParaRPr lang="en-US" sz="1200"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object 62"/>
          <p:cNvSpPr txBox="1">
            <a:spLocks noGrp="1"/>
          </p:cNvSpPr>
          <p:nvPr>
            <p:ph type="title"/>
          </p:nvPr>
        </p:nvSpPr>
        <p:spPr/>
        <p:txBody>
          <a:bodyPr/>
          <a:lstStyle/>
          <a:p>
            <a:r>
              <a:rPr lang="en-US" sz="2800" dirty="0"/>
              <a:t>ACCURATE  COMPANY  RECORDS AND  FINANCIAL  INTEGRITY</a:t>
            </a:r>
          </a:p>
        </p:txBody>
      </p:sp>
      <p:sp>
        <p:nvSpPr>
          <p:cNvPr id="66" name="Content Placeholder 65">
            <a:extLst>
              <a:ext uri="{FF2B5EF4-FFF2-40B4-BE49-F238E27FC236}">
                <a16:creationId xmlns:a16="http://schemas.microsoft.com/office/drawing/2014/main" id="{0E6D0237-B322-5251-4BDD-9AE977584924}"/>
              </a:ext>
            </a:extLst>
          </p:cNvPr>
          <p:cNvSpPr>
            <a:spLocks noGrp="1"/>
          </p:cNvSpPr>
          <p:nvPr>
            <p:ph sz="quarter" idx="10"/>
          </p:nvPr>
        </p:nvSpPr>
        <p:spPr>
          <a:xfrm>
            <a:off x="5040088" y="2754630"/>
            <a:ext cx="2966228" cy="2880198"/>
          </a:xfrm>
        </p:spPr>
        <p:txBody>
          <a:bodyPr/>
          <a:lstStyle/>
          <a:p>
            <a:pPr lvl="2"/>
            <a:r>
              <a:rPr lang="en-US" dirty="0"/>
              <a:t>Accurate Record Keeping</a:t>
            </a:r>
          </a:p>
          <a:p>
            <a:pPr lvl="2"/>
            <a:r>
              <a:rPr lang="en-US" dirty="0"/>
              <a:t>Retention of Records</a:t>
            </a:r>
          </a:p>
          <a:p>
            <a:pPr lvl="2"/>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4">
            <a:extLst>
              <a:ext uri="{FF2B5EF4-FFF2-40B4-BE49-F238E27FC236}">
                <a16:creationId xmlns:a16="http://schemas.microsoft.com/office/drawing/2014/main" id="{755BAB1E-E85C-AA2A-7122-7B555E34BCE8}"/>
              </a:ext>
            </a:extLst>
          </p:cNvPr>
          <p:cNvSpPr>
            <a:spLocks noGrp="1"/>
          </p:cNvSpPr>
          <p:nvPr>
            <p:ph sz="quarter" idx="10"/>
          </p:nvPr>
        </p:nvSpPr>
        <p:spPr>
          <a:xfrm>
            <a:off x="3118585" y="215739"/>
            <a:ext cx="5672125" cy="6372347"/>
          </a:xfrm>
        </p:spPr>
        <p:txBody>
          <a:bodyPr>
            <a:normAutofit fontScale="85000" lnSpcReduction="10000"/>
          </a:bodyPr>
          <a:lstStyle/>
          <a:p>
            <a:r>
              <a:rPr lang="en-US" dirty="0"/>
              <a:t>ACCURATE RECORD KEEPING</a:t>
            </a:r>
          </a:p>
          <a:p>
            <a:pPr lvl="1"/>
            <a:r>
              <a:rPr lang="en-US" dirty="0"/>
              <a:t>Federal and state laws and regulations require our contracts with government and non-government customers and our financial  reporting and records to accurately reflect our business transactions.</a:t>
            </a:r>
          </a:p>
          <a:p>
            <a:pPr lvl="2"/>
            <a:r>
              <a:rPr lang="en-US" dirty="0"/>
              <a:t>We have a system of internal controls, which includes policies, procedures and internal and external audits to help ensure that business transactions have appropriate approvals  and are properly recorded. However, it is your responsibility to ensure the accuracy of data, records and reports, whether for internal or external purposes. We must promptly report any  inaccuracies or discrepancies to your management or to Compliance.</a:t>
            </a:r>
          </a:p>
          <a:p>
            <a:pPr lvl="2"/>
            <a:r>
              <a:rPr lang="en-US" dirty="0"/>
              <a:t>We are required to retain records for a variety of our regulated activities and contracts, but it is also a good business practice to retain records in a consistent, systematic and reliable manner.</a:t>
            </a:r>
          </a:p>
          <a:p>
            <a:pPr lvl="2"/>
            <a:r>
              <a:rPr lang="en-US" dirty="0"/>
              <a:t>All company payments and other transactions must be properly authorized by management  in accordance with company policies and procedures, and accurately and completely  recorded in our company’s books and records in accordance with generally accepted accounting principles.</a:t>
            </a:r>
          </a:p>
          <a:p>
            <a:pPr lvl="2"/>
            <a:r>
              <a:rPr lang="en-US" dirty="0"/>
              <a:t>Under no circumstance may we create a false or misleading record or entry in any company record or report, or submit any false record, data, report or claim to anyone. Such activities  can have serious criminal and/or civil legal consequences and would be considered employee misconduct, as would creating a record that was false or misleading by the omission of a material fact or data element. Permanent entries in company records should not be altered in any way and any corrections to any record must be made in good faith, with supporting justification, and approved, in advance, by your manager.</a:t>
            </a:r>
          </a:p>
          <a:p>
            <a:pPr lvl="2"/>
            <a:r>
              <a:rPr lang="en-US" sz="1400" spc="-26" dirty="0">
                <a:latin typeface="Arial"/>
                <a:cs typeface="Arial"/>
              </a:rPr>
              <a:t>Accurate </a:t>
            </a:r>
            <a:r>
              <a:rPr lang="en-US" sz="1400" spc="-18" dirty="0">
                <a:latin typeface="Arial"/>
                <a:cs typeface="Arial"/>
              </a:rPr>
              <a:t>record </a:t>
            </a:r>
            <a:r>
              <a:rPr lang="en-US" sz="1400" spc="-26" dirty="0">
                <a:latin typeface="Arial"/>
                <a:cs typeface="Arial"/>
              </a:rPr>
              <a:t>keeping </a:t>
            </a:r>
            <a:r>
              <a:rPr lang="en-US" sz="1400" spc="-35" dirty="0">
                <a:latin typeface="Arial"/>
                <a:cs typeface="Arial"/>
              </a:rPr>
              <a:t>also </a:t>
            </a:r>
            <a:r>
              <a:rPr lang="en-US" sz="1400" spc="-22" dirty="0">
                <a:latin typeface="Arial"/>
                <a:cs typeface="Arial"/>
              </a:rPr>
              <a:t>includes ensuring </a:t>
            </a:r>
            <a:r>
              <a:rPr lang="en-US" sz="1400" spc="-13" dirty="0">
                <a:latin typeface="Arial"/>
                <a:cs typeface="Arial"/>
              </a:rPr>
              <a:t>that </a:t>
            </a:r>
            <a:r>
              <a:rPr lang="en-US" sz="1400" spc="-31" dirty="0">
                <a:latin typeface="Arial"/>
                <a:cs typeface="Arial"/>
              </a:rPr>
              <a:t>all </a:t>
            </a:r>
            <a:r>
              <a:rPr lang="en-US" sz="1400" spc="-13" dirty="0">
                <a:latin typeface="Arial"/>
                <a:cs typeface="Arial"/>
              </a:rPr>
              <a:t>contract </a:t>
            </a:r>
            <a:r>
              <a:rPr lang="en-US" sz="1400" spc="-26" dirty="0">
                <a:latin typeface="Arial"/>
                <a:cs typeface="Arial"/>
              </a:rPr>
              <a:t>and </a:t>
            </a:r>
            <a:r>
              <a:rPr lang="en-US" sz="1400" spc="-18" dirty="0">
                <a:latin typeface="Arial"/>
                <a:cs typeface="Arial"/>
              </a:rPr>
              <a:t>consulting </a:t>
            </a:r>
            <a:r>
              <a:rPr lang="en-US" sz="1400" spc="-49" dirty="0">
                <a:latin typeface="Arial"/>
                <a:cs typeface="Arial"/>
              </a:rPr>
              <a:t>expenses, </a:t>
            </a:r>
            <a:r>
              <a:rPr lang="en-US" sz="1400" spc="-44" dirty="0">
                <a:latin typeface="Arial"/>
                <a:cs typeface="Arial"/>
              </a:rPr>
              <a:t> travel,</a:t>
            </a:r>
            <a:r>
              <a:rPr lang="en-US" sz="1400" spc="-84" dirty="0">
                <a:latin typeface="Arial"/>
                <a:cs typeface="Arial"/>
              </a:rPr>
              <a:t> </a:t>
            </a:r>
            <a:r>
              <a:rPr lang="en-US" sz="1400" spc="-22" dirty="0">
                <a:latin typeface="Arial"/>
                <a:cs typeface="Arial"/>
              </a:rPr>
              <a:t>timesheets</a:t>
            </a:r>
            <a:r>
              <a:rPr lang="en-US" sz="1400" spc="-84" dirty="0">
                <a:latin typeface="Arial"/>
                <a:cs typeface="Arial"/>
              </a:rPr>
              <a:t> </a:t>
            </a:r>
            <a:r>
              <a:rPr lang="en-US" sz="1400" spc="-26" dirty="0">
                <a:latin typeface="Arial"/>
                <a:cs typeface="Arial"/>
              </a:rPr>
              <a:t>and</a:t>
            </a:r>
            <a:r>
              <a:rPr lang="en-US" sz="1400" spc="-84" dirty="0">
                <a:latin typeface="Arial"/>
                <a:cs typeface="Arial"/>
              </a:rPr>
              <a:t> </a:t>
            </a:r>
            <a:r>
              <a:rPr lang="en-US" sz="1400" spc="-49" dirty="0">
                <a:latin typeface="Arial"/>
                <a:cs typeface="Arial"/>
              </a:rPr>
              <a:t>any</a:t>
            </a:r>
            <a:r>
              <a:rPr lang="en-US" sz="1400" spc="-84" dirty="0">
                <a:latin typeface="Arial"/>
                <a:cs typeface="Arial"/>
              </a:rPr>
              <a:t> </a:t>
            </a:r>
            <a:r>
              <a:rPr lang="en-US" sz="1400" spc="-18" dirty="0">
                <a:latin typeface="Arial"/>
                <a:cs typeface="Arial"/>
              </a:rPr>
              <a:t>other</a:t>
            </a:r>
            <a:r>
              <a:rPr lang="en-US" sz="1400" spc="-84" dirty="0">
                <a:latin typeface="Arial"/>
                <a:cs typeface="Arial"/>
              </a:rPr>
              <a:t> </a:t>
            </a:r>
            <a:r>
              <a:rPr lang="en-US" sz="1400" spc="-26" dirty="0">
                <a:latin typeface="Arial"/>
                <a:cs typeface="Arial"/>
              </a:rPr>
              <a:t>business-related</a:t>
            </a:r>
            <a:r>
              <a:rPr lang="en-US" sz="1400" spc="-84" dirty="0">
                <a:latin typeface="Arial"/>
                <a:cs typeface="Arial"/>
              </a:rPr>
              <a:t> </a:t>
            </a:r>
            <a:r>
              <a:rPr lang="en-US" sz="1400" spc="-44" dirty="0">
                <a:latin typeface="Arial"/>
                <a:cs typeface="Arial"/>
              </a:rPr>
              <a:t>expenses</a:t>
            </a:r>
            <a:r>
              <a:rPr lang="en-US" sz="1400" spc="-84" dirty="0">
                <a:latin typeface="Arial"/>
                <a:cs typeface="Arial"/>
              </a:rPr>
              <a:t> </a:t>
            </a:r>
            <a:r>
              <a:rPr lang="en-US" sz="1400" spc="-26" dirty="0">
                <a:latin typeface="Arial"/>
                <a:cs typeface="Arial"/>
              </a:rPr>
              <a:t>and</a:t>
            </a:r>
            <a:r>
              <a:rPr lang="en-US" sz="1400" spc="-84" dirty="0">
                <a:latin typeface="Arial"/>
                <a:cs typeface="Arial"/>
              </a:rPr>
              <a:t> </a:t>
            </a:r>
            <a:r>
              <a:rPr lang="en-US" sz="1400" spc="-9" dirty="0">
                <a:latin typeface="Arial"/>
                <a:cs typeface="Arial"/>
              </a:rPr>
              <a:t>supporting</a:t>
            </a:r>
            <a:r>
              <a:rPr lang="en-US" sz="1400" spc="-84" dirty="0">
                <a:latin typeface="Arial"/>
                <a:cs typeface="Arial"/>
              </a:rPr>
              <a:t> </a:t>
            </a:r>
            <a:r>
              <a:rPr lang="en-US" sz="1400" spc="-26" dirty="0">
                <a:latin typeface="Arial"/>
                <a:cs typeface="Arial"/>
              </a:rPr>
              <a:t>data</a:t>
            </a:r>
            <a:r>
              <a:rPr lang="en-US" sz="1400" spc="-79" dirty="0">
                <a:latin typeface="Arial"/>
                <a:cs typeface="Arial"/>
              </a:rPr>
              <a:t> </a:t>
            </a:r>
            <a:r>
              <a:rPr lang="en-US" sz="1400" spc="-44" dirty="0">
                <a:latin typeface="Arial"/>
                <a:cs typeface="Arial"/>
              </a:rPr>
              <a:t>are</a:t>
            </a:r>
            <a:r>
              <a:rPr lang="en-US" sz="1400" spc="-84" dirty="0">
                <a:latin typeface="Arial"/>
                <a:cs typeface="Arial"/>
              </a:rPr>
              <a:t> </a:t>
            </a:r>
            <a:r>
              <a:rPr lang="en-US" sz="1400" spc="-26" dirty="0">
                <a:latin typeface="Arial"/>
                <a:cs typeface="Arial"/>
              </a:rPr>
              <a:t>accurate </a:t>
            </a:r>
            <a:r>
              <a:rPr lang="en-US" sz="1400" spc="-22" dirty="0">
                <a:latin typeface="Arial"/>
                <a:cs typeface="Arial"/>
              </a:rPr>
              <a:t> </a:t>
            </a:r>
            <a:r>
              <a:rPr lang="en-US" sz="1400" spc="-26" dirty="0">
                <a:latin typeface="Arial"/>
                <a:cs typeface="Arial"/>
              </a:rPr>
              <a:t>and </a:t>
            </a:r>
            <a:r>
              <a:rPr lang="en-US" sz="1400" spc="-22" dirty="0">
                <a:latin typeface="Arial"/>
                <a:cs typeface="Arial"/>
              </a:rPr>
              <a:t>complete, </a:t>
            </a:r>
            <a:r>
              <a:rPr lang="en-US" sz="1400" spc="-13" dirty="0">
                <a:latin typeface="Arial"/>
                <a:cs typeface="Arial"/>
              </a:rPr>
              <a:t>including </a:t>
            </a:r>
            <a:r>
              <a:rPr lang="en-US" sz="1400" spc="-22" dirty="0">
                <a:latin typeface="Arial"/>
                <a:cs typeface="Arial"/>
              </a:rPr>
              <a:t>ensuring </a:t>
            </a:r>
            <a:r>
              <a:rPr lang="en-US" sz="1400" spc="-18" dirty="0">
                <a:latin typeface="Arial"/>
                <a:cs typeface="Arial"/>
              </a:rPr>
              <a:t>the proper </a:t>
            </a:r>
            <a:r>
              <a:rPr lang="en-US" sz="1400" spc="-26" dirty="0">
                <a:latin typeface="Arial"/>
                <a:cs typeface="Arial"/>
              </a:rPr>
              <a:t>allocation </a:t>
            </a:r>
            <a:r>
              <a:rPr lang="en-US" sz="1400" spc="-18" dirty="0">
                <a:latin typeface="Arial"/>
                <a:cs typeface="Arial"/>
              </a:rPr>
              <a:t>of </a:t>
            </a:r>
            <a:r>
              <a:rPr lang="en-US" sz="1400" spc="-26" dirty="0">
                <a:latin typeface="Arial"/>
                <a:cs typeface="Arial"/>
              </a:rPr>
              <a:t>costs. </a:t>
            </a:r>
            <a:r>
              <a:rPr lang="en-US" sz="1400" spc="-49" dirty="0">
                <a:latin typeface="Arial"/>
                <a:cs typeface="Arial"/>
              </a:rPr>
              <a:t>Failure </a:t>
            </a:r>
            <a:r>
              <a:rPr lang="en-US" sz="1400" spc="-4" dirty="0">
                <a:latin typeface="Arial"/>
                <a:cs typeface="Arial"/>
              </a:rPr>
              <a:t>to </a:t>
            </a:r>
            <a:r>
              <a:rPr lang="en-US" sz="1400" spc="-35" dirty="0">
                <a:latin typeface="Arial"/>
                <a:cs typeface="Arial"/>
              </a:rPr>
              <a:t>make an </a:t>
            </a:r>
            <a:r>
              <a:rPr lang="en-US" sz="1400" spc="-26" dirty="0">
                <a:latin typeface="Arial"/>
                <a:cs typeface="Arial"/>
              </a:rPr>
              <a:t>accurate </a:t>
            </a:r>
            <a:r>
              <a:rPr lang="en-US" sz="1400" spc="-282" dirty="0">
                <a:latin typeface="Arial"/>
                <a:cs typeface="Arial"/>
              </a:rPr>
              <a:t> </a:t>
            </a:r>
            <a:r>
              <a:rPr lang="en-US" sz="1400" spc="-18" dirty="0">
                <a:latin typeface="Arial"/>
                <a:cs typeface="Arial"/>
              </a:rPr>
              <a:t>record</a:t>
            </a:r>
            <a:r>
              <a:rPr lang="en-US" sz="1400" spc="-88" dirty="0">
                <a:latin typeface="Arial"/>
                <a:cs typeface="Arial"/>
              </a:rPr>
              <a:t> </a:t>
            </a:r>
            <a:r>
              <a:rPr lang="en-US" sz="1400" spc="-26" dirty="0">
                <a:latin typeface="Arial"/>
                <a:cs typeface="Arial"/>
              </a:rPr>
              <a:t>and</a:t>
            </a:r>
            <a:r>
              <a:rPr lang="en-US" sz="1400" spc="-88" dirty="0">
                <a:latin typeface="Arial"/>
                <a:cs typeface="Arial"/>
              </a:rPr>
              <a:t> </a:t>
            </a:r>
            <a:r>
              <a:rPr lang="en-US" sz="1400" spc="-26" dirty="0">
                <a:latin typeface="Arial"/>
                <a:cs typeface="Arial"/>
              </a:rPr>
              <a:t>submission</a:t>
            </a:r>
            <a:r>
              <a:rPr lang="en-US" sz="1400" spc="-88" dirty="0">
                <a:latin typeface="Arial"/>
                <a:cs typeface="Arial"/>
              </a:rPr>
              <a:t> </a:t>
            </a:r>
            <a:r>
              <a:rPr lang="en-US" sz="1400" spc="-13" dirty="0">
                <a:latin typeface="Arial"/>
                <a:cs typeface="Arial"/>
              </a:rPr>
              <a:t>could</a:t>
            </a:r>
            <a:r>
              <a:rPr lang="en-US" sz="1400" spc="-88" dirty="0">
                <a:latin typeface="Arial"/>
                <a:cs typeface="Arial"/>
              </a:rPr>
              <a:t> </a:t>
            </a:r>
            <a:r>
              <a:rPr lang="en-US" sz="1400" spc="-22" dirty="0">
                <a:latin typeface="Arial"/>
                <a:cs typeface="Arial"/>
              </a:rPr>
              <a:t>result</a:t>
            </a:r>
            <a:r>
              <a:rPr lang="en-US" sz="1400" spc="-88" dirty="0">
                <a:latin typeface="Arial"/>
                <a:cs typeface="Arial"/>
              </a:rPr>
              <a:t> </a:t>
            </a:r>
            <a:r>
              <a:rPr lang="en-US" sz="1400" spc="-13" dirty="0">
                <a:latin typeface="Arial"/>
                <a:cs typeface="Arial"/>
              </a:rPr>
              <a:t>in</a:t>
            </a:r>
            <a:r>
              <a:rPr lang="en-US" sz="1400" spc="-88" dirty="0">
                <a:latin typeface="Arial"/>
                <a:cs typeface="Arial"/>
              </a:rPr>
              <a:t> </a:t>
            </a:r>
            <a:r>
              <a:rPr lang="en-US" sz="1400" spc="-53" dirty="0">
                <a:latin typeface="Arial"/>
                <a:cs typeface="Arial"/>
              </a:rPr>
              <a:t>a</a:t>
            </a:r>
            <a:r>
              <a:rPr lang="en-US" sz="1400" spc="-84" dirty="0">
                <a:latin typeface="Arial"/>
                <a:cs typeface="Arial"/>
              </a:rPr>
              <a:t> </a:t>
            </a:r>
            <a:r>
              <a:rPr lang="en-US" sz="1400" spc="-26" dirty="0">
                <a:latin typeface="Arial"/>
                <a:cs typeface="Arial"/>
              </a:rPr>
              <a:t>violation</a:t>
            </a:r>
            <a:r>
              <a:rPr lang="en-US" sz="1400" spc="-88" dirty="0">
                <a:latin typeface="Arial"/>
                <a:cs typeface="Arial"/>
              </a:rPr>
              <a:t> </a:t>
            </a:r>
            <a:r>
              <a:rPr lang="en-US" sz="1400" spc="-18" dirty="0">
                <a:latin typeface="Arial"/>
                <a:cs typeface="Arial"/>
              </a:rPr>
              <a:t>of</a:t>
            </a:r>
            <a:r>
              <a:rPr lang="en-US" sz="1400" spc="-88" dirty="0">
                <a:latin typeface="Arial"/>
                <a:cs typeface="Arial"/>
              </a:rPr>
              <a:t> </a:t>
            </a:r>
            <a:r>
              <a:rPr lang="en-US" sz="1400" spc="-18" dirty="0">
                <a:latin typeface="Arial"/>
                <a:cs typeface="Arial"/>
              </a:rPr>
              <a:t>our</a:t>
            </a:r>
            <a:r>
              <a:rPr lang="en-US" sz="1400" spc="-88" dirty="0">
                <a:latin typeface="Arial"/>
                <a:cs typeface="Arial"/>
              </a:rPr>
              <a:t> </a:t>
            </a:r>
            <a:r>
              <a:rPr lang="en-US" sz="1400" spc="-26" dirty="0">
                <a:latin typeface="Arial"/>
                <a:cs typeface="Arial"/>
              </a:rPr>
              <a:t>agreement</a:t>
            </a:r>
            <a:r>
              <a:rPr lang="en-US" sz="1400" spc="-88" dirty="0">
                <a:latin typeface="Arial"/>
                <a:cs typeface="Arial"/>
              </a:rPr>
              <a:t> </a:t>
            </a:r>
            <a:r>
              <a:rPr lang="en-US" sz="1400" spc="-13" dirty="0">
                <a:latin typeface="Arial"/>
                <a:cs typeface="Arial"/>
              </a:rPr>
              <a:t>with</a:t>
            </a:r>
            <a:r>
              <a:rPr lang="en-US" sz="1400" spc="-88" dirty="0">
                <a:latin typeface="Arial"/>
                <a:cs typeface="Arial"/>
              </a:rPr>
              <a:t> </a:t>
            </a:r>
            <a:r>
              <a:rPr lang="en-US" sz="1400" spc="-31" dirty="0">
                <a:latin typeface="Arial"/>
                <a:cs typeface="Arial"/>
              </a:rPr>
              <a:t>business</a:t>
            </a:r>
            <a:r>
              <a:rPr lang="en-US" sz="1400" spc="-88" dirty="0">
                <a:latin typeface="Arial"/>
                <a:cs typeface="Arial"/>
              </a:rPr>
              <a:t> </a:t>
            </a:r>
            <a:r>
              <a:rPr lang="en-US" sz="1400" spc="-18" dirty="0">
                <a:latin typeface="Arial"/>
                <a:cs typeface="Arial"/>
              </a:rPr>
              <a:t>partners</a:t>
            </a:r>
            <a:r>
              <a:rPr lang="en-US" sz="1400" spc="-84" dirty="0">
                <a:latin typeface="Arial"/>
                <a:cs typeface="Arial"/>
              </a:rPr>
              <a:t> </a:t>
            </a:r>
            <a:r>
              <a:rPr lang="en-US" sz="1400" spc="-31" dirty="0">
                <a:latin typeface="Arial"/>
                <a:cs typeface="Arial"/>
              </a:rPr>
              <a:t>and </a:t>
            </a:r>
            <a:r>
              <a:rPr lang="en-US" sz="1400" spc="-282" dirty="0">
                <a:latin typeface="Arial"/>
                <a:cs typeface="Arial"/>
              </a:rPr>
              <a:t> </a:t>
            </a:r>
            <a:r>
              <a:rPr lang="en-US" sz="1400" spc="-26" dirty="0">
                <a:latin typeface="Arial"/>
                <a:cs typeface="Arial"/>
              </a:rPr>
              <a:t>customers,</a:t>
            </a:r>
            <a:r>
              <a:rPr lang="en-US" sz="1400" spc="-93" dirty="0">
                <a:latin typeface="Arial"/>
                <a:cs typeface="Arial"/>
              </a:rPr>
              <a:t> </a:t>
            </a:r>
            <a:r>
              <a:rPr lang="en-US" sz="1400" spc="-13" dirty="0">
                <a:latin typeface="Arial"/>
                <a:cs typeface="Arial"/>
              </a:rPr>
              <a:t>including</a:t>
            </a:r>
            <a:r>
              <a:rPr lang="en-US" sz="1400" spc="-93" dirty="0">
                <a:latin typeface="Arial"/>
                <a:cs typeface="Arial"/>
              </a:rPr>
              <a:t> </a:t>
            </a:r>
            <a:r>
              <a:rPr lang="en-US" sz="1400" spc="-26" dirty="0">
                <a:latin typeface="Arial"/>
                <a:cs typeface="Arial"/>
              </a:rPr>
              <a:t>government</a:t>
            </a:r>
            <a:r>
              <a:rPr lang="en-US" sz="1400" spc="-88" dirty="0">
                <a:latin typeface="Arial"/>
                <a:cs typeface="Arial"/>
              </a:rPr>
              <a:t> </a:t>
            </a:r>
            <a:r>
              <a:rPr lang="en-US" sz="1400" spc="-35" dirty="0">
                <a:latin typeface="Arial"/>
                <a:cs typeface="Arial"/>
              </a:rPr>
              <a:t>agencies,</a:t>
            </a:r>
            <a:r>
              <a:rPr lang="en-US" sz="1400" spc="-93" dirty="0">
                <a:latin typeface="Arial"/>
                <a:cs typeface="Arial"/>
              </a:rPr>
              <a:t> </a:t>
            </a:r>
            <a:r>
              <a:rPr lang="en-US" sz="1400" spc="-13" dirty="0">
                <a:latin typeface="Arial"/>
                <a:cs typeface="Arial"/>
              </a:rPr>
              <a:t>or</a:t>
            </a:r>
            <a:r>
              <a:rPr lang="en-US" sz="1400" spc="-88" dirty="0">
                <a:latin typeface="Arial"/>
                <a:cs typeface="Arial"/>
              </a:rPr>
              <a:t> </a:t>
            </a:r>
            <a:r>
              <a:rPr lang="en-US" sz="1400" spc="-35" dirty="0">
                <a:latin typeface="Arial"/>
                <a:cs typeface="Arial"/>
              </a:rPr>
              <a:t>violate</a:t>
            </a:r>
            <a:r>
              <a:rPr lang="en-US" sz="1400" spc="-93" dirty="0">
                <a:latin typeface="Arial"/>
                <a:cs typeface="Arial"/>
              </a:rPr>
              <a:t> </a:t>
            </a:r>
            <a:r>
              <a:rPr lang="en-US" sz="1400" spc="-13" dirty="0">
                <a:latin typeface="Arial"/>
                <a:cs typeface="Arial"/>
              </a:rPr>
              <a:t>certain</a:t>
            </a:r>
            <a:r>
              <a:rPr lang="en-US" sz="1400" spc="-93" dirty="0">
                <a:latin typeface="Arial"/>
                <a:cs typeface="Arial"/>
              </a:rPr>
              <a:t> </a:t>
            </a:r>
            <a:r>
              <a:rPr lang="en-US" sz="1400" spc="-40" dirty="0">
                <a:latin typeface="Arial"/>
                <a:cs typeface="Arial"/>
              </a:rPr>
              <a:t>laws</a:t>
            </a:r>
            <a:r>
              <a:rPr lang="en-US" sz="1400" spc="-88" dirty="0">
                <a:latin typeface="Arial"/>
                <a:cs typeface="Arial"/>
              </a:rPr>
              <a:t> </a:t>
            </a:r>
            <a:r>
              <a:rPr lang="en-US" sz="1400" spc="-26" dirty="0">
                <a:latin typeface="Arial"/>
                <a:cs typeface="Arial"/>
              </a:rPr>
              <a:t>and</a:t>
            </a:r>
            <a:r>
              <a:rPr lang="en-US" sz="1400" spc="-93" dirty="0">
                <a:latin typeface="Arial"/>
                <a:cs typeface="Arial"/>
              </a:rPr>
              <a:t> </a:t>
            </a:r>
            <a:r>
              <a:rPr lang="en-US" sz="1400" spc="-31" dirty="0">
                <a:latin typeface="Arial"/>
                <a:cs typeface="Arial"/>
              </a:rPr>
              <a:t>regulations.</a:t>
            </a:r>
            <a:endParaRPr lang="en-US" dirty="0"/>
          </a:p>
          <a:p>
            <a:endParaRPr lang="en-US" dirty="0"/>
          </a:p>
        </p:txBody>
      </p:sp>
      <p:sp>
        <p:nvSpPr>
          <p:cNvPr id="23" name="object 23"/>
          <p:cNvSpPr txBox="1"/>
          <p:nvPr/>
        </p:nvSpPr>
        <p:spPr>
          <a:xfrm>
            <a:off x="103500" y="2948431"/>
            <a:ext cx="2746026" cy="3327706"/>
          </a:xfrm>
          <a:prstGeom prst="rect">
            <a:avLst/>
          </a:prstGeom>
        </p:spPr>
        <p:txBody>
          <a:bodyPr vert="horz" wrap="square" lIns="0" tIns="0" rIns="0" bIns="0" rtlCol="0">
            <a:spAutoFit/>
          </a:bodyPr>
          <a:lstStyle/>
          <a:p>
            <a:pPr>
              <a:lnSpc>
                <a:spcPct val="100000"/>
              </a:lnSpc>
            </a:pPr>
            <a:endParaRPr sz="1400" dirty="0">
              <a:latin typeface="+mj-lt"/>
              <a:cs typeface="Times New Roman"/>
            </a:endParaRPr>
          </a:p>
          <a:p>
            <a:pPr>
              <a:lnSpc>
                <a:spcPct val="100000"/>
              </a:lnSpc>
            </a:pPr>
            <a:endParaRPr sz="1400" dirty="0">
              <a:latin typeface="+mj-lt"/>
              <a:cs typeface="Times New Roman"/>
            </a:endParaRPr>
          </a:p>
          <a:p>
            <a:pPr marL="411838">
              <a:spcBef>
                <a:spcPts val="1103"/>
              </a:spcBef>
            </a:pPr>
            <a:r>
              <a:rPr sz="1400" i="1" dirty="0">
                <a:solidFill>
                  <a:srgbClr val="FFFFFF"/>
                </a:solidFill>
                <a:latin typeface="+mj-lt"/>
                <a:cs typeface="Palatino Linotype"/>
              </a:rPr>
              <a:t>Failure to maintain</a:t>
            </a:r>
            <a:endParaRPr sz="1400" dirty="0">
              <a:latin typeface="+mj-lt"/>
              <a:cs typeface="Palatino Linotype"/>
            </a:endParaRPr>
          </a:p>
          <a:p>
            <a:pPr marL="411838" marR="337875">
              <a:lnSpc>
                <a:spcPct val="119100"/>
              </a:lnSpc>
            </a:pPr>
            <a:r>
              <a:rPr sz="1400" i="1" dirty="0">
                <a:solidFill>
                  <a:srgbClr val="FFFFFF"/>
                </a:solidFill>
                <a:latin typeface="+mj-lt"/>
                <a:cs typeface="Palatino Linotype"/>
              </a:rPr>
              <a:t>accurate records could  result in criminal</a:t>
            </a:r>
            <a:endParaRPr sz="1400" dirty="0">
              <a:latin typeface="+mj-lt"/>
              <a:cs typeface="Palatino Linotype"/>
            </a:endParaRPr>
          </a:p>
          <a:p>
            <a:pPr marL="411838" marR="384943">
              <a:lnSpc>
                <a:spcPct val="119100"/>
              </a:lnSpc>
            </a:pPr>
            <a:r>
              <a:rPr sz="1400" i="1" dirty="0">
                <a:solidFill>
                  <a:srgbClr val="FFFFFF"/>
                </a:solidFill>
                <a:latin typeface="+mj-lt"/>
                <a:cs typeface="Palatino Linotype"/>
              </a:rPr>
              <a:t>and/or civil liability,  improper payments,  disallowance of costs,  adverse findings in</a:t>
            </a:r>
            <a:endParaRPr sz="1400" dirty="0">
              <a:latin typeface="+mj-lt"/>
              <a:cs typeface="Palatino Linotype"/>
            </a:endParaRPr>
          </a:p>
          <a:p>
            <a:pPr marL="411838" marR="469552">
              <a:lnSpc>
                <a:spcPct val="119100"/>
              </a:lnSpc>
            </a:pPr>
            <a:r>
              <a:rPr sz="1400" i="1" dirty="0">
                <a:solidFill>
                  <a:srgbClr val="FFFFFF"/>
                </a:solidFill>
                <a:latin typeface="+mj-lt"/>
                <a:cs typeface="Palatino Linotype"/>
              </a:rPr>
              <a:t>judicial and quasi-  judicial proceedings,</a:t>
            </a:r>
            <a:endParaRPr sz="1400" dirty="0">
              <a:latin typeface="+mj-lt"/>
              <a:cs typeface="Palatino Linotype"/>
            </a:endParaRPr>
          </a:p>
          <a:p>
            <a:pPr marL="411838" marR="363090">
              <a:lnSpc>
                <a:spcPct val="119100"/>
              </a:lnSpc>
            </a:pPr>
            <a:r>
              <a:rPr sz="1400" i="1" dirty="0">
                <a:solidFill>
                  <a:srgbClr val="FFFFFF"/>
                </a:solidFill>
                <a:latin typeface="+mj-lt"/>
                <a:cs typeface="Palatino Linotype"/>
              </a:rPr>
              <a:t>inaccurate statements  and false claims.</a:t>
            </a:r>
            <a:endParaRPr sz="1400" dirty="0">
              <a:latin typeface="+mj-lt"/>
              <a:cs typeface="Palatino Linotype"/>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Content Placeholder 30">
            <a:extLst>
              <a:ext uri="{FF2B5EF4-FFF2-40B4-BE49-F238E27FC236}">
                <a16:creationId xmlns:a16="http://schemas.microsoft.com/office/drawing/2014/main" id="{ABFF3F25-B5B6-99C8-B5E4-38A95F9A6AB7}"/>
              </a:ext>
            </a:extLst>
          </p:cNvPr>
          <p:cNvSpPr>
            <a:spLocks noGrp="1"/>
          </p:cNvSpPr>
          <p:nvPr>
            <p:ph sz="quarter" idx="10"/>
          </p:nvPr>
        </p:nvSpPr>
        <p:spPr>
          <a:xfrm>
            <a:off x="661306" y="994905"/>
            <a:ext cx="7897478" cy="3081199"/>
          </a:xfrm>
        </p:spPr>
        <p:txBody>
          <a:bodyPr>
            <a:normAutofit lnSpcReduction="10000"/>
          </a:bodyPr>
          <a:lstStyle/>
          <a:p>
            <a:pPr lvl="1"/>
            <a:r>
              <a:rPr lang="en-US" dirty="0"/>
              <a:t>Here are some basics to remember:</a:t>
            </a:r>
          </a:p>
          <a:p>
            <a:pPr lvl="2"/>
            <a:r>
              <a:rPr lang="en-US" dirty="0"/>
              <a:t>Disclose and record all corporate transactions. ”Off-the-book” transactions are not allowed.</a:t>
            </a:r>
          </a:p>
          <a:p>
            <a:pPr lvl="2"/>
            <a:r>
              <a:rPr lang="en-US" dirty="0"/>
              <a:t>Protect and regularly compare all company assets to ensure they are the same as what is actually on hand. Any variances should be reconciled.</a:t>
            </a:r>
          </a:p>
          <a:p>
            <a:pPr lvl="2"/>
            <a:r>
              <a:rPr lang="en-US" dirty="0"/>
              <a:t>Monitor fraud, waste and abuse by using the controls in place to aid in the detection,  investigation, and prevention of such activities.</a:t>
            </a:r>
          </a:p>
          <a:p>
            <a:pPr lvl="2"/>
            <a:r>
              <a:rPr lang="en-US" dirty="0"/>
              <a:t>Cooperate fully and honestly with internal and external auditors.</a:t>
            </a:r>
          </a:p>
          <a:p>
            <a:pPr lvl="2"/>
            <a:r>
              <a:rPr lang="en-US" dirty="0"/>
              <a:t>Report immediately any suspected fraud, waste or abuse involving our employees to  Compliance, Human Resources, or using the anonymous online reporting tool on the Company Intranet.</a:t>
            </a:r>
          </a:p>
          <a:p>
            <a:pPr lvl="2"/>
            <a:r>
              <a:rPr lang="en-US" dirty="0"/>
              <a:t>Cooperate fully with any investigation related to allegations of fraud,  waste and abuse, and business dealings that our company may have with outside  contractors, consultants or vendors.</a:t>
            </a:r>
          </a:p>
          <a:p>
            <a:pPr lvl="2"/>
            <a:endParaRPr lang="en-US" dirty="0"/>
          </a:p>
          <a:p>
            <a:endParaRPr lang="en-US" dirty="0"/>
          </a:p>
        </p:txBody>
      </p:sp>
      <p:sp>
        <p:nvSpPr>
          <p:cNvPr id="40" name="Content Placeholder 39">
            <a:extLst>
              <a:ext uri="{FF2B5EF4-FFF2-40B4-BE49-F238E27FC236}">
                <a16:creationId xmlns:a16="http://schemas.microsoft.com/office/drawing/2014/main" id="{D4CAB46D-B192-78D9-C723-E162D24E6D29}"/>
              </a:ext>
            </a:extLst>
          </p:cNvPr>
          <p:cNvSpPr>
            <a:spLocks noGrp="1"/>
          </p:cNvSpPr>
          <p:nvPr>
            <p:ph sz="quarter" idx="11"/>
          </p:nvPr>
        </p:nvSpPr>
        <p:spPr>
          <a:xfrm>
            <a:off x="1961147" y="4755073"/>
            <a:ext cx="6684832" cy="1428557"/>
          </a:xfrm>
        </p:spPr>
        <p:txBody>
          <a:bodyPr>
            <a:normAutofit lnSpcReduction="10000"/>
          </a:bodyPr>
          <a:lstStyle/>
          <a:p>
            <a:r>
              <a:rPr lang="en-US" sz="1000" dirty="0"/>
              <a:t>Q: I suspect that the financial report my coworker is accountable for contains discrepancies and may not be an accurate reflection of our financial records. I have questioned the inaccuracies before but nothing seemed to change. What should I do?</a:t>
            </a:r>
          </a:p>
          <a:p>
            <a:r>
              <a:rPr lang="en-US" sz="1000" dirty="0"/>
              <a:t>A: The company must have a financial accounting framework that can generate reports that are  readily verifiable with traceable data. The accuracy of our company’s financial records and the  proper functioning of our internal accounting controls are vital to the company. Discrepancies or issues must be reported. If you are comfortable doing so, talk to your management about it to  make sure you understand the situation. You can also contact  Compliance or Human Resources.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6667FF70-9678-D6C0-4D04-1E93699024B4}"/>
              </a:ext>
            </a:extLst>
          </p:cNvPr>
          <p:cNvSpPr>
            <a:spLocks noGrp="1"/>
          </p:cNvSpPr>
          <p:nvPr>
            <p:ph sz="quarter" idx="10"/>
          </p:nvPr>
        </p:nvSpPr>
        <p:spPr/>
        <p:txBody>
          <a:bodyPr>
            <a:normAutofit fontScale="85000" lnSpcReduction="20000"/>
          </a:bodyPr>
          <a:lstStyle/>
          <a:p>
            <a:pPr lvl="1"/>
            <a:r>
              <a:rPr lang="en-US" dirty="0"/>
              <a:t>Here are some situations to always avoid:</a:t>
            </a:r>
          </a:p>
          <a:p>
            <a:pPr lvl="2"/>
            <a:r>
              <a:rPr lang="en-US" dirty="0"/>
              <a:t>Placing company funds in a personal or non-corporate account.</a:t>
            </a:r>
          </a:p>
          <a:p>
            <a:pPr lvl="2"/>
            <a:r>
              <a:rPr lang="en-US" dirty="0"/>
              <a:t>Intentionally causing any record to be inaccurate. Examples of prohibited acts include:</a:t>
            </a:r>
          </a:p>
          <a:p>
            <a:pPr lvl="3"/>
            <a:r>
              <a:rPr lang="en-US" dirty="0"/>
              <a:t>Making records appear as though payments were made to one person when they were made to another.</a:t>
            </a:r>
          </a:p>
          <a:p>
            <a:pPr lvl="3"/>
            <a:r>
              <a:rPr lang="en-US" dirty="0"/>
              <a:t>Submitting expenses for reimbursement which do not accurately reflect the true nature of the expense.</a:t>
            </a:r>
          </a:p>
          <a:p>
            <a:pPr lvl="3"/>
            <a:r>
              <a:rPr lang="en-US" dirty="0"/>
              <a:t>Falsifying time in the timekeeping system by recording time as worked when you are not working, or by working “off the clock.”</a:t>
            </a:r>
          </a:p>
          <a:p>
            <a:pPr lvl="3"/>
            <a:r>
              <a:rPr lang="en-US" dirty="0"/>
              <a:t>Changing the recipient on a claim to channel payments to an improper recipient.</a:t>
            </a:r>
          </a:p>
          <a:p>
            <a:pPr lvl="3"/>
            <a:r>
              <a:rPr lang="en-US" dirty="0"/>
              <a:t>Deleting claims from the computer system without rerouting for reprocessing and properly documenting the action.</a:t>
            </a:r>
          </a:p>
          <a:p>
            <a:pPr lvl="3"/>
            <a:r>
              <a:rPr lang="en-US" dirty="0"/>
              <a:t>Creating any other record which does not accurately reflect the true nature of the transaction.</a:t>
            </a:r>
          </a:p>
          <a:p>
            <a:pPr lvl="2"/>
            <a:r>
              <a:rPr lang="en-US" dirty="0"/>
              <a:t>Fraudulently influencing, coercing, manipulating or misleading any auditor engaged in auditing our company. These audits include, but are not limited to, audits of our company’s financial statements, audits of government programs and SOC-1 and SOC-  2 audits of the company’s operations.</a:t>
            </a:r>
          </a:p>
        </p:txBody>
      </p:sp>
      <p:sp>
        <p:nvSpPr>
          <p:cNvPr id="25" name="Content Placeholder 24">
            <a:extLst>
              <a:ext uri="{FF2B5EF4-FFF2-40B4-BE49-F238E27FC236}">
                <a16:creationId xmlns:a16="http://schemas.microsoft.com/office/drawing/2014/main" id="{725B6E24-94C7-4E22-58DB-19C038CE6303}"/>
              </a:ext>
            </a:extLst>
          </p:cNvPr>
          <p:cNvSpPr>
            <a:spLocks noGrp="1"/>
          </p:cNvSpPr>
          <p:nvPr>
            <p:ph sz="quarter" idx="11"/>
          </p:nvPr>
        </p:nvSpPr>
        <p:spPr/>
        <p:txBody>
          <a:bodyPr>
            <a:normAutofit fontScale="70000" lnSpcReduction="20000"/>
          </a:bodyPr>
          <a:lstStyle/>
          <a:p>
            <a:r>
              <a:rPr lang="en-US" dirty="0"/>
              <a:t>Q: I suspect my co-worker is falsifying his timesheets. What should I do?</a:t>
            </a:r>
          </a:p>
          <a:p>
            <a:r>
              <a:rPr lang="en-US" dirty="0"/>
              <a:t>A: Falsification of any company records, financial or otherwise, is not acceptable. The company has programs in place to help employees when times are difficult. Talk to your management about this and contact Human Resources.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object 47"/>
          <p:cNvSpPr/>
          <p:nvPr/>
        </p:nvSpPr>
        <p:spPr>
          <a:xfrm>
            <a:off x="9009529" y="4816972"/>
            <a:ext cx="0" cy="1408019"/>
          </a:xfrm>
          <a:custGeom>
            <a:avLst/>
            <a:gdLst/>
            <a:ahLst/>
            <a:cxnLst/>
            <a:rect l="l" t="t" r="r" b="b"/>
            <a:pathLst>
              <a:path h="1595754">
                <a:moveTo>
                  <a:pt x="0" y="0"/>
                </a:moveTo>
                <a:lnTo>
                  <a:pt x="0" y="1595628"/>
                </a:lnTo>
                <a:lnTo>
                  <a:pt x="0" y="0"/>
                </a:lnTo>
                <a:close/>
              </a:path>
            </a:pathLst>
          </a:custGeom>
          <a:solidFill>
            <a:srgbClr val="00A0AF"/>
          </a:solidFill>
        </p:spPr>
        <p:txBody>
          <a:bodyPr wrap="square" lIns="0" tIns="0" rIns="0" bIns="0" rtlCol="0"/>
          <a:lstStyle/>
          <a:p>
            <a:endParaRPr sz="1588"/>
          </a:p>
        </p:txBody>
      </p:sp>
      <p:sp>
        <p:nvSpPr>
          <p:cNvPr id="31" name="Content Placeholder 30">
            <a:extLst>
              <a:ext uri="{FF2B5EF4-FFF2-40B4-BE49-F238E27FC236}">
                <a16:creationId xmlns:a16="http://schemas.microsoft.com/office/drawing/2014/main" id="{495B471E-B874-A9DB-46AD-9C593DC5CE95}"/>
              </a:ext>
            </a:extLst>
          </p:cNvPr>
          <p:cNvSpPr>
            <a:spLocks noGrp="1"/>
          </p:cNvSpPr>
          <p:nvPr>
            <p:ph sz="quarter" idx="4294967295"/>
          </p:nvPr>
        </p:nvSpPr>
        <p:spPr>
          <a:xfrm>
            <a:off x="661305" y="1093759"/>
            <a:ext cx="7811575" cy="3081199"/>
          </a:xfrm>
        </p:spPr>
        <p:txBody>
          <a:bodyPr>
            <a:noAutofit/>
          </a:bodyPr>
          <a:lstStyle/>
          <a:p>
            <a:pPr marL="11206">
              <a:spcBef>
                <a:spcPts val="243"/>
              </a:spcBef>
            </a:pPr>
            <a:r>
              <a:rPr lang="en-US" dirty="0">
                <a:solidFill>
                  <a:schemeClr val="accent3"/>
                </a:solidFill>
                <a:cs typeface="Arial"/>
              </a:rPr>
              <a:t>RETENTION OF RECORDS</a:t>
            </a:r>
          </a:p>
          <a:p>
            <a:pPr marL="11206">
              <a:spcBef>
                <a:spcPts val="88"/>
              </a:spcBef>
            </a:pPr>
            <a:r>
              <a:rPr lang="en-US" sz="1800" dirty="0">
                <a:solidFill>
                  <a:schemeClr val="accent6"/>
                </a:solidFill>
                <a:cs typeface="Palatino Linotype"/>
              </a:rPr>
              <a:t>It is good business practice to retain information assets (i.e., data, information, documents and records) in a consistent, systematic and  reliable manner so that they can be retrieved promptly when required.</a:t>
            </a:r>
          </a:p>
          <a:p>
            <a:pPr marL="11206">
              <a:spcBef>
                <a:spcPts val="88"/>
              </a:spcBef>
            </a:pPr>
            <a:r>
              <a:rPr lang="en-US" sz="1600" b="0" dirty="0">
                <a:solidFill>
                  <a:srgbClr val="58595B"/>
                </a:solidFill>
                <a:cs typeface="Arial"/>
              </a:rPr>
              <a:t>Failure to keep records in good order can result in adverse consequences for the company. All employees who create, receive, use or manage the company’s information assets must comply with the company’s Records Retention policy. </a:t>
            </a:r>
            <a:endParaRPr lang="en-US" sz="1600" b="0" dirty="0">
              <a:cs typeface="Arial"/>
            </a:endParaRPr>
          </a:p>
        </p:txBody>
      </p:sp>
      <p:sp>
        <p:nvSpPr>
          <p:cNvPr id="48" name="Content Placeholder 47">
            <a:extLst>
              <a:ext uri="{FF2B5EF4-FFF2-40B4-BE49-F238E27FC236}">
                <a16:creationId xmlns:a16="http://schemas.microsoft.com/office/drawing/2014/main" id="{80070FE8-3999-DC7D-6AF4-87215944B40F}"/>
              </a:ext>
            </a:extLst>
          </p:cNvPr>
          <p:cNvSpPr>
            <a:spLocks noGrp="1"/>
          </p:cNvSpPr>
          <p:nvPr>
            <p:ph sz="quarter" idx="11"/>
          </p:nvPr>
        </p:nvSpPr>
        <p:spPr>
          <a:xfrm>
            <a:off x="1961146" y="4829570"/>
            <a:ext cx="6912191" cy="1255639"/>
          </a:xfrm>
        </p:spPr>
        <p:txBody>
          <a:bodyPr>
            <a:normAutofit/>
          </a:bodyPr>
          <a:lstStyle/>
          <a:p>
            <a:pPr marR="545195">
              <a:lnSpc>
                <a:spcPct val="105500"/>
              </a:lnSpc>
              <a:spcBef>
                <a:spcPts val="18"/>
              </a:spcBef>
            </a:pPr>
            <a:r>
              <a:rPr lang="en-US" sz="1200" b="1" dirty="0">
                <a:solidFill>
                  <a:srgbClr val="FFFFFF"/>
                </a:solidFill>
                <a:cs typeface="Arial"/>
              </a:rPr>
              <a:t>Q: </a:t>
            </a:r>
            <a:r>
              <a:rPr lang="en-US" sz="1200" b="1" dirty="0">
                <a:solidFill>
                  <a:srgbClr val="FFFFFF"/>
                </a:solidFill>
                <a:cs typeface="Palatino Linotype"/>
              </a:rPr>
              <a:t>Our department is moving to an office space within our company, and I no longer have use for the documents from previous years. Can I just dump them in a secure trash bin?</a:t>
            </a:r>
            <a:endParaRPr lang="en-US" sz="1200" dirty="0">
              <a:cs typeface="Palatino Linotype"/>
            </a:endParaRPr>
          </a:p>
          <a:p>
            <a:pPr marR="592262">
              <a:spcBef>
                <a:spcPts val="397"/>
              </a:spcBef>
            </a:pPr>
            <a:r>
              <a:rPr lang="en-US" sz="1200" b="1" dirty="0">
                <a:solidFill>
                  <a:srgbClr val="FFFFFF"/>
                </a:solidFill>
                <a:cs typeface="Arial"/>
              </a:rPr>
              <a:t>A: </a:t>
            </a:r>
            <a:r>
              <a:rPr lang="en-US" sz="1200" i="1" dirty="0">
                <a:solidFill>
                  <a:srgbClr val="FFFFFF"/>
                </a:solidFill>
                <a:cs typeface="Arial"/>
              </a:rPr>
              <a:t>No. You need to review the documents to determine if they are records and if they are  subject to a retention period or a legal hold. If unsure, talk to your management.</a:t>
            </a:r>
            <a:endParaRPr lang="en-US" sz="12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B1CCD199-8CE4-FBBD-A3F3-289C57596910}"/>
              </a:ext>
            </a:extLst>
          </p:cNvPr>
          <p:cNvSpPr>
            <a:spLocks noGrp="1"/>
          </p:cNvSpPr>
          <p:nvPr>
            <p:ph sz="quarter" idx="10"/>
          </p:nvPr>
        </p:nvSpPr>
        <p:spPr>
          <a:xfrm>
            <a:off x="350043" y="526474"/>
            <a:ext cx="4689789" cy="6114472"/>
          </a:xfrm>
        </p:spPr>
        <p:txBody>
          <a:bodyPr>
            <a:normAutofit/>
          </a:bodyPr>
          <a:lstStyle/>
          <a:p>
            <a:pPr lvl="1"/>
            <a:r>
              <a:rPr lang="en-US" dirty="0"/>
              <a:t>Here are some basics to remember:</a:t>
            </a:r>
          </a:p>
          <a:p>
            <a:pPr marL="0" lvl="2" indent="0">
              <a:buNone/>
            </a:pPr>
            <a:r>
              <a:rPr lang="en-US" dirty="0"/>
              <a:t>All information assets regardless of storage medium or storage location, are subject to a retention period.</a:t>
            </a:r>
          </a:p>
          <a:p>
            <a:pPr marL="0" lvl="2" indent="0">
              <a:buNone/>
            </a:pPr>
            <a:r>
              <a:rPr lang="en-US" dirty="0"/>
              <a:t>Records may be: (a) paper documents, forms, reports, manuals, correspondence, and files; (b) computer files, such as spreadsheets, word-processed documents and email messages; or (c) information in other formats, such as video streams, audiotape, microfilm and photographs.</a:t>
            </a:r>
          </a:p>
          <a:p>
            <a:pPr marL="0" lvl="2" indent="0">
              <a:buNone/>
            </a:pPr>
            <a:r>
              <a:rPr lang="en-US" dirty="0"/>
              <a:t>Make sure you manage, retain and destroy all company-owned information assets business records in a manner that supports both ongoing business operations and compliance with various accounting, audit, customer, legal, regulatory and tax requirements. </a:t>
            </a:r>
          </a:p>
          <a:p>
            <a:pPr marL="0" lvl="2" indent="0">
              <a:buNone/>
            </a:pPr>
            <a:r>
              <a:rPr lang="en-US" dirty="0"/>
              <a:t>Follow legal hold notices issued by </a:t>
            </a:r>
            <a:r>
              <a:rPr lang="en-US" dirty="0" err="1"/>
              <a:t>GuideWell</a:t>
            </a:r>
            <a:r>
              <a:rPr lang="en-US" dirty="0"/>
              <a:t> Legal. In certain cases, a legal hold notice is sent out suspending retention requirements for certain documents and records. A legal hold notice requires preservation of certain documents and records under special circumstances, such as pending or actual litigation, government investigation, audits or consent decrees and supersedes the requirements of the Records Retention policy for the duration of the legal hold.</a:t>
            </a:r>
          </a:p>
          <a:p>
            <a:pPr marL="0" lvl="2" indent="0">
              <a:buNone/>
            </a:pPr>
            <a:r>
              <a:rPr lang="en-US" dirty="0"/>
              <a:t>Do not destroy, discard, withhold or alter documents and records pertinent to a legal matter, governmental audit or investigation. Criminal penalties can result from these actions.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object 70"/>
          <p:cNvSpPr txBox="1">
            <a:spLocks noGrp="1"/>
          </p:cNvSpPr>
          <p:nvPr>
            <p:ph type="title"/>
          </p:nvPr>
        </p:nvSpPr>
        <p:spPr/>
        <p:txBody>
          <a:bodyPr/>
          <a:lstStyle/>
          <a:p>
            <a:r>
              <a:rPr lang="en-US" sz="2800" dirty="0"/>
              <a:t>PROTECTING  INFORMATION  AND PROPERTY</a:t>
            </a:r>
          </a:p>
        </p:txBody>
      </p:sp>
      <p:sp>
        <p:nvSpPr>
          <p:cNvPr id="76" name="Content Placeholder 75">
            <a:extLst>
              <a:ext uri="{FF2B5EF4-FFF2-40B4-BE49-F238E27FC236}">
                <a16:creationId xmlns:a16="http://schemas.microsoft.com/office/drawing/2014/main" id="{E6013CEB-859E-5369-8843-A3BA80DC4048}"/>
              </a:ext>
            </a:extLst>
          </p:cNvPr>
          <p:cNvSpPr>
            <a:spLocks noGrp="1"/>
          </p:cNvSpPr>
          <p:nvPr>
            <p:ph sz="quarter" idx="10"/>
          </p:nvPr>
        </p:nvSpPr>
        <p:spPr>
          <a:xfrm>
            <a:off x="5039834" y="2429398"/>
            <a:ext cx="2966228" cy="3879800"/>
          </a:xfrm>
        </p:spPr>
        <p:txBody>
          <a:bodyPr/>
          <a:lstStyle/>
          <a:p>
            <a:pPr marL="184383" lvl="2">
              <a:spcBef>
                <a:spcPts val="88"/>
              </a:spcBef>
              <a:tabLst>
                <a:tab pos="188269" algn="l"/>
              </a:tabLst>
            </a:pPr>
            <a:r>
              <a:rPr lang="en-US" spc="-35" dirty="0">
                <a:latin typeface="Arial"/>
                <a:cs typeface="Arial"/>
              </a:rPr>
              <a:t>Privacy</a:t>
            </a:r>
            <a:endParaRPr lang="en-US" dirty="0">
              <a:latin typeface="Arial"/>
              <a:cs typeface="Arial"/>
            </a:endParaRPr>
          </a:p>
          <a:p>
            <a:pPr marL="184383" lvl="2">
              <a:spcBef>
                <a:spcPts val="1024"/>
              </a:spcBef>
              <a:tabLst>
                <a:tab pos="188269" algn="l"/>
              </a:tabLst>
            </a:pPr>
            <a:r>
              <a:rPr lang="en-US" spc="-13" dirty="0">
                <a:latin typeface="Arial"/>
                <a:cs typeface="Arial"/>
              </a:rPr>
              <a:t>Confidential,</a:t>
            </a:r>
            <a:r>
              <a:rPr lang="en-US" spc="-62" dirty="0">
                <a:latin typeface="Arial"/>
                <a:cs typeface="Arial"/>
              </a:rPr>
              <a:t> </a:t>
            </a:r>
            <a:r>
              <a:rPr lang="en-US" spc="-18" dirty="0">
                <a:latin typeface="Arial"/>
                <a:cs typeface="Arial"/>
              </a:rPr>
              <a:t>Proprietary</a:t>
            </a:r>
            <a:r>
              <a:rPr lang="en-US" spc="-57" dirty="0">
                <a:latin typeface="Arial"/>
                <a:cs typeface="Arial"/>
              </a:rPr>
              <a:t> </a:t>
            </a:r>
            <a:r>
              <a:rPr lang="en-US" spc="-18" dirty="0">
                <a:latin typeface="Arial"/>
                <a:cs typeface="Arial"/>
              </a:rPr>
              <a:t>and</a:t>
            </a:r>
            <a:r>
              <a:rPr lang="en-US" spc="-57" dirty="0">
                <a:latin typeface="Arial"/>
                <a:cs typeface="Arial"/>
              </a:rPr>
              <a:t> </a:t>
            </a:r>
            <a:r>
              <a:rPr lang="en-US" spc="-9" dirty="0">
                <a:latin typeface="Arial"/>
                <a:cs typeface="Arial"/>
              </a:rPr>
              <a:t>Other</a:t>
            </a:r>
            <a:r>
              <a:rPr lang="en-US" spc="-62" dirty="0">
                <a:latin typeface="Arial"/>
                <a:cs typeface="Arial"/>
              </a:rPr>
              <a:t> </a:t>
            </a:r>
            <a:r>
              <a:rPr lang="en-US" dirty="0">
                <a:latin typeface="Arial"/>
                <a:cs typeface="Arial"/>
              </a:rPr>
              <a:t>Non-public</a:t>
            </a:r>
            <a:r>
              <a:rPr lang="en-US" spc="-57" dirty="0">
                <a:latin typeface="Arial"/>
                <a:cs typeface="Arial"/>
              </a:rPr>
              <a:t> </a:t>
            </a:r>
            <a:r>
              <a:rPr lang="en-US" spc="-13" dirty="0">
                <a:latin typeface="Arial"/>
                <a:cs typeface="Arial"/>
              </a:rPr>
              <a:t>Information</a:t>
            </a:r>
            <a:endParaRPr lang="en-US" dirty="0">
              <a:latin typeface="Arial"/>
              <a:cs typeface="Arial"/>
            </a:endParaRPr>
          </a:p>
          <a:p>
            <a:pPr marL="184383" lvl="2">
              <a:spcBef>
                <a:spcPts val="1024"/>
              </a:spcBef>
              <a:tabLst>
                <a:tab pos="188269" algn="l"/>
              </a:tabLst>
            </a:pPr>
            <a:r>
              <a:rPr lang="en-US" spc="-79" dirty="0">
                <a:latin typeface="Arial"/>
                <a:cs typeface="Arial"/>
              </a:rPr>
              <a:t>E</a:t>
            </a:r>
            <a:r>
              <a:rPr lang="en-US" spc="4" dirty="0">
                <a:latin typeface="Arial"/>
                <a:cs typeface="Arial"/>
              </a:rPr>
              <a:t>mpl</a:t>
            </a:r>
            <a:r>
              <a:rPr lang="en-US" spc="-4" dirty="0">
                <a:latin typeface="Arial"/>
                <a:cs typeface="Arial"/>
              </a:rPr>
              <a:t>o</a:t>
            </a:r>
            <a:r>
              <a:rPr lang="en-US" spc="-62" dirty="0">
                <a:latin typeface="Arial"/>
                <a:cs typeface="Arial"/>
              </a:rPr>
              <a:t>y</a:t>
            </a:r>
            <a:r>
              <a:rPr lang="en-US" spc="-40" dirty="0">
                <a:latin typeface="Arial"/>
                <a:cs typeface="Arial"/>
              </a:rPr>
              <a:t>e</a:t>
            </a:r>
            <a:r>
              <a:rPr lang="en-US" spc="-49" dirty="0">
                <a:latin typeface="Arial"/>
                <a:cs typeface="Arial"/>
              </a:rPr>
              <a:t>e</a:t>
            </a:r>
            <a:r>
              <a:rPr lang="en-US" spc="-71" dirty="0">
                <a:latin typeface="Arial"/>
                <a:cs typeface="Arial"/>
              </a:rPr>
              <a:t> </a:t>
            </a:r>
            <a:r>
              <a:rPr lang="en-US" spc="-44" dirty="0">
                <a:latin typeface="Arial"/>
                <a:cs typeface="Arial"/>
              </a:rPr>
              <a:t>D</a:t>
            </a:r>
            <a:r>
              <a:rPr lang="en-US" spc="-57" dirty="0">
                <a:latin typeface="Arial"/>
                <a:cs typeface="Arial"/>
              </a:rPr>
              <a:t>a</a:t>
            </a:r>
            <a:r>
              <a:rPr lang="en-US" spc="31" dirty="0">
                <a:latin typeface="Arial"/>
                <a:cs typeface="Arial"/>
              </a:rPr>
              <a:t>t</a:t>
            </a:r>
            <a:r>
              <a:rPr lang="en-US" spc="-53" dirty="0">
                <a:latin typeface="Arial"/>
                <a:cs typeface="Arial"/>
              </a:rPr>
              <a:t>a</a:t>
            </a:r>
            <a:r>
              <a:rPr lang="en-US" spc="-71" dirty="0">
                <a:latin typeface="Arial"/>
                <a:cs typeface="Arial"/>
              </a:rPr>
              <a:t> </a:t>
            </a:r>
            <a:r>
              <a:rPr lang="en-US" spc="-18" dirty="0">
                <a:latin typeface="Arial"/>
                <a:cs typeface="Arial"/>
              </a:rPr>
              <a:t>and</a:t>
            </a:r>
            <a:r>
              <a:rPr lang="en-US" spc="-71" dirty="0">
                <a:latin typeface="Arial"/>
                <a:cs typeface="Arial"/>
              </a:rPr>
              <a:t> </a:t>
            </a:r>
            <a:r>
              <a:rPr lang="en-US" spc="-132" dirty="0">
                <a:latin typeface="Arial"/>
                <a:cs typeface="Arial"/>
              </a:rPr>
              <a:t>V</a:t>
            </a:r>
            <a:r>
              <a:rPr lang="en-US" spc="-4" dirty="0">
                <a:latin typeface="Arial"/>
                <a:cs typeface="Arial"/>
              </a:rPr>
              <a:t>erific</a:t>
            </a:r>
            <a:r>
              <a:rPr lang="en-US" spc="-57" dirty="0">
                <a:latin typeface="Arial"/>
                <a:cs typeface="Arial"/>
              </a:rPr>
              <a:t>a</a:t>
            </a:r>
            <a:r>
              <a:rPr lang="en-US" dirty="0">
                <a:latin typeface="Arial"/>
                <a:cs typeface="Arial"/>
              </a:rPr>
              <a:t>tion</a:t>
            </a:r>
            <a:r>
              <a:rPr lang="en-US" spc="-71" dirty="0">
                <a:latin typeface="Arial"/>
                <a:cs typeface="Arial"/>
              </a:rPr>
              <a:t> </a:t>
            </a:r>
            <a:r>
              <a:rPr lang="en-US" spc="-26" dirty="0">
                <a:latin typeface="Arial"/>
                <a:cs typeface="Arial"/>
              </a:rPr>
              <a:t>o</a:t>
            </a:r>
            <a:r>
              <a:rPr lang="en-US" spc="4" dirty="0">
                <a:latin typeface="Arial"/>
                <a:cs typeface="Arial"/>
              </a:rPr>
              <a:t>f</a:t>
            </a:r>
            <a:r>
              <a:rPr lang="en-US" spc="-71" dirty="0">
                <a:latin typeface="Arial"/>
                <a:cs typeface="Arial"/>
              </a:rPr>
              <a:t> </a:t>
            </a:r>
            <a:r>
              <a:rPr lang="en-US" spc="-79" dirty="0">
                <a:latin typeface="Arial"/>
                <a:cs typeface="Arial"/>
              </a:rPr>
              <a:t>E</a:t>
            </a:r>
            <a:r>
              <a:rPr lang="en-US" spc="4" dirty="0">
                <a:latin typeface="Arial"/>
                <a:cs typeface="Arial"/>
              </a:rPr>
              <a:t>mpl</a:t>
            </a:r>
            <a:r>
              <a:rPr lang="en-US" spc="-4" dirty="0">
                <a:latin typeface="Arial"/>
                <a:cs typeface="Arial"/>
              </a:rPr>
              <a:t>o</a:t>
            </a:r>
            <a:r>
              <a:rPr lang="en-US" spc="-22" dirty="0">
                <a:latin typeface="Arial"/>
                <a:cs typeface="Arial"/>
              </a:rPr>
              <a:t>ymen</a:t>
            </a:r>
            <a:r>
              <a:rPr lang="en-US" spc="31" dirty="0">
                <a:latin typeface="Arial"/>
                <a:cs typeface="Arial"/>
              </a:rPr>
              <a:t>t</a:t>
            </a:r>
            <a:endParaRPr lang="en-US" dirty="0">
              <a:latin typeface="Arial"/>
              <a:cs typeface="Arial"/>
            </a:endParaRPr>
          </a:p>
          <a:p>
            <a:pPr marL="184383" lvl="2">
              <a:spcBef>
                <a:spcPts val="1024"/>
              </a:spcBef>
              <a:tabLst>
                <a:tab pos="188269" algn="l"/>
              </a:tabLst>
            </a:pPr>
            <a:r>
              <a:rPr lang="en-US" spc="-18" dirty="0">
                <a:latin typeface="Arial"/>
                <a:cs typeface="Arial"/>
              </a:rPr>
              <a:t>International</a:t>
            </a:r>
            <a:r>
              <a:rPr lang="en-US" spc="-71" dirty="0">
                <a:latin typeface="Arial"/>
                <a:cs typeface="Arial"/>
              </a:rPr>
              <a:t> </a:t>
            </a:r>
            <a:r>
              <a:rPr lang="en-US" spc="-62" dirty="0">
                <a:latin typeface="Arial"/>
                <a:cs typeface="Arial"/>
              </a:rPr>
              <a:t>Travel</a:t>
            </a:r>
            <a:r>
              <a:rPr lang="en-US" spc="-66" dirty="0">
                <a:latin typeface="Arial"/>
                <a:cs typeface="Arial"/>
              </a:rPr>
              <a:t> </a:t>
            </a:r>
            <a:r>
              <a:rPr lang="en-US" spc="-18" dirty="0">
                <a:latin typeface="Arial"/>
                <a:cs typeface="Arial"/>
              </a:rPr>
              <a:t>Restrictions</a:t>
            </a:r>
            <a:endParaRPr lang="en-US" dirty="0">
              <a:latin typeface="Arial"/>
              <a:cs typeface="Arial"/>
            </a:endParaRPr>
          </a:p>
          <a:p>
            <a:pPr marL="0" lvl="2" indent="0">
              <a:buNone/>
            </a:pPr>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4">
            <a:extLst>
              <a:ext uri="{FF2B5EF4-FFF2-40B4-BE49-F238E27FC236}">
                <a16:creationId xmlns:a16="http://schemas.microsoft.com/office/drawing/2014/main" id="{BFD7663C-A50D-E39A-6653-E3BD7111ABCD}"/>
              </a:ext>
            </a:extLst>
          </p:cNvPr>
          <p:cNvSpPr>
            <a:spLocks noGrp="1"/>
          </p:cNvSpPr>
          <p:nvPr>
            <p:ph sz="quarter" idx="10"/>
          </p:nvPr>
        </p:nvSpPr>
        <p:spPr/>
        <p:txBody>
          <a:bodyPr/>
          <a:lstStyle/>
          <a:p>
            <a:pPr lvl="1"/>
            <a:r>
              <a:rPr lang="en-US" dirty="0"/>
              <a:t>We must safeguard and protect our company’s confidential and proprietary information. Additionally, we have a legal and ethical obligation to safeguard and protect the confidential information of our customers and business partners. We must respect the intellectual property rights of others.</a:t>
            </a:r>
          </a:p>
          <a:p>
            <a:endParaRPr lang="en-US" dirty="0"/>
          </a:p>
        </p:txBody>
      </p:sp>
      <p:sp>
        <p:nvSpPr>
          <p:cNvPr id="26" name="Content Placeholder 25">
            <a:extLst>
              <a:ext uri="{FF2B5EF4-FFF2-40B4-BE49-F238E27FC236}">
                <a16:creationId xmlns:a16="http://schemas.microsoft.com/office/drawing/2014/main" id="{FCDA8503-DCEB-FB71-A6B1-D9E26FDF449D}"/>
              </a:ext>
            </a:extLst>
          </p:cNvPr>
          <p:cNvSpPr>
            <a:spLocks noGrp="1"/>
          </p:cNvSpPr>
          <p:nvPr>
            <p:ph sz="quarter" idx="11"/>
          </p:nvPr>
        </p:nvSpPr>
        <p:spPr/>
        <p:txBody>
          <a:bodyPr>
            <a:normAutofit fontScale="55000" lnSpcReduction="20000"/>
          </a:bodyPr>
          <a:lstStyle/>
          <a:p>
            <a:r>
              <a:rPr lang="en-US" dirty="0">
                <a:solidFill>
                  <a:schemeClr val="bg1"/>
                </a:solidFill>
              </a:rPr>
              <a:t>Q: I know that safeguarding PHI is important, but don’t we go overboard with our controls?</a:t>
            </a:r>
          </a:p>
          <a:p>
            <a:r>
              <a:rPr lang="en-US" i="1" dirty="0">
                <a:solidFill>
                  <a:schemeClr val="bg1"/>
                </a:solidFill>
              </a:rPr>
              <a:t>A: No. Improper uses and disclosures of PHI can invade someone’s privacy, damage reputations, cause embarrassment, violate federal and state privacy laws, invite lawsuits and violate corporate policies and procedures. Improper uses and disclosures of PHI may also be violations of our company’s agreement or contract with a government agency and/or another customer. Federal and state privacy laws carry significant penalties for violations. These penalties may apply both on a corporate and individual basis.</a:t>
            </a:r>
          </a:p>
          <a:p>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Content Placeholder 32" descr="A group of people sitting in a room&#10;&#10;Description automatically generated with low confidence">
            <a:extLst>
              <a:ext uri="{FF2B5EF4-FFF2-40B4-BE49-F238E27FC236}">
                <a16:creationId xmlns:a16="http://schemas.microsoft.com/office/drawing/2014/main" id="{BC2FFA34-7442-5E33-CD5E-1C64E0D2B95C}"/>
              </a:ext>
            </a:extLst>
          </p:cNvPr>
          <p:cNvPicPr>
            <a:picLocks noGrp="1" noChangeAspect="1"/>
          </p:cNvPicPr>
          <p:nvPr>
            <p:ph idx="13"/>
          </p:nvPr>
        </p:nvPicPr>
        <p:blipFill rotWithShape="1">
          <a:blip r:embed="rId2" cstate="print">
            <a:extLst>
              <a:ext uri="{28A0092B-C50C-407E-A947-70E740481C1C}">
                <a14:useLocalDpi xmlns:a14="http://schemas.microsoft.com/office/drawing/2010/main" val="0"/>
              </a:ext>
            </a:extLst>
          </a:blip>
          <a:srcRect t="7144" b="20925"/>
          <a:stretch/>
        </p:blipFill>
        <p:spPr>
          <a:xfrm>
            <a:off x="4703763" y="733390"/>
            <a:ext cx="4079875" cy="1957458"/>
          </a:xfrm>
        </p:spPr>
      </p:pic>
      <p:pic>
        <p:nvPicPr>
          <p:cNvPr id="31" name="Content Placeholder 30" descr="A group of people sitting at a table&#10;&#10;Description automatically generated with medium confidence">
            <a:extLst>
              <a:ext uri="{FF2B5EF4-FFF2-40B4-BE49-F238E27FC236}">
                <a16:creationId xmlns:a16="http://schemas.microsoft.com/office/drawing/2014/main" id="{9CDDD5EF-38E3-828D-72B5-98D9493EC4EA}"/>
              </a:ext>
            </a:extLst>
          </p:cNvPr>
          <p:cNvPicPr>
            <a:picLocks noGrp="1" noChangeAspect="1"/>
          </p:cNvPicPr>
          <p:nvPr>
            <p:ph idx="14"/>
          </p:nvPr>
        </p:nvPicPr>
        <p:blipFill rotWithShape="1">
          <a:blip r:embed="rId3" cstate="print">
            <a:extLst>
              <a:ext uri="{28A0092B-C50C-407E-A947-70E740481C1C}">
                <a14:useLocalDpi xmlns:a14="http://schemas.microsoft.com/office/drawing/2010/main" val="0"/>
              </a:ext>
            </a:extLst>
          </a:blip>
          <a:srcRect t="12389" b="15675"/>
          <a:stretch/>
        </p:blipFill>
        <p:spPr>
          <a:xfrm>
            <a:off x="322263" y="733321"/>
            <a:ext cx="4079875" cy="1957595"/>
          </a:xfrm>
        </p:spPr>
      </p:pic>
      <p:sp>
        <p:nvSpPr>
          <p:cNvPr id="17" name="Content Placeholder 16">
            <a:extLst>
              <a:ext uri="{FF2B5EF4-FFF2-40B4-BE49-F238E27FC236}">
                <a16:creationId xmlns:a16="http://schemas.microsoft.com/office/drawing/2014/main" id="{AE87C18A-D833-0261-8DED-DCE2EEC5BA14}"/>
              </a:ext>
            </a:extLst>
          </p:cNvPr>
          <p:cNvSpPr>
            <a:spLocks noGrp="1"/>
          </p:cNvSpPr>
          <p:nvPr>
            <p:ph sz="quarter" idx="11"/>
          </p:nvPr>
        </p:nvSpPr>
        <p:spPr>
          <a:xfrm>
            <a:off x="4703480" y="3046586"/>
            <a:ext cx="4083626" cy="3251343"/>
          </a:xfrm>
        </p:spPr>
        <p:txBody>
          <a:bodyPr>
            <a:normAutofit/>
          </a:bodyPr>
          <a:lstStyle/>
          <a:p>
            <a:r>
              <a:rPr lang="en-US" dirty="0"/>
              <a:t>OUR COMMITMENT</a:t>
            </a:r>
          </a:p>
          <a:p>
            <a:pPr lvl="1"/>
            <a:r>
              <a:rPr lang="en-US" dirty="0"/>
              <a:t>We are committed to conducting business ethically, with integrity  and in compliance with laws and regulations.</a:t>
            </a:r>
          </a:p>
          <a:p>
            <a:pPr marL="0" lvl="2" indent="0">
              <a:buNone/>
            </a:pPr>
            <a:r>
              <a:rPr lang="en-US" dirty="0"/>
              <a:t>Our goal is to advance our corporate culture of compliance, guided by the highest standards  of integrity and ethical business conduct. Strengthening our commitment to compliance  not only reinforces our mission and our values, but also provides us with a competitive  advantage in the marketplace.</a:t>
            </a:r>
          </a:p>
          <a:p>
            <a:endParaRPr lang="en-US" dirty="0"/>
          </a:p>
        </p:txBody>
      </p:sp>
      <p:sp>
        <p:nvSpPr>
          <p:cNvPr id="19" name="Content Placeholder 18">
            <a:extLst>
              <a:ext uri="{FF2B5EF4-FFF2-40B4-BE49-F238E27FC236}">
                <a16:creationId xmlns:a16="http://schemas.microsoft.com/office/drawing/2014/main" id="{07510820-DC24-4299-EBBB-09D1897A9DF8}"/>
              </a:ext>
            </a:extLst>
          </p:cNvPr>
          <p:cNvSpPr>
            <a:spLocks noGrp="1"/>
          </p:cNvSpPr>
          <p:nvPr>
            <p:ph sz="quarter" idx="12"/>
          </p:nvPr>
        </p:nvSpPr>
        <p:spPr>
          <a:xfrm>
            <a:off x="346018" y="3046587"/>
            <a:ext cx="4056580" cy="3251342"/>
          </a:xfrm>
        </p:spPr>
        <p:txBody>
          <a:bodyPr>
            <a:normAutofit/>
          </a:bodyPr>
          <a:lstStyle/>
          <a:p>
            <a:r>
              <a:rPr lang="en-US" dirty="0"/>
              <a:t>THE WEBTPA/COMMUNITAS BUSINESS ETHICS AND COMPLIANCE PROGRAM</a:t>
            </a:r>
          </a:p>
          <a:p>
            <a:pPr marL="0" lvl="2" indent="0">
              <a:buNone/>
            </a:pPr>
            <a:r>
              <a:rPr lang="en-US" dirty="0"/>
              <a:t>This Code of Ethical Business Conduct is a component of the Companies’ Business Ethics and Compliance Program designed to educate all WebTPA and Communitas officers, employees, and contingent workers on ethical behavior in the workplace. It also provides an avenue for employees to get answers to compliance and ethics questions and report suspected misconduct.</a:t>
            </a:r>
          </a:p>
          <a:p>
            <a:endParaRPr lang="en-US"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Content Placeholder 35">
            <a:extLst>
              <a:ext uri="{FF2B5EF4-FFF2-40B4-BE49-F238E27FC236}">
                <a16:creationId xmlns:a16="http://schemas.microsoft.com/office/drawing/2014/main" id="{EFE58964-640A-1BBE-182E-31D0C5304CC9}"/>
              </a:ext>
            </a:extLst>
          </p:cNvPr>
          <p:cNvSpPr>
            <a:spLocks noGrp="1"/>
          </p:cNvSpPr>
          <p:nvPr>
            <p:ph sz="quarter" idx="10"/>
          </p:nvPr>
        </p:nvSpPr>
        <p:spPr>
          <a:xfrm>
            <a:off x="3398043" y="164176"/>
            <a:ext cx="4689789" cy="6865274"/>
          </a:xfrm>
        </p:spPr>
        <p:txBody>
          <a:bodyPr>
            <a:normAutofit fontScale="92500" lnSpcReduction="20000"/>
          </a:bodyPr>
          <a:lstStyle/>
          <a:p>
            <a:r>
              <a:rPr lang="en-US" dirty="0"/>
              <a:t>PRIVACY</a:t>
            </a:r>
          </a:p>
          <a:p>
            <a:pPr lvl="1"/>
            <a:r>
              <a:rPr lang="en-US" dirty="0"/>
              <a:t>We comply with all applicable federal and state privacy laws.</a:t>
            </a:r>
          </a:p>
          <a:p>
            <a:pPr lvl="1"/>
            <a:r>
              <a:rPr lang="en-US" sz="1600" dirty="0"/>
              <a:t>Here are some basics to remember:</a:t>
            </a:r>
          </a:p>
          <a:p>
            <a:pPr lvl="2"/>
            <a:r>
              <a:rPr lang="en-US" dirty="0"/>
              <a:t>Learn and comply with our HIPAA Privacy and Security Policy and any contractual obligations that may apply.</a:t>
            </a:r>
          </a:p>
          <a:p>
            <a:pPr lvl="2"/>
            <a:r>
              <a:rPr lang="en-US" dirty="0"/>
              <a:t>Protect all health, financial and/or employment information. This includes information such as names, addresses, telephone numbers or any other data that can be used to  identify an individual. Such information may only be accessed, used and/or disclosed  as permitted by state and federal privacy laws and/or policies and procedures.</a:t>
            </a:r>
          </a:p>
          <a:p>
            <a:pPr lvl="2"/>
            <a:r>
              <a:rPr lang="en-US" dirty="0"/>
              <a:t>Limit access, use and disclosure of information to the minimum amount of information necessary to achieve the intended purpose of the access, use or disclosure.</a:t>
            </a:r>
          </a:p>
          <a:p>
            <a:pPr lvl="2"/>
            <a:r>
              <a:rPr lang="en-US" dirty="0"/>
              <a:t>Use de-identified data whenever possible.</a:t>
            </a:r>
          </a:p>
          <a:p>
            <a:pPr lvl="2"/>
            <a:r>
              <a:rPr lang="en-US" dirty="0"/>
              <a:t>Use of Social Security numbers internally or externally is prohibited unless there is an approved compelling business need.</a:t>
            </a:r>
          </a:p>
          <a:p>
            <a:pPr lvl="2"/>
            <a:r>
              <a:rPr lang="en-US" dirty="0"/>
              <a:t>Retaliation against an employee for reporting privacy-related or other concerns is a violation of our Code of Conduct.</a:t>
            </a:r>
          </a:p>
          <a:p>
            <a:pPr lvl="2"/>
            <a:r>
              <a:rPr lang="en-US" dirty="0"/>
              <a:t>Report any known or potential breach of privacy or non-permitted use or disclosure of  information to the Privacy officer immediately at </a:t>
            </a:r>
            <a:r>
              <a:rPr lang="en-US" dirty="0">
                <a:hlinkClick r:id="rId2"/>
              </a:rPr>
              <a:t>Privacy.Officer@webtpa.com</a:t>
            </a:r>
            <a:r>
              <a:rPr lang="en-US" dirty="0"/>
              <a:t>. This includes any loss or theft of information.</a:t>
            </a:r>
          </a:p>
          <a:p>
            <a:pPr lvl="2"/>
            <a:r>
              <a:rPr lang="en-US" dirty="0"/>
              <a:t>Ensure disclosure of information is only to an authorized individual or entity.</a:t>
            </a:r>
          </a:p>
          <a:p>
            <a:pPr lvl="2"/>
            <a:r>
              <a:rPr lang="en-US" dirty="0"/>
              <a:t>Get permission to use employee information or member information.</a:t>
            </a:r>
          </a:p>
          <a:p>
            <a:pPr lvl="2"/>
            <a:r>
              <a:rPr lang="en-US" dirty="0"/>
              <a:t>Check for accuracy of information.</a:t>
            </a:r>
          </a:p>
          <a:p>
            <a:pPr lvl="2"/>
            <a:r>
              <a:rPr lang="en-US" dirty="0"/>
              <a:t>Send all PHI securely via secure file transfer or by typing the word ”secure” on the  subject line in emails.</a:t>
            </a:r>
          </a:p>
          <a:p>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E687DD55-A62F-F801-C0A9-AC3E6F9A7322}"/>
              </a:ext>
            </a:extLst>
          </p:cNvPr>
          <p:cNvSpPr>
            <a:spLocks noGrp="1"/>
          </p:cNvSpPr>
          <p:nvPr>
            <p:ph sz="quarter" idx="10"/>
          </p:nvPr>
        </p:nvSpPr>
        <p:spPr/>
        <p:txBody>
          <a:bodyPr>
            <a:normAutofit/>
          </a:bodyPr>
          <a:lstStyle/>
          <a:p>
            <a:pPr lvl="1"/>
            <a:r>
              <a:rPr lang="en-US" dirty="0"/>
              <a:t>Here are some situations to always avoid:</a:t>
            </a:r>
          </a:p>
          <a:p>
            <a:pPr lvl="2"/>
            <a:r>
              <a:rPr lang="en-US" dirty="0"/>
              <a:t>Sharing information with someone who is not authorized to receive it, both internally and externally.</a:t>
            </a:r>
          </a:p>
          <a:p>
            <a:pPr lvl="2"/>
            <a:r>
              <a:rPr lang="en-US" dirty="0"/>
              <a:t>Accessing information that is not needed to do our job.</a:t>
            </a:r>
          </a:p>
          <a:p>
            <a:pPr lvl="2"/>
            <a:r>
              <a:rPr lang="en-US" dirty="0"/>
              <a:t>Not using caution when sharing information via email, fax, mail or other distribution means.</a:t>
            </a:r>
          </a:p>
          <a:p>
            <a:pPr lvl="2"/>
            <a:r>
              <a:rPr lang="en-US" dirty="0"/>
              <a:t>Not protecting information that could result in a non-permitted disclosure, including inadvertent ones that could arise in social conversations or in business relations with individuals outside the company.</a:t>
            </a:r>
          </a:p>
          <a:p>
            <a:pPr lvl="2"/>
            <a:r>
              <a:rPr lang="en-US" dirty="0"/>
              <a:t>Not protecting information that could aid others in the commission of fraud, waste, abuse or misuse of company products or services, or invasion of privacy.</a:t>
            </a:r>
          </a:p>
          <a:p>
            <a:endParaRPr lang="en-US" dirty="0"/>
          </a:p>
        </p:txBody>
      </p:sp>
      <p:sp>
        <p:nvSpPr>
          <p:cNvPr id="22" name="Content Placeholder 21">
            <a:extLst>
              <a:ext uri="{FF2B5EF4-FFF2-40B4-BE49-F238E27FC236}">
                <a16:creationId xmlns:a16="http://schemas.microsoft.com/office/drawing/2014/main" id="{A412E90C-E9DE-B07A-5FBB-1A7513851314}"/>
              </a:ext>
            </a:extLst>
          </p:cNvPr>
          <p:cNvSpPr>
            <a:spLocks noGrp="1"/>
          </p:cNvSpPr>
          <p:nvPr>
            <p:ph sz="quarter" idx="11"/>
          </p:nvPr>
        </p:nvSpPr>
        <p:spPr>
          <a:xfrm>
            <a:off x="1961147" y="4741117"/>
            <a:ext cx="6684832" cy="1462174"/>
          </a:xfrm>
        </p:spPr>
        <p:txBody>
          <a:bodyPr>
            <a:normAutofit/>
          </a:bodyPr>
          <a:lstStyle/>
          <a:p>
            <a:r>
              <a:rPr lang="en-US" sz="1050" dirty="0"/>
              <a:t>Q: A vendor of the company has requested a list of our members who are diabetic. This information is necessary for the vendor to fulfill its contractual obligations. Is it OK for me to provide the vendor with the requested member information?</a:t>
            </a:r>
          </a:p>
          <a:p>
            <a:r>
              <a:rPr lang="en-US" sz="1050" i="1" dirty="0"/>
              <a:t>A: It depends. PHI should always be protected and not disclosed or shared without ensuring proper approvals are in place. Contractual agreements such as a business  associate agreement and/or other agreements are required. In addition, approval through the formal governance process may be required. If you are unsure about the approval  process, contact Compliance or IT Security.</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Content Placeholder 36">
            <a:extLst>
              <a:ext uri="{FF2B5EF4-FFF2-40B4-BE49-F238E27FC236}">
                <a16:creationId xmlns:a16="http://schemas.microsoft.com/office/drawing/2014/main" id="{E2BC778E-9081-BE8B-B44B-266A8D7438E3}"/>
              </a:ext>
            </a:extLst>
          </p:cNvPr>
          <p:cNvSpPr>
            <a:spLocks noGrp="1"/>
          </p:cNvSpPr>
          <p:nvPr>
            <p:ph sz="quarter" idx="10"/>
          </p:nvPr>
        </p:nvSpPr>
        <p:spPr/>
        <p:txBody>
          <a:bodyPr>
            <a:normAutofit/>
          </a:bodyPr>
          <a:lstStyle/>
          <a:p>
            <a:r>
              <a:rPr lang="en-US" dirty="0"/>
              <a:t>CONFIDENTIAL, PROPRIETARY AND OTHER NON-PUBLIC INFORMATION</a:t>
            </a:r>
          </a:p>
          <a:p>
            <a:pPr lvl="1"/>
            <a:r>
              <a:rPr lang="en-US" dirty="0"/>
              <a:t>It is our policy to require all employees to respect the sensitive nature of company confidential and proprietary information.</a:t>
            </a:r>
          </a:p>
          <a:p>
            <a:pPr marL="0" lvl="2" indent="0">
              <a:buNone/>
            </a:pPr>
            <a:r>
              <a:rPr lang="en-US" dirty="0"/>
              <a:t>Confidential, proprietary and other non-public information that is obtained about our company, customers and vendors is often subject to non-disclosure agreements or policies and specific privacy laws and regulations. The disclosure or personal use of such information may also violate trade secrets, securities and procurement laws and regulations. We are prohibited from using any unlawful or deceptive means to seek or obtain confidential, trade secret or other non-public information of competitors or regarding competing products and services.</a:t>
            </a:r>
          </a:p>
          <a:p>
            <a:endParaRPr lang="en-US" dirty="0"/>
          </a:p>
        </p:txBody>
      </p:sp>
      <p:sp>
        <p:nvSpPr>
          <p:cNvPr id="38" name="Content Placeholder 37">
            <a:extLst>
              <a:ext uri="{FF2B5EF4-FFF2-40B4-BE49-F238E27FC236}">
                <a16:creationId xmlns:a16="http://schemas.microsoft.com/office/drawing/2014/main" id="{072D5720-5184-B4D7-6EE1-61B1E3C11B36}"/>
              </a:ext>
            </a:extLst>
          </p:cNvPr>
          <p:cNvSpPr>
            <a:spLocks noGrp="1"/>
          </p:cNvSpPr>
          <p:nvPr>
            <p:ph sz="quarter" idx="11"/>
          </p:nvPr>
        </p:nvSpPr>
        <p:spPr>
          <a:xfrm>
            <a:off x="1961147" y="4811810"/>
            <a:ext cx="6684832" cy="1255639"/>
          </a:xfrm>
        </p:spPr>
        <p:txBody>
          <a:bodyPr>
            <a:normAutofit fontScale="92500" lnSpcReduction="10000"/>
          </a:bodyPr>
          <a:lstStyle/>
          <a:p>
            <a:r>
              <a:rPr lang="en-US" sz="1600" dirty="0"/>
              <a:t>Q: I need to update and save a spreadsheet that contains PHI. Can I save this to an unrestricted team site?</a:t>
            </a:r>
          </a:p>
          <a:p>
            <a:r>
              <a:rPr lang="en-US" sz="1600" i="1" dirty="0"/>
              <a:t>A: No. PHI or other sensitive information should never be stored on an unrestricted team site. These documents should only be stored on a restricted team site.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C8528A39-CCC9-8B44-AC40-62CF1AD60E4B}"/>
              </a:ext>
            </a:extLst>
          </p:cNvPr>
          <p:cNvSpPr>
            <a:spLocks noGrp="1"/>
          </p:cNvSpPr>
          <p:nvPr>
            <p:ph sz="quarter" idx="10"/>
          </p:nvPr>
        </p:nvSpPr>
        <p:spPr/>
        <p:txBody>
          <a:bodyPr>
            <a:normAutofit/>
          </a:bodyPr>
          <a:lstStyle/>
          <a:p>
            <a:pPr lvl="1"/>
            <a:r>
              <a:rPr lang="en-US" dirty="0"/>
              <a:t>Here are some basics to remember:</a:t>
            </a:r>
          </a:p>
          <a:p>
            <a:pPr lvl="2"/>
            <a:r>
              <a:rPr lang="en-US" dirty="0"/>
              <a:t>We may not disclose or use at any time, either during or subsequent to employment, any confidential and proprietary information gained during employment, whether or not developed by us, except as required to perform our duties as an employee of the company.</a:t>
            </a:r>
          </a:p>
          <a:p>
            <a:pPr lvl="2"/>
            <a:r>
              <a:rPr lang="en-US" dirty="0"/>
              <a:t>We must promptly return all company property upon termination, including all manuals, letters, notes, notebooks, reports and all other confidential and proprietary materials.</a:t>
            </a:r>
          </a:p>
          <a:p>
            <a:pPr lvl="2"/>
            <a:r>
              <a:rPr lang="en-US" dirty="0"/>
              <a:t>Violations by an employee or former employee may result in disciplinary and legal action. For questions about whether a particular matter is restricted, contact Compliance or Human Resources.</a:t>
            </a:r>
          </a:p>
          <a:p>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object 39"/>
          <p:cNvSpPr txBox="1">
            <a:spLocks noGrp="1"/>
          </p:cNvSpPr>
          <p:nvPr>
            <p:ph sz="quarter" idx="10"/>
          </p:nvPr>
        </p:nvSpPr>
        <p:spPr>
          <a:xfrm>
            <a:off x="3118585" y="215740"/>
            <a:ext cx="5672125" cy="3336736"/>
          </a:xfrm>
        </p:spPr>
        <p:txBody>
          <a:bodyPr>
            <a:normAutofit/>
          </a:bodyPr>
          <a:lstStyle/>
          <a:p>
            <a:r>
              <a:rPr lang="en-US" dirty="0"/>
              <a:t>EMPLOYEE DATA AND VERIFICATION OF EMPLOYMENT</a:t>
            </a:r>
          </a:p>
          <a:p>
            <a:pPr lvl="1"/>
            <a:r>
              <a:rPr lang="en-US" dirty="0"/>
              <a:t>The company recognizes the importance of privacy and confidentiality with regard to employee information.</a:t>
            </a:r>
          </a:p>
          <a:p>
            <a:pPr lvl="1"/>
            <a:r>
              <a:rPr lang="en-US" sz="1600" dirty="0"/>
              <a:t>Generally, disclosure of employee information to third parties outside the company is not allowed unless:</a:t>
            </a:r>
          </a:p>
          <a:p>
            <a:pPr lvl="2"/>
            <a:r>
              <a:rPr lang="en-US" sz="1300" dirty="0"/>
              <a:t>The employee authorizes the disclosure;</a:t>
            </a:r>
          </a:p>
          <a:p>
            <a:pPr lvl="2"/>
            <a:r>
              <a:rPr lang="en-US" sz="1300" dirty="0"/>
              <a:t>A court orders such disclosure; or</a:t>
            </a:r>
          </a:p>
          <a:p>
            <a:pPr lvl="2"/>
            <a:r>
              <a:rPr lang="en-US" sz="1300" dirty="0"/>
              <a:t>The company is under some other obligation to make the disclosure.</a:t>
            </a:r>
          </a:p>
        </p:txBody>
      </p:sp>
      <p:sp>
        <p:nvSpPr>
          <p:cNvPr id="37" name="Content Placeholder 36">
            <a:extLst>
              <a:ext uri="{FF2B5EF4-FFF2-40B4-BE49-F238E27FC236}">
                <a16:creationId xmlns:a16="http://schemas.microsoft.com/office/drawing/2014/main" id="{5585B756-B3CE-D2AE-D71C-BDB4103F84B3}"/>
              </a:ext>
            </a:extLst>
          </p:cNvPr>
          <p:cNvSpPr>
            <a:spLocks noGrp="1"/>
          </p:cNvSpPr>
          <p:nvPr>
            <p:ph sz="quarter" idx="11"/>
          </p:nvPr>
        </p:nvSpPr>
        <p:spPr>
          <a:xfrm>
            <a:off x="3118585" y="3456783"/>
            <a:ext cx="5672125" cy="3220464"/>
          </a:xfrm>
        </p:spPr>
        <p:txBody>
          <a:bodyPr>
            <a:normAutofit fontScale="92500" lnSpcReduction="10000"/>
          </a:bodyPr>
          <a:lstStyle/>
          <a:p>
            <a:pPr lvl="1"/>
            <a:r>
              <a:rPr lang="en-US" sz="1700" dirty="0"/>
              <a:t>Here are some basics to remember:</a:t>
            </a:r>
          </a:p>
          <a:p>
            <a:pPr lvl="2"/>
            <a:r>
              <a:rPr lang="en-US" dirty="0"/>
              <a:t>Protect employee information from unwarranted exposure by providing only the minimum amount of information necessary to accomplish the intended task.</a:t>
            </a:r>
          </a:p>
          <a:p>
            <a:pPr lvl="2"/>
            <a:r>
              <a:rPr lang="en-US" dirty="0"/>
              <a:t>Access to or use of any employee information is allowed only on a documented, need-to-know basis and must only be used to support the specific business function for which access was granted.</a:t>
            </a:r>
          </a:p>
          <a:p>
            <a:pPr lvl="2"/>
            <a:r>
              <a:rPr lang="en-US" dirty="0"/>
              <a:t>Follow normal business processes when dealing with personal insurance-related  business and do not request that others in the business intervene to assist.</a:t>
            </a:r>
          </a:p>
          <a:p>
            <a:pPr lvl="2"/>
            <a:r>
              <a:rPr lang="en-US" dirty="0"/>
              <a:t>When asked to provide employment references, refer the individual to the Automated Employment Verification Information Line which is available 24 hours a day, seven days a week, by telephone or Internet. Our company will confirm an individual’s dates of employment, job title and salary.</a:t>
            </a:r>
          </a:p>
          <a:p>
            <a:endParaRPr lang="en-US" dirty="0"/>
          </a:p>
          <a:p>
            <a:endParaRPr lang="en-US" dirty="0"/>
          </a:p>
        </p:txBody>
      </p:sp>
      <p:sp>
        <p:nvSpPr>
          <p:cNvPr id="46" name="object 46"/>
          <p:cNvSpPr txBox="1"/>
          <p:nvPr/>
        </p:nvSpPr>
        <p:spPr>
          <a:xfrm>
            <a:off x="353290" y="4078272"/>
            <a:ext cx="2167176" cy="1846427"/>
          </a:xfrm>
          <a:prstGeom prst="rect">
            <a:avLst/>
          </a:prstGeom>
        </p:spPr>
        <p:txBody>
          <a:bodyPr vert="horz" wrap="square" lIns="0" tIns="11206" rIns="0" bIns="0" rtlCol="0">
            <a:spAutoFit/>
          </a:bodyPr>
          <a:lstStyle/>
          <a:p>
            <a:pPr marL="11206" marR="4483">
              <a:lnSpc>
                <a:spcPct val="119100"/>
              </a:lnSpc>
              <a:spcBef>
                <a:spcPts val="88"/>
              </a:spcBef>
            </a:pPr>
            <a:r>
              <a:rPr sz="1400" i="1" spc="44" dirty="0">
                <a:solidFill>
                  <a:srgbClr val="FFFFFF"/>
                </a:solidFill>
                <a:latin typeface="+mj-lt"/>
                <a:cs typeface="Palatino Linotype"/>
              </a:rPr>
              <a:t>Never </a:t>
            </a:r>
            <a:r>
              <a:rPr sz="1400" i="1" spc="97" dirty="0">
                <a:solidFill>
                  <a:srgbClr val="FFFFFF"/>
                </a:solidFill>
                <a:latin typeface="+mj-lt"/>
                <a:cs typeface="Palatino Linotype"/>
              </a:rPr>
              <a:t>share </a:t>
            </a:r>
            <a:r>
              <a:rPr sz="1400" i="1" spc="106" dirty="0">
                <a:solidFill>
                  <a:srgbClr val="FFFFFF"/>
                </a:solidFill>
                <a:latin typeface="+mj-lt"/>
                <a:cs typeface="Palatino Linotype"/>
              </a:rPr>
              <a:t>employee </a:t>
            </a:r>
            <a:r>
              <a:rPr sz="1400" i="1" spc="110" dirty="0">
                <a:solidFill>
                  <a:srgbClr val="FFFFFF"/>
                </a:solidFill>
                <a:latin typeface="+mj-lt"/>
                <a:cs typeface="Palatino Linotype"/>
              </a:rPr>
              <a:t> </a:t>
            </a:r>
            <a:r>
              <a:rPr sz="1400" i="1" spc="49" dirty="0">
                <a:solidFill>
                  <a:srgbClr val="FFFFFF"/>
                </a:solidFill>
                <a:latin typeface="+mj-lt"/>
                <a:cs typeface="Palatino Linotype"/>
              </a:rPr>
              <a:t>information </a:t>
            </a:r>
            <a:r>
              <a:rPr sz="1400" i="1" spc="22" dirty="0">
                <a:solidFill>
                  <a:srgbClr val="FFFFFF"/>
                </a:solidFill>
                <a:latin typeface="+mj-lt"/>
                <a:cs typeface="Palatino Linotype"/>
              </a:rPr>
              <a:t>with </a:t>
            </a:r>
            <a:r>
              <a:rPr sz="1400" i="1" spc="53" dirty="0">
                <a:solidFill>
                  <a:srgbClr val="FFFFFF"/>
                </a:solidFill>
                <a:latin typeface="+mj-lt"/>
                <a:cs typeface="Palatino Linotype"/>
              </a:rPr>
              <a:t>other </a:t>
            </a:r>
            <a:r>
              <a:rPr sz="1400" i="1" spc="101" dirty="0">
                <a:solidFill>
                  <a:srgbClr val="FFFFFF"/>
                </a:solidFill>
                <a:latin typeface="+mj-lt"/>
                <a:cs typeface="Palatino Linotype"/>
              </a:rPr>
              <a:t>employees</a:t>
            </a:r>
            <a:r>
              <a:rPr sz="1400" i="1" spc="-57" dirty="0">
                <a:solidFill>
                  <a:srgbClr val="FFFFFF"/>
                </a:solidFill>
                <a:latin typeface="+mj-lt"/>
                <a:cs typeface="Palatino Linotype"/>
              </a:rPr>
              <a:t> </a:t>
            </a:r>
            <a:r>
              <a:rPr sz="1400" i="1" spc="66" dirty="0">
                <a:solidFill>
                  <a:srgbClr val="FFFFFF"/>
                </a:solidFill>
                <a:latin typeface="+mj-lt"/>
                <a:cs typeface="Palatino Linotype"/>
              </a:rPr>
              <a:t>unless</a:t>
            </a:r>
            <a:r>
              <a:rPr sz="1400" i="1" spc="-57" dirty="0">
                <a:solidFill>
                  <a:srgbClr val="FFFFFF"/>
                </a:solidFill>
                <a:latin typeface="+mj-lt"/>
                <a:cs typeface="Palatino Linotype"/>
              </a:rPr>
              <a:t> </a:t>
            </a:r>
            <a:r>
              <a:rPr sz="1400" i="1" spc="57" dirty="0">
                <a:solidFill>
                  <a:srgbClr val="FFFFFF"/>
                </a:solidFill>
                <a:latin typeface="+mj-lt"/>
                <a:cs typeface="Palatino Linotype"/>
              </a:rPr>
              <a:t>there</a:t>
            </a:r>
            <a:r>
              <a:rPr sz="1400" i="1" spc="-57" dirty="0">
                <a:solidFill>
                  <a:srgbClr val="FFFFFF"/>
                </a:solidFill>
                <a:latin typeface="+mj-lt"/>
                <a:cs typeface="Palatino Linotype"/>
              </a:rPr>
              <a:t> </a:t>
            </a:r>
            <a:r>
              <a:rPr sz="1400" i="1" spc="44" dirty="0">
                <a:solidFill>
                  <a:srgbClr val="FFFFFF"/>
                </a:solidFill>
                <a:latin typeface="+mj-lt"/>
                <a:cs typeface="Palatino Linotype"/>
              </a:rPr>
              <a:t>is </a:t>
            </a:r>
            <a:r>
              <a:rPr sz="1400" i="1" spc="-296" dirty="0">
                <a:solidFill>
                  <a:srgbClr val="FFFFFF"/>
                </a:solidFill>
                <a:latin typeface="+mj-lt"/>
                <a:cs typeface="Palatino Linotype"/>
              </a:rPr>
              <a:t> </a:t>
            </a:r>
            <a:r>
              <a:rPr sz="1400" i="1" spc="176" dirty="0">
                <a:solidFill>
                  <a:srgbClr val="FFFFFF"/>
                </a:solidFill>
                <a:latin typeface="+mj-lt"/>
                <a:cs typeface="Palatino Linotype"/>
              </a:rPr>
              <a:t>a</a:t>
            </a:r>
            <a:r>
              <a:rPr sz="1400" i="1" spc="-57" dirty="0">
                <a:solidFill>
                  <a:srgbClr val="FFFFFF"/>
                </a:solidFill>
                <a:latin typeface="+mj-lt"/>
                <a:cs typeface="Palatino Linotype"/>
              </a:rPr>
              <a:t> </a:t>
            </a:r>
            <a:r>
              <a:rPr sz="1400" i="1" spc="84" dirty="0">
                <a:solidFill>
                  <a:srgbClr val="FFFFFF"/>
                </a:solidFill>
                <a:latin typeface="+mj-lt"/>
                <a:cs typeface="Palatino Linotype"/>
              </a:rPr>
              <a:t>business</a:t>
            </a:r>
            <a:r>
              <a:rPr sz="1400" i="1" spc="-57" dirty="0">
                <a:solidFill>
                  <a:srgbClr val="FFFFFF"/>
                </a:solidFill>
                <a:latin typeface="+mj-lt"/>
                <a:cs typeface="Palatino Linotype"/>
              </a:rPr>
              <a:t> </a:t>
            </a:r>
            <a:r>
              <a:rPr sz="1400" i="1" spc="93" dirty="0">
                <a:solidFill>
                  <a:srgbClr val="FFFFFF"/>
                </a:solidFill>
                <a:latin typeface="+mj-lt"/>
                <a:cs typeface="Palatino Linotype"/>
              </a:rPr>
              <a:t>reason</a:t>
            </a:r>
            <a:r>
              <a:rPr sz="1400" i="1" spc="-57" dirty="0">
                <a:solidFill>
                  <a:srgbClr val="FFFFFF"/>
                </a:solidFill>
                <a:latin typeface="+mj-lt"/>
                <a:cs typeface="Palatino Linotype"/>
              </a:rPr>
              <a:t> </a:t>
            </a:r>
            <a:r>
              <a:rPr sz="1400" i="1" spc="110" dirty="0">
                <a:solidFill>
                  <a:srgbClr val="FFFFFF"/>
                </a:solidFill>
                <a:latin typeface="+mj-lt"/>
                <a:cs typeface="Palatino Linotype"/>
              </a:rPr>
              <a:t>and</a:t>
            </a:r>
            <a:r>
              <a:rPr sz="1400" i="1" spc="-57" dirty="0">
                <a:solidFill>
                  <a:srgbClr val="FFFFFF"/>
                </a:solidFill>
                <a:latin typeface="+mj-lt"/>
                <a:cs typeface="Palatino Linotype"/>
              </a:rPr>
              <a:t> </a:t>
            </a:r>
            <a:r>
              <a:rPr sz="1400" i="1" spc="-22" dirty="0">
                <a:solidFill>
                  <a:srgbClr val="FFFFFF"/>
                </a:solidFill>
                <a:latin typeface="+mj-lt"/>
                <a:cs typeface="Palatino Linotype"/>
              </a:rPr>
              <a:t>it</a:t>
            </a:r>
            <a:r>
              <a:rPr sz="1400" i="1" spc="-18" dirty="0">
                <a:solidFill>
                  <a:srgbClr val="FFFFFF"/>
                </a:solidFill>
                <a:latin typeface="+mj-lt"/>
                <a:cs typeface="Palatino Linotype"/>
              </a:rPr>
              <a:t> </a:t>
            </a:r>
            <a:r>
              <a:rPr sz="1400" i="1" spc="44" dirty="0">
                <a:solidFill>
                  <a:srgbClr val="FFFFFF"/>
                </a:solidFill>
                <a:latin typeface="+mj-lt"/>
                <a:cs typeface="Palatino Linotype"/>
              </a:rPr>
              <a:t>is</a:t>
            </a:r>
            <a:r>
              <a:rPr sz="1400" i="1" spc="-66" dirty="0">
                <a:solidFill>
                  <a:srgbClr val="FFFFFF"/>
                </a:solidFill>
                <a:latin typeface="+mj-lt"/>
                <a:cs typeface="Palatino Linotype"/>
              </a:rPr>
              <a:t> </a:t>
            </a:r>
            <a:r>
              <a:rPr sz="1400" i="1" spc="22" dirty="0">
                <a:solidFill>
                  <a:srgbClr val="FFFFFF"/>
                </a:solidFill>
                <a:latin typeface="+mj-lt"/>
                <a:cs typeface="Palatino Linotype"/>
              </a:rPr>
              <a:t>within</a:t>
            </a:r>
            <a:r>
              <a:rPr sz="1400" i="1" spc="-66" dirty="0">
                <a:solidFill>
                  <a:srgbClr val="FFFFFF"/>
                </a:solidFill>
                <a:latin typeface="+mj-lt"/>
                <a:cs typeface="Palatino Linotype"/>
              </a:rPr>
              <a:t> </a:t>
            </a:r>
            <a:r>
              <a:rPr sz="1400" i="1" spc="31" dirty="0">
                <a:solidFill>
                  <a:srgbClr val="FFFFFF"/>
                </a:solidFill>
                <a:latin typeface="+mj-lt"/>
                <a:cs typeface="Palatino Linotype"/>
              </a:rPr>
              <a:t>their</a:t>
            </a:r>
            <a:r>
              <a:rPr sz="1400" i="1" spc="-62" dirty="0">
                <a:solidFill>
                  <a:srgbClr val="FFFFFF"/>
                </a:solidFill>
                <a:latin typeface="+mj-lt"/>
                <a:cs typeface="Palatino Linotype"/>
              </a:rPr>
              <a:t> </a:t>
            </a:r>
            <a:r>
              <a:rPr sz="1400" i="1" spc="93" dirty="0">
                <a:solidFill>
                  <a:srgbClr val="FFFFFF"/>
                </a:solidFill>
                <a:latin typeface="+mj-lt"/>
                <a:cs typeface="Palatino Linotype"/>
              </a:rPr>
              <a:t>designated </a:t>
            </a:r>
            <a:r>
              <a:rPr sz="1400" i="1" spc="-296" dirty="0">
                <a:solidFill>
                  <a:srgbClr val="FFFFFF"/>
                </a:solidFill>
                <a:latin typeface="+mj-lt"/>
                <a:cs typeface="Palatino Linotype"/>
              </a:rPr>
              <a:t> </a:t>
            </a:r>
            <a:r>
              <a:rPr sz="1400" i="1" spc="119" dirty="0">
                <a:solidFill>
                  <a:srgbClr val="FFFFFF"/>
                </a:solidFill>
                <a:latin typeface="+mj-lt"/>
                <a:cs typeface="Palatino Linotype"/>
              </a:rPr>
              <a:t>scope</a:t>
            </a:r>
            <a:r>
              <a:rPr sz="1400" i="1" spc="-53" dirty="0">
                <a:solidFill>
                  <a:srgbClr val="FFFFFF"/>
                </a:solidFill>
                <a:latin typeface="+mj-lt"/>
                <a:cs typeface="Palatino Linotype"/>
              </a:rPr>
              <a:t> </a:t>
            </a:r>
            <a:r>
              <a:rPr sz="1400" i="1" spc="66" dirty="0">
                <a:solidFill>
                  <a:srgbClr val="FFFFFF"/>
                </a:solidFill>
                <a:latin typeface="+mj-lt"/>
                <a:cs typeface="Palatino Linotype"/>
              </a:rPr>
              <a:t>of</a:t>
            </a:r>
            <a:r>
              <a:rPr sz="1400" i="1" spc="-53" dirty="0">
                <a:solidFill>
                  <a:srgbClr val="FFFFFF"/>
                </a:solidFill>
                <a:latin typeface="+mj-lt"/>
                <a:cs typeface="Palatino Linotype"/>
              </a:rPr>
              <a:t> </a:t>
            </a:r>
            <a:r>
              <a:rPr sz="1400" i="1" spc="57" dirty="0">
                <a:solidFill>
                  <a:srgbClr val="FFFFFF"/>
                </a:solidFill>
                <a:latin typeface="+mj-lt"/>
                <a:cs typeface="Palatino Linotype"/>
              </a:rPr>
              <a:t>duties.</a:t>
            </a:r>
            <a:endParaRPr sz="1400" dirty="0">
              <a:latin typeface="+mj-lt"/>
              <a:cs typeface="Palatino Linotype"/>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A80DA142-0C98-F25D-10F1-4E4706C7D7FF}"/>
              </a:ext>
            </a:extLst>
          </p:cNvPr>
          <p:cNvSpPr>
            <a:spLocks noGrp="1"/>
          </p:cNvSpPr>
          <p:nvPr>
            <p:ph sz="quarter" idx="10"/>
          </p:nvPr>
        </p:nvSpPr>
        <p:spPr/>
        <p:txBody>
          <a:bodyPr/>
          <a:lstStyle/>
          <a:p>
            <a:pPr lvl="1"/>
            <a:r>
              <a:rPr lang="en-US" dirty="0"/>
              <a:t>Here are some situations to always avoid:</a:t>
            </a:r>
          </a:p>
          <a:p>
            <a:pPr lvl="2"/>
            <a:r>
              <a:rPr lang="en-US" dirty="0"/>
              <a:t>Using employee information as test data, for training purposes or to provide examples or testimonials, unless the employee completes the appropriate authorization form.</a:t>
            </a:r>
          </a:p>
          <a:p>
            <a:pPr lvl="2"/>
            <a:r>
              <a:rPr lang="en-US" dirty="0"/>
              <a:t>Bypassing normal operating procedures. Any requests to do so should be reported to Compliance.</a:t>
            </a:r>
          </a:p>
          <a:p>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92E8A5E2-5489-F786-A701-A595E47A6F28}"/>
              </a:ext>
            </a:extLst>
          </p:cNvPr>
          <p:cNvSpPr>
            <a:spLocks noGrp="1"/>
          </p:cNvSpPr>
          <p:nvPr>
            <p:ph sz="quarter" idx="10"/>
          </p:nvPr>
        </p:nvSpPr>
        <p:spPr/>
        <p:txBody>
          <a:bodyPr/>
          <a:lstStyle/>
          <a:p>
            <a:pPr lvl="2"/>
            <a:r>
              <a:rPr lang="en-US" dirty="0"/>
              <a:t>Information Security</a:t>
            </a:r>
          </a:p>
        </p:txBody>
      </p:sp>
      <p:sp>
        <p:nvSpPr>
          <p:cNvPr id="15" name="Title 14">
            <a:extLst>
              <a:ext uri="{FF2B5EF4-FFF2-40B4-BE49-F238E27FC236}">
                <a16:creationId xmlns:a16="http://schemas.microsoft.com/office/drawing/2014/main" id="{B2245539-1143-9A7D-9175-C82DB431EB86}"/>
              </a:ext>
            </a:extLst>
          </p:cNvPr>
          <p:cNvSpPr>
            <a:spLocks noGrp="1"/>
          </p:cNvSpPr>
          <p:nvPr>
            <p:ph type="title"/>
          </p:nvPr>
        </p:nvSpPr>
        <p:spPr/>
        <p:txBody>
          <a:bodyPr/>
          <a:lstStyle/>
          <a:p>
            <a:r>
              <a:rPr lang="en-US" sz="2800" dirty="0"/>
              <a:t>INFORMATION SECURITY</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ontent Placeholder 34">
            <a:extLst>
              <a:ext uri="{FF2B5EF4-FFF2-40B4-BE49-F238E27FC236}">
                <a16:creationId xmlns:a16="http://schemas.microsoft.com/office/drawing/2014/main" id="{12B7BE09-D9B9-DBBA-D637-D226FAF9C5FD}"/>
              </a:ext>
            </a:extLst>
          </p:cNvPr>
          <p:cNvSpPr>
            <a:spLocks noGrp="1"/>
          </p:cNvSpPr>
          <p:nvPr>
            <p:ph sz="quarter" idx="4294967295"/>
          </p:nvPr>
        </p:nvSpPr>
        <p:spPr>
          <a:xfrm>
            <a:off x="284116" y="845820"/>
            <a:ext cx="4870814" cy="6400800"/>
          </a:xfrm>
        </p:spPr>
        <p:txBody>
          <a:bodyPr>
            <a:normAutofit fontScale="25000" lnSpcReduction="20000"/>
          </a:bodyPr>
          <a:lstStyle/>
          <a:p>
            <a:pPr>
              <a:lnSpc>
                <a:spcPct val="120000"/>
              </a:lnSpc>
            </a:pPr>
            <a:r>
              <a:rPr lang="en-US" sz="4800" dirty="0"/>
              <a:t>We protect our technology and information through a combination of policies, standards, procedures and technology. Ongoing monitoring of information and system access and use is routinely performed for appropriateness, unauthorized activity, new threats and opportunities for improvement.</a:t>
            </a:r>
          </a:p>
          <a:p>
            <a:pPr lvl="1">
              <a:lnSpc>
                <a:spcPct val="120000"/>
              </a:lnSpc>
            </a:pPr>
            <a:r>
              <a:rPr lang="en-US" sz="4800" dirty="0"/>
              <a:t>Information assets are secured according to classification level as defined in our policies. If uncertain about the classification level for any particular use of information, it is our policy to  protect the information at the highest level of classification. Employee access to protected information is limited based upon the job function of the employee and the classification of the information requested. We are required to provide access and authentication credentials prior to  accessing protected resources.</a:t>
            </a:r>
          </a:p>
          <a:p>
            <a:pPr>
              <a:lnSpc>
                <a:spcPct val="120000"/>
              </a:lnSpc>
            </a:pPr>
            <a:r>
              <a:rPr lang="en-US" sz="4800" dirty="0"/>
              <a:t>Here are some basics to remember:</a:t>
            </a:r>
          </a:p>
          <a:p>
            <a:pPr lvl="2">
              <a:lnSpc>
                <a:spcPct val="120000"/>
              </a:lnSpc>
            </a:pPr>
            <a:r>
              <a:rPr lang="en-US" sz="4800" dirty="0"/>
              <a:t>Identify information as confidential restricted, confidential restricted proprietary, or confidential unrestricted depending on the legal requirements and business agreements needed to protect it.</a:t>
            </a:r>
          </a:p>
          <a:p>
            <a:pPr lvl="2">
              <a:lnSpc>
                <a:spcPct val="120000"/>
              </a:lnSpc>
            </a:pPr>
            <a:r>
              <a:rPr lang="en-US" sz="4800" dirty="0"/>
              <a:t>Limit sharing and use to those who need to know, and limit access based upon job role.</a:t>
            </a:r>
          </a:p>
          <a:p>
            <a:pPr lvl="2">
              <a:lnSpc>
                <a:spcPct val="120000"/>
              </a:lnSpc>
            </a:pPr>
            <a:r>
              <a:rPr lang="en-US" sz="4800" dirty="0"/>
              <a:t>Get appropriate approvals, authorization or contractual arrangements before sharing information with anyone outside of the company.</a:t>
            </a:r>
          </a:p>
          <a:p>
            <a:pPr lvl="2">
              <a:lnSpc>
                <a:spcPct val="120000"/>
              </a:lnSpc>
            </a:pPr>
            <a:r>
              <a:rPr lang="en-US" sz="4800" dirty="0"/>
              <a:t>Store information according to its classification. If the classification level is not determined or is unknown, treat the information as it should be protected at the highest level of restriction until we know for certain.</a:t>
            </a:r>
          </a:p>
          <a:p>
            <a:pPr lvl="2">
              <a:lnSpc>
                <a:spcPct val="120000"/>
              </a:lnSpc>
            </a:pPr>
            <a:r>
              <a:rPr lang="en-US" sz="4800" dirty="0"/>
              <a:t>Never store confidential and proprietary information on a personal mobile computing device.</a:t>
            </a:r>
          </a:p>
          <a:p>
            <a:endParaRPr lang="en-US" dirty="0"/>
          </a:p>
        </p:txBody>
      </p:sp>
      <p:sp>
        <p:nvSpPr>
          <p:cNvPr id="3" name="Content Placeholder 11">
            <a:extLst>
              <a:ext uri="{FF2B5EF4-FFF2-40B4-BE49-F238E27FC236}">
                <a16:creationId xmlns:a16="http://schemas.microsoft.com/office/drawing/2014/main" id="{15733CA1-7EDF-69A8-AE49-4C1739ABA1DE}"/>
              </a:ext>
            </a:extLst>
          </p:cNvPr>
          <p:cNvSpPr txBox="1">
            <a:spLocks/>
          </p:cNvSpPr>
          <p:nvPr/>
        </p:nvSpPr>
        <p:spPr>
          <a:xfrm>
            <a:off x="284116" y="385099"/>
            <a:ext cx="4745084" cy="3081199"/>
          </a:xfrm>
          <a:prstGeom prst="rect">
            <a:avLst/>
          </a:prstGeom>
        </p:spPr>
        <p:txBody>
          <a:bodyPr vert="horz" lIns="91440" tIns="45720" rIns="91440" bIns="45720" rtlCol="0">
            <a:normAutofit/>
          </a:bodyPr>
          <a:lstStyle>
            <a:lvl1pPr marL="0" indent="0" algn="l" defTabSz="685800" rtl="0" eaLnBrk="1" latinLnBrk="0" hangingPunct="1">
              <a:lnSpc>
                <a:spcPct val="100000"/>
              </a:lnSpc>
              <a:spcBef>
                <a:spcPts val="450"/>
              </a:spcBef>
              <a:spcAft>
                <a:spcPts val="450"/>
              </a:spcAft>
              <a:buFont typeface="Arial" panose="020B0604020202020204" pitchFamily="34" charset="0"/>
              <a:buNone/>
              <a:defRPr sz="2000" b="1" kern="1200">
                <a:solidFill>
                  <a:srgbClr val="00B0F0"/>
                </a:solidFill>
                <a:latin typeface="+mj-lt"/>
                <a:ea typeface="+mn-ea"/>
                <a:cs typeface="+mn-cs"/>
              </a:defRPr>
            </a:lvl1pPr>
            <a:lvl2pPr marL="0" indent="0" algn="l" defTabSz="685800" rtl="0" eaLnBrk="1" latinLnBrk="0" hangingPunct="1">
              <a:lnSpc>
                <a:spcPct val="100000"/>
              </a:lnSpc>
              <a:spcBef>
                <a:spcPts val="0"/>
              </a:spcBef>
              <a:spcAft>
                <a:spcPts val="600"/>
              </a:spcAft>
              <a:buFont typeface="Arial" panose="020B0604020202020204" pitchFamily="34" charset="0"/>
              <a:buNone/>
              <a:defRPr sz="1800" b="1" kern="1200" baseline="0">
                <a:solidFill>
                  <a:schemeClr val="tx2"/>
                </a:solidFill>
                <a:latin typeface="+mj-lt"/>
                <a:ea typeface="+mn-ea"/>
                <a:cs typeface="+mn-cs"/>
              </a:defRPr>
            </a:lvl2pPr>
            <a:lvl3pPr marL="173736" indent="-173736" algn="l" defTabSz="685800" rtl="0" eaLnBrk="1" latinLnBrk="0" hangingPunct="1">
              <a:lnSpc>
                <a:spcPct val="100000"/>
              </a:lnSpc>
              <a:spcBef>
                <a:spcPts val="0"/>
              </a:spcBef>
              <a:spcAft>
                <a:spcPts val="600"/>
              </a:spcAft>
              <a:buFont typeface="Arial" panose="020B0604020202020204" pitchFamily="34" charset="0"/>
              <a:buChar char="•"/>
              <a:defRPr sz="1400" kern="1200" baseline="0">
                <a:solidFill>
                  <a:schemeClr val="tx2"/>
                </a:solidFill>
                <a:latin typeface="+mj-lt"/>
                <a:ea typeface="+mn-ea"/>
                <a:cs typeface="+mn-cs"/>
              </a:defRPr>
            </a:lvl3pPr>
            <a:lvl4pPr marL="347472" indent="-171450" algn="l" defTabSz="685800" rtl="0" eaLnBrk="1" latinLnBrk="0" hangingPunct="1">
              <a:lnSpc>
                <a:spcPct val="100000"/>
              </a:lnSpc>
              <a:spcBef>
                <a:spcPts val="0"/>
              </a:spcBef>
              <a:spcAft>
                <a:spcPts val="600"/>
              </a:spcAft>
              <a:buFont typeface="Arial" panose="020B0604020202020204" pitchFamily="34" charset="0"/>
              <a:buChar char="–"/>
              <a:defRPr sz="1400" kern="1200" baseline="0">
                <a:solidFill>
                  <a:schemeClr val="tx2"/>
                </a:solidFill>
                <a:latin typeface="+mj-lt"/>
                <a:ea typeface="+mn-ea"/>
                <a:cs typeface="+mn-cs"/>
              </a:defRPr>
            </a:lvl4pPr>
            <a:lvl5pPr marL="512064" indent="-173736" algn="l" defTabSz="685800" rtl="0" eaLnBrk="1" latinLnBrk="0" hangingPunct="1">
              <a:lnSpc>
                <a:spcPct val="100000"/>
              </a:lnSpc>
              <a:spcBef>
                <a:spcPts val="0"/>
              </a:spcBef>
              <a:spcAft>
                <a:spcPts val="600"/>
              </a:spcAft>
              <a:buClr>
                <a:schemeClr val="tx2"/>
              </a:buClr>
              <a:buSzPct val="80000"/>
              <a:buFont typeface="Wingdings" panose="05000000000000000000" pitchFamily="2" charset="2"/>
              <a:buChar char="§"/>
              <a:defRPr sz="1400" kern="1200">
                <a:solidFill>
                  <a:schemeClr val="tx2"/>
                </a:solidFill>
                <a:latin typeface="+mj-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US" sz="2000" dirty="0">
                <a:solidFill>
                  <a:srgbClr val="00B0F0"/>
                </a:solidFill>
              </a:rPr>
              <a:t>INFORMATION SECURITY</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3B184F2B-FA45-A222-D720-93FAB25A4370}"/>
              </a:ext>
            </a:extLst>
          </p:cNvPr>
          <p:cNvSpPr>
            <a:spLocks noGrp="1"/>
          </p:cNvSpPr>
          <p:nvPr>
            <p:ph sz="quarter" idx="10"/>
          </p:nvPr>
        </p:nvSpPr>
        <p:spPr>
          <a:xfrm>
            <a:off x="661306" y="968029"/>
            <a:ext cx="7808926" cy="3081199"/>
          </a:xfrm>
        </p:spPr>
        <p:txBody>
          <a:bodyPr>
            <a:normAutofit lnSpcReduction="10000"/>
          </a:bodyPr>
          <a:lstStyle/>
          <a:p>
            <a:pPr lvl="1"/>
            <a:r>
              <a:rPr lang="en-US" dirty="0"/>
              <a:t>Here are some basics to remember (cont):</a:t>
            </a:r>
          </a:p>
          <a:p>
            <a:pPr lvl="2"/>
            <a:r>
              <a:rPr lang="en-US" dirty="0"/>
              <a:t>Lock your workstation when away from our desk. </a:t>
            </a:r>
          </a:p>
          <a:p>
            <a:pPr lvl="2"/>
            <a:r>
              <a:rPr lang="en-US" dirty="0"/>
              <a:t>Physically secure your laptop or portable device(s). Use extra care to protect mobile devices when traveling. Never leave mobile items in an unlocked car.</a:t>
            </a:r>
          </a:p>
          <a:p>
            <a:pPr lvl="2"/>
            <a:r>
              <a:rPr lang="en-US" dirty="0"/>
              <a:t>Report lost, stolen or damaged computing equipment, portable devices or media immediately to IT at </a:t>
            </a:r>
            <a:r>
              <a:rPr lang="en-US" dirty="0">
                <a:hlinkClick r:id="rId2"/>
              </a:rPr>
              <a:t>support@webtpa.com</a:t>
            </a:r>
            <a:r>
              <a:rPr lang="en-US" dirty="0"/>
              <a:t>.</a:t>
            </a:r>
          </a:p>
          <a:p>
            <a:pPr lvl="2"/>
            <a:r>
              <a:rPr lang="en-US" dirty="0"/>
              <a:t>Keep your login credentials secure and never share with others.</a:t>
            </a:r>
          </a:p>
          <a:p>
            <a:pPr lvl="2"/>
            <a:r>
              <a:rPr lang="en-US" dirty="0"/>
              <a:t>Choose complex passwords that are not easily guessed.</a:t>
            </a:r>
          </a:p>
          <a:p>
            <a:pPr lvl="2"/>
            <a:r>
              <a:rPr lang="en-US" dirty="0"/>
              <a:t>Email and Internet usage is monitored.</a:t>
            </a:r>
          </a:p>
          <a:p>
            <a:pPr lvl="2"/>
            <a:r>
              <a:rPr lang="en-US" dirty="0"/>
              <a:t>Be alert to cybersecurity defenses and do not fall victim to phishing emails.</a:t>
            </a:r>
          </a:p>
          <a:p>
            <a:pPr lvl="2"/>
            <a:r>
              <a:rPr lang="en-US" dirty="0"/>
              <a:t>Be skeptical of unfamiliar emails or requests for your login credentials.</a:t>
            </a:r>
          </a:p>
          <a:p>
            <a:endParaRPr lang="en-US" dirty="0"/>
          </a:p>
        </p:txBody>
      </p:sp>
      <p:sp>
        <p:nvSpPr>
          <p:cNvPr id="21" name="Content Placeholder 20">
            <a:extLst>
              <a:ext uri="{FF2B5EF4-FFF2-40B4-BE49-F238E27FC236}">
                <a16:creationId xmlns:a16="http://schemas.microsoft.com/office/drawing/2014/main" id="{21CA795D-ADDD-B26A-B797-780BFA16EA98}"/>
              </a:ext>
            </a:extLst>
          </p:cNvPr>
          <p:cNvSpPr>
            <a:spLocks noGrp="1"/>
          </p:cNvSpPr>
          <p:nvPr>
            <p:ph sz="quarter" idx="11"/>
          </p:nvPr>
        </p:nvSpPr>
        <p:spPr/>
        <p:txBody>
          <a:bodyPr>
            <a:normAutofit fontScale="62500" lnSpcReduction="20000"/>
          </a:bodyPr>
          <a:lstStyle/>
          <a:p>
            <a:r>
              <a:rPr lang="en-US" dirty="0"/>
              <a:t>Q: I received an email that appears to be from our company. It is asking me to click a link and provide my password. Is it OK for me to provide this information when asked to do so?</a:t>
            </a:r>
          </a:p>
          <a:p>
            <a:r>
              <a:rPr lang="en-US" i="1" dirty="0"/>
              <a:t>A: No. If you receive an email that appears to be from our company and asks for your corporate user ID and password, this is a phishing email and should be reported immediately to IT. </a:t>
            </a:r>
          </a:p>
          <a:p>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Content Placeholder 64">
            <a:extLst>
              <a:ext uri="{FF2B5EF4-FFF2-40B4-BE49-F238E27FC236}">
                <a16:creationId xmlns:a16="http://schemas.microsoft.com/office/drawing/2014/main" id="{4B7351A2-C03D-489B-5FBA-61ADC07947D2}"/>
              </a:ext>
            </a:extLst>
          </p:cNvPr>
          <p:cNvSpPr>
            <a:spLocks noGrp="1"/>
          </p:cNvSpPr>
          <p:nvPr>
            <p:ph sz="quarter" idx="10"/>
          </p:nvPr>
        </p:nvSpPr>
        <p:spPr>
          <a:xfrm>
            <a:off x="5039834" y="2311685"/>
            <a:ext cx="2966228" cy="3997513"/>
          </a:xfrm>
        </p:spPr>
        <p:txBody>
          <a:bodyPr/>
          <a:lstStyle/>
          <a:p>
            <a:pPr marL="285241" lvl="2">
              <a:spcBef>
                <a:spcPts val="353"/>
              </a:spcBef>
              <a:tabLst>
                <a:tab pos="289127" algn="l"/>
              </a:tabLst>
            </a:pPr>
            <a:r>
              <a:rPr lang="en-US" spc="-18" dirty="0">
                <a:latin typeface="Arial"/>
                <a:cs typeface="Arial"/>
              </a:rPr>
              <a:t>Working</a:t>
            </a:r>
            <a:r>
              <a:rPr lang="en-US" spc="-71" dirty="0">
                <a:latin typeface="Arial"/>
                <a:cs typeface="Arial"/>
              </a:rPr>
              <a:t> </a:t>
            </a:r>
            <a:r>
              <a:rPr lang="en-US" spc="-4" dirty="0">
                <a:latin typeface="Arial"/>
                <a:cs typeface="Arial"/>
              </a:rPr>
              <a:t>with</a:t>
            </a:r>
            <a:r>
              <a:rPr lang="en-US" spc="-71" dirty="0">
                <a:latin typeface="Arial"/>
                <a:cs typeface="Arial"/>
              </a:rPr>
              <a:t> </a:t>
            </a:r>
            <a:r>
              <a:rPr lang="en-US" spc="-18" dirty="0">
                <a:latin typeface="Arial"/>
                <a:cs typeface="Arial"/>
              </a:rPr>
              <a:t>Government</a:t>
            </a:r>
            <a:r>
              <a:rPr lang="en-US" spc="-71" dirty="0">
                <a:latin typeface="Arial"/>
                <a:cs typeface="Arial"/>
              </a:rPr>
              <a:t> </a:t>
            </a:r>
            <a:r>
              <a:rPr lang="en-US" spc="-13" dirty="0">
                <a:latin typeface="Arial"/>
                <a:cs typeface="Arial"/>
              </a:rPr>
              <a:t>Customers</a:t>
            </a:r>
            <a:endParaRPr lang="en-US" dirty="0">
              <a:latin typeface="Arial"/>
              <a:cs typeface="Arial"/>
            </a:endParaRPr>
          </a:p>
          <a:p>
            <a:pPr marL="285241" lvl="2">
              <a:spcBef>
                <a:spcPts val="1024"/>
              </a:spcBef>
              <a:tabLst>
                <a:tab pos="289127" algn="l"/>
              </a:tabLst>
            </a:pPr>
            <a:r>
              <a:rPr lang="en-US" spc="-18" dirty="0">
                <a:latin typeface="Arial"/>
                <a:cs typeface="Arial"/>
              </a:rPr>
              <a:t>Political</a:t>
            </a:r>
            <a:r>
              <a:rPr lang="en-US" spc="-71" dirty="0">
                <a:latin typeface="Arial"/>
                <a:cs typeface="Arial"/>
              </a:rPr>
              <a:t> </a:t>
            </a:r>
            <a:r>
              <a:rPr lang="en-US" spc="-4" dirty="0">
                <a:latin typeface="Arial"/>
                <a:cs typeface="Arial"/>
              </a:rPr>
              <a:t>Contributions</a:t>
            </a:r>
            <a:r>
              <a:rPr lang="en-US" spc="-66" dirty="0">
                <a:latin typeface="Arial"/>
                <a:cs typeface="Arial"/>
              </a:rPr>
              <a:t> </a:t>
            </a:r>
            <a:r>
              <a:rPr lang="en-US" spc="-18" dirty="0">
                <a:latin typeface="Arial"/>
                <a:cs typeface="Arial"/>
              </a:rPr>
              <a:t>and</a:t>
            </a:r>
            <a:r>
              <a:rPr lang="en-US" spc="-66" dirty="0">
                <a:latin typeface="Arial"/>
                <a:cs typeface="Arial"/>
              </a:rPr>
              <a:t> </a:t>
            </a:r>
            <a:r>
              <a:rPr lang="en-US" spc="-13" dirty="0">
                <a:latin typeface="Arial"/>
                <a:cs typeface="Arial"/>
              </a:rPr>
              <a:t>Lobbying</a:t>
            </a:r>
            <a:r>
              <a:rPr lang="en-US" spc="-66" dirty="0">
                <a:latin typeface="Arial"/>
                <a:cs typeface="Arial"/>
              </a:rPr>
              <a:t> </a:t>
            </a:r>
            <a:r>
              <a:rPr lang="en-US" spc="-13" dirty="0">
                <a:latin typeface="Arial"/>
                <a:cs typeface="Arial"/>
              </a:rPr>
              <a:t>Activities</a:t>
            </a:r>
            <a:endParaRPr lang="en-US" dirty="0">
              <a:latin typeface="Arial"/>
              <a:cs typeface="Arial"/>
            </a:endParaRPr>
          </a:p>
          <a:p>
            <a:pPr marL="285241" lvl="2">
              <a:spcBef>
                <a:spcPts val="1024"/>
              </a:spcBef>
              <a:tabLst>
                <a:tab pos="289127" algn="l"/>
              </a:tabLst>
            </a:pPr>
            <a:r>
              <a:rPr lang="en-US" spc="-40" dirty="0">
                <a:latin typeface="Arial"/>
                <a:cs typeface="Arial"/>
              </a:rPr>
              <a:t>A</a:t>
            </a:r>
            <a:r>
              <a:rPr lang="en-US" spc="4" dirty="0">
                <a:latin typeface="Arial"/>
                <a:cs typeface="Arial"/>
              </a:rPr>
              <a:t>c</a:t>
            </a:r>
            <a:r>
              <a:rPr lang="en-US" spc="-9" dirty="0">
                <a:latin typeface="Arial"/>
                <a:cs typeface="Arial"/>
              </a:rPr>
              <a:t>tiviti</a:t>
            </a:r>
            <a:r>
              <a:rPr lang="en-US" spc="-4" dirty="0">
                <a:latin typeface="Arial"/>
                <a:cs typeface="Arial"/>
              </a:rPr>
              <a:t>e</a:t>
            </a:r>
            <a:r>
              <a:rPr lang="en-US" spc="-35" dirty="0">
                <a:latin typeface="Arial"/>
                <a:cs typeface="Arial"/>
              </a:rPr>
              <a:t>s</a:t>
            </a:r>
            <a:r>
              <a:rPr lang="en-US" spc="-71" dirty="0">
                <a:latin typeface="Arial"/>
                <a:cs typeface="Arial"/>
              </a:rPr>
              <a:t> </a:t>
            </a:r>
            <a:r>
              <a:rPr lang="en-US" spc="-40" dirty="0">
                <a:latin typeface="Arial"/>
                <a:cs typeface="Arial"/>
              </a:rPr>
              <a:t>A</a:t>
            </a:r>
            <a:r>
              <a:rPr lang="en-US" spc="9" dirty="0">
                <a:latin typeface="Arial"/>
                <a:cs typeface="Arial"/>
              </a:rPr>
              <a:t>b</a:t>
            </a:r>
            <a:r>
              <a:rPr lang="en-US" spc="-18" dirty="0">
                <a:latin typeface="Arial"/>
                <a:cs typeface="Arial"/>
              </a:rPr>
              <a:t>r</a:t>
            </a:r>
            <a:r>
              <a:rPr lang="en-US" spc="-22" dirty="0">
                <a:latin typeface="Arial"/>
                <a:cs typeface="Arial"/>
              </a:rPr>
              <a:t>oad</a:t>
            </a:r>
            <a:endParaRPr lang="en-US" dirty="0">
              <a:latin typeface="Arial"/>
              <a:cs typeface="Arial"/>
            </a:endParaRPr>
          </a:p>
          <a:p>
            <a:pPr marL="342900" indent="-342900">
              <a:buFont typeface="Arial" panose="020B0604020202020204" pitchFamily="34" charset="0"/>
              <a:buChar char="•"/>
            </a:pPr>
            <a:endParaRPr lang="en-US" dirty="0"/>
          </a:p>
        </p:txBody>
      </p:sp>
      <p:sp>
        <p:nvSpPr>
          <p:cNvPr id="67" name="Title 66">
            <a:extLst>
              <a:ext uri="{FF2B5EF4-FFF2-40B4-BE49-F238E27FC236}">
                <a16:creationId xmlns:a16="http://schemas.microsoft.com/office/drawing/2014/main" id="{5D325BC2-6471-7EE5-F67D-9BA3A1DE090E}"/>
              </a:ext>
            </a:extLst>
          </p:cNvPr>
          <p:cNvSpPr>
            <a:spLocks noGrp="1"/>
          </p:cNvSpPr>
          <p:nvPr>
            <p:ph type="title"/>
          </p:nvPr>
        </p:nvSpPr>
        <p:spPr/>
        <p:txBody>
          <a:bodyPr/>
          <a:lstStyle/>
          <a:p>
            <a:r>
              <a:rPr lang="en-US" sz="2800" dirty="0"/>
              <a:t>DEALINGS WITH GOVERNMENT PROGRAMS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object 40"/>
          <p:cNvSpPr txBox="1"/>
          <p:nvPr/>
        </p:nvSpPr>
        <p:spPr>
          <a:xfrm>
            <a:off x="394264" y="3893474"/>
            <a:ext cx="1992802" cy="2038922"/>
          </a:xfrm>
          <a:prstGeom prst="rect">
            <a:avLst/>
          </a:prstGeom>
        </p:spPr>
        <p:txBody>
          <a:bodyPr vert="horz" wrap="square" lIns="0" tIns="11206" rIns="0" bIns="0" rtlCol="0">
            <a:spAutoFit/>
          </a:bodyPr>
          <a:lstStyle/>
          <a:p>
            <a:pPr marL="11206" marR="17930">
              <a:lnSpc>
                <a:spcPct val="119100"/>
              </a:lnSpc>
              <a:spcBef>
                <a:spcPts val="88"/>
              </a:spcBef>
            </a:pPr>
            <a:r>
              <a:rPr sz="1400" i="1" dirty="0">
                <a:solidFill>
                  <a:srgbClr val="FFFFFF"/>
                </a:solidFill>
                <a:latin typeface="+mj-lt"/>
                <a:cs typeface="Palatino Linotype"/>
              </a:rPr>
              <a:t>We are required to </a:t>
            </a:r>
            <a:r>
              <a:rPr lang="en-US" sz="1400" i="1" dirty="0">
                <a:solidFill>
                  <a:srgbClr val="FFFFFF"/>
                </a:solidFill>
                <a:latin typeface="+mj-lt"/>
                <a:cs typeface="Palatino Linotype"/>
              </a:rPr>
              <a:t>r</a:t>
            </a:r>
            <a:r>
              <a:rPr sz="1400" i="1" dirty="0">
                <a:solidFill>
                  <a:srgbClr val="FFFFFF"/>
                </a:solidFill>
                <a:latin typeface="+mj-lt"/>
                <a:cs typeface="Palatino Linotype"/>
              </a:rPr>
              <a:t>ead, understand and comply with the</a:t>
            </a:r>
            <a:r>
              <a:rPr lang="en-US" sz="1400" i="1" dirty="0">
                <a:solidFill>
                  <a:srgbClr val="FFFFFF"/>
                </a:solidFill>
                <a:latin typeface="+mj-lt"/>
                <a:cs typeface="Palatino Linotype"/>
              </a:rPr>
              <a:t> WebTPA / Communitas</a:t>
            </a:r>
            <a:r>
              <a:rPr sz="1400" i="1" dirty="0">
                <a:solidFill>
                  <a:srgbClr val="FFFFFF"/>
                </a:solidFill>
                <a:latin typeface="+mj-lt"/>
                <a:cs typeface="Palatino Linotype"/>
              </a:rPr>
              <a:t>  Code of Conduct, in addition  to complying with</a:t>
            </a:r>
            <a:r>
              <a:rPr lang="en-US" sz="1400" i="1" dirty="0">
                <a:solidFill>
                  <a:srgbClr val="FFFFFF"/>
                </a:solidFill>
                <a:latin typeface="+mj-lt"/>
                <a:cs typeface="Palatino Linotype"/>
              </a:rPr>
              <a:t> </a:t>
            </a:r>
            <a:r>
              <a:rPr sz="1400" i="1" dirty="0">
                <a:solidFill>
                  <a:srgbClr val="FFFFFF"/>
                </a:solidFill>
                <a:latin typeface="+mj-lt"/>
                <a:cs typeface="Palatino Linotype"/>
              </a:rPr>
              <a:t>all company policies </a:t>
            </a:r>
            <a:r>
              <a:rPr lang="en-US" sz="1400" i="1" dirty="0">
                <a:solidFill>
                  <a:srgbClr val="FFFFFF"/>
                </a:solidFill>
                <a:latin typeface="+mj-lt"/>
                <a:cs typeface="Palatino Linotype"/>
              </a:rPr>
              <a:t>a</a:t>
            </a:r>
            <a:r>
              <a:rPr sz="1400" i="1" dirty="0">
                <a:solidFill>
                  <a:srgbClr val="FFFFFF"/>
                </a:solidFill>
                <a:latin typeface="+mj-lt"/>
                <a:cs typeface="Palatino Linotype"/>
              </a:rPr>
              <a:t>nd procedures.</a:t>
            </a:r>
            <a:endParaRPr sz="1400" dirty="0">
              <a:latin typeface="+mj-lt"/>
              <a:cs typeface="Palatino Linotype"/>
            </a:endParaRPr>
          </a:p>
        </p:txBody>
      </p:sp>
      <p:sp>
        <p:nvSpPr>
          <p:cNvPr id="36" name="Content Placeholder 35">
            <a:extLst>
              <a:ext uri="{FF2B5EF4-FFF2-40B4-BE49-F238E27FC236}">
                <a16:creationId xmlns:a16="http://schemas.microsoft.com/office/drawing/2014/main" id="{DF061A71-C7EB-0398-008E-311BDC5D2E76}"/>
              </a:ext>
            </a:extLst>
          </p:cNvPr>
          <p:cNvSpPr>
            <a:spLocks noGrp="1"/>
          </p:cNvSpPr>
          <p:nvPr>
            <p:ph sz="quarter" idx="10"/>
          </p:nvPr>
        </p:nvSpPr>
        <p:spPr>
          <a:xfrm>
            <a:off x="3118585" y="284320"/>
            <a:ext cx="5773955" cy="2898020"/>
          </a:xfrm>
        </p:spPr>
        <p:txBody>
          <a:bodyPr>
            <a:normAutofit/>
          </a:bodyPr>
          <a:lstStyle/>
          <a:p>
            <a:r>
              <a:rPr lang="en-US" dirty="0"/>
              <a:t>CODE OF ETHICAL BUSINESS CONDUCT</a:t>
            </a:r>
          </a:p>
          <a:p>
            <a:pPr lvl="2"/>
            <a:r>
              <a:rPr lang="en-US" sz="1300" dirty="0"/>
              <a:t>This is our official Code of Ethical Business Conduct (“Code of Conduct”).               </a:t>
            </a:r>
          </a:p>
          <a:p>
            <a:pPr lvl="2"/>
            <a:r>
              <a:rPr lang="en-US" sz="1300" dirty="0"/>
              <a:t>It provides guidance on applying the company’s commitment to integrity and ethical business conduct to day-to-day business. It supplements company policies and procedures, which provide more detailed guidance on company expectations and  requirements for behavior in the workplace and while conducting company business.</a:t>
            </a:r>
          </a:p>
          <a:p>
            <a:pPr lvl="2"/>
            <a:r>
              <a:rPr lang="en-US" sz="1300" dirty="0"/>
              <a:t>The WebTPA/Communitas Code of Conduct and company policies and procedures are located on the company’s intranet. </a:t>
            </a:r>
          </a:p>
        </p:txBody>
      </p:sp>
      <p:sp>
        <p:nvSpPr>
          <p:cNvPr id="46" name="Content Placeholder 45">
            <a:extLst>
              <a:ext uri="{FF2B5EF4-FFF2-40B4-BE49-F238E27FC236}">
                <a16:creationId xmlns:a16="http://schemas.microsoft.com/office/drawing/2014/main" id="{2F87D82A-1FD9-F2BF-E2CD-2A36B2FADB2F}"/>
              </a:ext>
            </a:extLst>
          </p:cNvPr>
          <p:cNvSpPr>
            <a:spLocks noGrp="1"/>
          </p:cNvSpPr>
          <p:nvPr>
            <p:ph sz="quarter" idx="11"/>
          </p:nvPr>
        </p:nvSpPr>
        <p:spPr>
          <a:xfrm>
            <a:off x="3118585" y="2976600"/>
            <a:ext cx="5672125" cy="3538500"/>
          </a:xfrm>
        </p:spPr>
        <p:txBody>
          <a:bodyPr>
            <a:normAutofit fontScale="92500" lnSpcReduction="10000"/>
          </a:bodyPr>
          <a:lstStyle/>
          <a:p>
            <a:r>
              <a:rPr lang="en-US" sz="2200" dirty="0"/>
              <a:t>DISCIPLINARY  ACTION</a:t>
            </a:r>
          </a:p>
          <a:p>
            <a:pPr marL="0" lvl="2" indent="0">
              <a:buNone/>
            </a:pPr>
            <a:r>
              <a:rPr lang="en-US" dirty="0"/>
              <a:t>Disciplinary action, including termination of employment and legal action, may result in response to violations of law, company policies or the Code of Conduct, or in  cases of other misconduct or unethical behavior.</a:t>
            </a:r>
          </a:p>
          <a:p>
            <a:pPr lvl="1"/>
            <a:r>
              <a:rPr lang="en-US" sz="1600" dirty="0"/>
              <a:t>Misconduct that is likely to result in disciplinary action includes, but is not  limited to:</a:t>
            </a:r>
          </a:p>
          <a:p>
            <a:pPr lvl="2"/>
            <a:r>
              <a:rPr lang="en-US" dirty="0"/>
              <a:t>Violating or directing others to violate the law or company policies;</a:t>
            </a:r>
          </a:p>
          <a:p>
            <a:pPr lvl="2"/>
            <a:r>
              <a:rPr lang="en-US" dirty="0"/>
              <a:t>Failing to promptly raise a concern regarding illegal or unethical activity;</a:t>
            </a:r>
          </a:p>
          <a:p>
            <a:pPr lvl="2"/>
            <a:r>
              <a:rPr lang="en-US" dirty="0"/>
              <a:t>Failing to cooperate with investigations into compliance allegations;</a:t>
            </a:r>
          </a:p>
          <a:p>
            <a:pPr lvl="2"/>
            <a:r>
              <a:rPr lang="en-US" dirty="0"/>
              <a:t>Retaliating against an employee who has made a good faith report of potential  violations or who has cooperated in a compliance investigation; and/or</a:t>
            </a:r>
          </a:p>
          <a:p>
            <a:pPr lvl="2"/>
            <a:r>
              <a:rPr lang="en-US" dirty="0"/>
              <a:t>Making an allegation in bad faith and/or other intentionally false allegations of  misconduct.</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2D6B0A05-B8CB-4732-B98A-06A066CEEF77}"/>
              </a:ext>
            </a:extLst>
          </p:cNvPr>
          <p:cNvSpPr>
            <a:spLocks noGrp="1"/>
          </p:cNvSpPr>
          <p:nvPr>
            <p:ph sz="quarter" idx="10"/>
          </p:nvPr>
        </p:nvSpPr>
        <p:spPr>
          <a:xfrm>
            <a:off x="3118585" y="215740"/>
            <a:ext cx="5672125" cy="5656250"/>
          </a:xfrm>
        </p:spPr>
        <p:txBody>
          <a:bodyPr>
            <a:normAutofit/>
          </a:bodyPr>
          <a:lstStyle/>
          <a:p>
            <a:r>
              <a:rPr lang="en-US" dirty="0"/>
              <a:t>WORKING WITH GOVERNMENT  CUSTOMERS</a:t>
            </a:r>
          </a:p>
          <a:p>
            <a:pPr marL="0" lvl="2" indent="0">
              <a:buNone/>
            </a:pPr>
            <a:r>
              <a:rPr lang="en-US" dirty="0"/>
              <a:t>We conduct business with various state and local government entities and agencies. The laws and regulations that govern those activities are strict and often complex. Therefore, all employees must be aware of and abide by all laws, regulations, rules and other requirements that govern the conduct of government programs, contracts and associated transactions.</a:t>
            </a:r>
          </a:p>
          <a:p>
            <a:pPr marL="0" lvl="2" indent="0">
              <a:buNone/>
            </a:pPr>
            <a:r>
              <a:rPr lang="en-US" dirty="0"/>
              <a:t>If unsure about the applicable legal, regulatory or contractual requirements in a particular situation, contact Compliance for guidance. Interacting with government agencies and officials also requires a continuing commitment to the highest ethical standards, attention to detail and significant due diligence in order to protect the company’s reputation and on-going participation in government markets.</a:t>
            </a:r>
          </a:p>
          <a:p>
            <a:endParaRPr lang="en-US" dirty="0"/>
          </a:p>
          <a:p>
            <a:endParaRPr lang="en-US" dirty="0"/>
          </a:p>
        </p:txBody>
      </p:sp>
      <p:sp>
        <p:nvSpPr>
          <p:cNvPr id="23" name="object 23"/>
          <p:cNvSpPr txBox="1"/>
          <p:nvPr/>
        </p:nvSpPr>
        <p:spPr>
          <a:xfrm>
            <a:off x="159488" y="3697914"/>
            <a:ext cx="2604977" cy="1992921"/>
          </a:xfrm>
          <a:prstGeom prst="rect">
            <a:avLst/>
          </a:prstGeom>
        </p:spPr>
        <p:txBody>
          <a:bodyPr vert="horz" wrap="square" lIns="0" tIns="6163" rIns="0" bIns="0" rtlCol="0">
            <a:spAutoFit/>
          </a:bodyPr>
          <a:lstStyle/>
          <a:p>
            <a:pPr>
              <a:spcBef>
                <a:spcPts val="49"/>
              </a:spcBef>
            </a:pPr>
            <a:endParaRPr sz="1400" dirty="0">
              <a:latin typeface="+mj-lt"/>
              <a:cs typeface="Times New Roman"/>
            </a:endParaRPr>
          </a:p>
          <a:p>
            <a:pPr marL="302575" marR="528946">
              <a:lnSpc>
                <a:spcPct val="119100"/>
              </a:lnSpc>
            </a:pPr>
            <a:r>
              <a:rPr sz="1400" i="1" dirty="0">
                <a:solidFill>
                  <a:srgbClr val="FFFFFF"/>
                </a:solidFill>
                <a:latin typeface="+mj-lt"/>
                <a:cs typeface="Palatino Linotype"/>
              </a:rPr>
              <a:t>Failure to comply can  have serious legal  consequences for</a:t>
            </a:r>
            <a:endParaRPr sz="1400" dirty="0">
              <a:latin typeface="+mj-lt"/>
              <a:cs typeface="Palatino Linotype"/>
            </a:endParaRPr>
          </a:p>
          <a:p>
            <a:pPr marL="302575" marR="492525">
              <a:lnSpc>
                <a:spcPct val="119100"/>
              </a:lnSpc>
            </a:pPr>
            <a:r>
              <a:rPr sz="1400" i="1" dirty="0">
                <a:solidFill>
                  <a:srgbClr val="FFFFFF"/>
                </a:solidFill>
                <a:latin typeface="+mj-lt"/>
                <a:cs typeface="Palatino Linotype"/>
              </a:rPr>
              <a:t>the company and for  individual employees,</a:t>
            </a:r>
            <a:endParaRPr sz="1400" dirty="0">
              <a:latin typeface="+mj-lt"/>
              <a:cs typeface="Palatino Linotype"/>
            </a:endParaRPr>
          </a:p>
          <a:p>
            <a:pPr marL="302575" marR="339556">
              <a:lnSpc>
                <a:spcPct val="119100"/>
              </a:lnSpc>
            </a:pPr>
            <a:r>
              <a:rPr sz="1400" i="1" dirty="0">
                <a:solidFill>
                  <a:srgbClr val="FFFFFF"/>
                </a:solidFill>
                <a:latin typeface="+mj-lt"/>
                <a:cs typeface="Palatino Linotype"/>
              </a:rPr>
              <a:t>including prosecution of  official misconduct.</a:t>
            </a:r>
            <a:endParaRPr sz="1400" dirty="0">
              <a:latin typeface="+mj-lt"/>
              <a:cs typeface="Palatino Linotype"/>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Content Placeholder 30">
            <a:extLst>
              <a:ext uri="{FF2B5EF4-FFF2-40B4-BE49-F238E27FC236}">
                <a16:creationId xmlns:a16="http://schemas.microsoft.com/office/drawing/2014/main" id="{44A371F5-40CC-8ADD-A99A-577537CE0A45}"/>
              </a:ext>
            </a:extLst>
          </p:cNvPr>
          <p:cNvSpPr>
            <a:spLocks noGrp="1"/>
          </p:cNvSpPr>
          <p:nvPr>
            <p:ph sz="quarter" idx="10"/>
          </p:nvPr>
        </p:nvSpPr>
        <p:spPr>
          <a:xfrm>
            <a:off x="350043" y="316318"/>
            <a:ext cx="4689789" cy="6541682"/>
          </a:xfrm>
        </p:spPr>
        <p:txBody>
          <a:bodyPr>
            <a:normAutofit/>
          </a:bodyPr>
          <a:lstStyle/>
          <a:p>
            <a:pPr lvl="1"/>
            <a:r>
              <a:rPr lang="en-US" sz="1900" dirty="0"/>
              <a:t>Here are some basics to remember:</a:t>
            </a:r>
          </a:p>
          <a:p>
            <a:pPr lvl="2"/>
            <a:r>
              <a:rPr lang="en-US" dirty="0"/>
              <a:t>Always be accurate and truthful when interacting with government agencies and officials. Documents and other records provided as well as oral or written representations made to the government must always be clear, complete and not misleading.</a:t>
            </a:r>
          </a:p>
          <a:p>
            <a:pPr lvl="2"/>
            <a:r>
              <a:rPr lang="en-US" dirty="0"/>
              <a:t>Cooperate fully and honestly with government audits and inquiries.</a:t>
            </a:r>
          </a:p>
          <a:p>
            <a:pPr lvl="2"/>
            <a:r>
              <a:rPr lang="en-US" dirty="0"/>
              <a:t>Ensure consultant, vendor and supplier adherence to government requirements and  company policies and contract terms.</a:t>
            </a:r>
          </a:p>
          <a:p>
            <a:pPr lvl="2"/>
            <a:r>
              <a:rPr lang="en-US" dirty="0"/>
              <a:t>Violation of the laws and regulations regarding gifts to government employees can result in serious criminal and/or civil legal consequences. Remember that a violation of any law or regulation can result in disciplinary action up to and including termination of employment.</a:t>
            </a:r>
          </a:p>
          <a:p>
            <a:pPr lvl="1"/>
            <a:r>
              <a:rPr lang="en-US" sz="1900" dirty="0"/>
              <a:t>Here are situations to always avoid:</a:t>
            </a:r>
          </a:p>
          <a:p>
            <a:pPr lvl="2"/>
            <a:r>
              <a:rPr lang="en-US" dirty="0"/>
              <a:t>Deviating from contract requirements without proper written approval from an authorized government official.</a:t>
            </a:r>
          </a:p>
          <a:p>
            <a:pPr lvl="2"/>
            <a:r>
              <a:rPr lang="en-US" dirty="0"/>
              <a:t>Offering, promising, or giving a gift, cash, or anything of value to a government employee or official in violation of state or local law. Requesting or accepting gifts, cash, or anything of value from a government employee or official.</a:t>
            </a:r>
          </a:p>
          <a:p>
            <a:endParaRPr lang="en-US" dirty="0"/>
          </a:p>
          <a:p>
            <a:endParaRPr lang="en-US" dirty="0"/>
          </a:p>
          <a:p>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Content Placeholder 71">
            <a:extLst>
              <a:ext uri="{FF2B5EF4-FFF2-40B4-BE49-F238E27FC236}">
                <a16:creationId xmlns:a16="http://schemas.microsoft.com/office/drawing/2014/main" id="{CD9EE7CD-9917-9049-8975-A745971CA0AE}"/>
              </a:ext>
            </a:extLst>
          </p:cNvPr>
          <p:cNvSpPr>
            <a:spLocks noGrp="1"/>
          </p:cNvSpPr>
          <p:nvPr>
            <p:ph sz="quarter" idx="10"/>
          </p:nvPr>
        </p:nvSpPr>
        <p:spPr>
          <a:xfrm>
            <a:off x="5039834" y="1962364"/>
            <a:ext cx="2966228" cy="4346834"/>
          </a:xfrm>
        </p:spPr>
        <p:txBody>
          <a:bodyPr/>
          <a:lstStyle/>
          <a:p>
            <a:pPr marL="342900" indent="-342900">
              <a:buFont typeface="Arial" panose="020B0604020202020204" pitchFamily="34" charset="0"/>
              <a:buChar char="•"/>
            </a:pPr>
            <a:r>
              <a:rPr lang="en-US" dirty="0"/>
              <a:t>Legal and Regulatory Requirements</a:t>
            </a:r>
          </a:p>
        </p:txBody>
      </p:sp>
      <p:sp>
        <p:nvSpPr>
          <p:cNvPr id="74" name="Title 73">
            <a:extLst>
              <a:ext uri="{FF2B5EF4-FFF2-40B4-BE49-F238E27FC236}">
                <a16:creationId xmlns:a16="http://schemas.microsoft.com/office/drawing/2014/main" id="{68C6EDDB-2F5A-A918-A419-CDB155AA8EA4}"/>
              </a:ext>
            </a:extLst>
          </p:cNvPr>
          <p:cNvSpPr>
            <a:spLocks noGrp="1"/>
          </p:cNvSpPr>
          <p:nvPr>
            <p:ph type="title"/>
          </p:nvPr>
        </p:nvSpPr>
        <p:spPr>
          <a:xfrm>
            <a:off x="5039825" y="535021"/>
            <a:ext cx="3052615" cy="918477"/>
          </a:xfrm>
        </p:spPr>
        <p:txBody>
          <a:bodyPr/>
          <a:lstStyle/>
          <a:p>
            <a:r>
              <a:rPr lang="en-US" sz="2800" dirty="0"/>
              <a:t>LEGAL AND REGULATORY REQUIREMENTS</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3FCDFCCC-AFAE-90D7-82DD-E2FDDA9C6BED}"/>
              </a:ext>
            </a:extLst>
          </p:cNvPr>
          <p:cNvSpPr>
            <a:spLocks noGrp="1"/>
          </p:cNvSpPr>
          <p:nvPr>
            <p:ph sz="quarter" idx="10"/>
          </p:nvPr>
        </p:nvSpPr>
        <p:spPr/>
        <p:txBody>
          <a:bodyPr>
            <a:normAutofit/>
          </a:bodyPr>
          <a:lstStyle/>
          <a:p>
            <a:r>
              <a:rPr lang="en-US" dirty="0"/>
              <a:t>LEGAL AND REGULATORY  REQUIREMENTS</a:t>
            </a:r>
          </a:p>
          <a:p>
            <a:pPr lvl="1"/>
            <a:endParaRPr lang="en-US" dirty="0"/>
          </a:p>
          <a:p>
            <a:pPr lvl="1"/>
            <a:r>
              <a:rPr lang="en-US" dirty="0"/>
              <a:t>We are subject to many state, federal and, in some cases, even local laws and regulations that apply to our business. Although not inclusive, the following are some of the laws with which we should become familiar. As with any law or regulation, if you question whether a  particular law or regulation applies to our company or have concerns that we are not fully complying with a law or regulation, you should consult with Compliance or Human Resources.</a:t>
            </a:r>
          </a:p>
          <a:p>
            <a:endParaRPr 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Content Placeholder 42">
            <a:extLst>
              <a:ext uri="{FF2B5EF4-FFF2-40B4-BE49-F238E27FC236}">
                <a16:creationId xmlns:a16="http://schemas.microsoft.com/office/drawing/2014/main" id="{2E3F92F3-DC71-3286-1B71-E9E04C432418}"/>
              </a:ext>
            </a:extLst>
          </p:cNvPr>
          <p:cNvSpPr>
            <a:spLocks noGrp="1"/>
          </p:cNvSpPr>
          <p:nvPr>
            <p:ph idx="13"/>
          </p:nvPr>
        </p:nvSpPr>
        <p:spPr>
          <a:xfrm>
            <a:off x="4707083" y="1374884"/>
            <a:ext cx="4208317" cy="3185685"/>
          </a:xfrm>
        </p:spPr>
        <p:txBody>
          <a:bodyPr>
            <a:normAutofit/>
          </a:bodyPr>
          <a:lstStyle/>
          <a:p>
            <a:pPr marL="11206"/>
            <a:r>
              <a:rPr lang="en-US" sz="1800" b="1" spc="4" dirty="0">
                <a:latin typeface="Arial"/>
                <a:cs typeface="Arial"/>
              </a:rPr>
              <a:t>Civil</a:t>
            </a:r>
            <a:r>
              <a:rPr lang="en-US" sz="1800" b="1" spc="-66" dirty="0">
                <a:latin typeface="Arial"/>
                <a:cs typeface="Arial"/>
              </a:rPr>
              <a:t> </a:t>
            </a:r>
            <a:r>
              <a:rPr lang="en-US" sz="1800" b="1" spc="9" dirty="0">
                <a:latin typeface="Arial"/>
                <a:cs typeface="Arial"/>
              </a:rPr>
              <a:t>Rights</a:t>
            </a:r>
            <a:r>
              <a:rPr lang="en-US" sz="1800" b="1" spc="-62" dirty="0">
                <a:latin typeface="Arial"/>
                <a:cs typeface="Arial"/>
              </a:rPr>
              <a:t> </a:t>
            </a:r>
            <a:r>
              <a:rPr lang="en-US" sz="1800" b="1" spc="18" dirty="0">
                <a:latin typeface="Arial"/>
                <a:cs typeface="Arial"/>
              </a:rPr>
              <a:t>Act</a:t>
            </a:r>
            <a:r>
              <a:rPr lang="en-US" sz="1800" b="1" spc="-62" dirty="0">
                <a:latin typeface="Arial"/>
                <a:cs typeface="Arial"/>
              </a:rPr>
              <a:t> </a:t>
            </a:r>
            <a:r>
              <a:rPr lang="en-US" sz="1800" b="1" spc="9" dirty="0">
                <a:latin typeface="Arial"/>
                <a:cs typeface="Arial"/>
              </a:rPr>
              <a:t>of</a:t>
            </a:r>
            <a:r>
              <a:rPr lang="en-US" sz="1800" b="1" spc="-62" dirty="0">
                <a:latin typeface="Arial"/>
                <a:cs typeface="Arial"/>
              </a:rPr>
              <a:t> </a:t>
            </a:r>
            <a:r>
              <a:rPr lang="en-US" sz="1800" b="1" spc="9" dirty="0">
                <a:latin typeface="Arial"/>
                <a:cs typeface="Arial"/>
              </a:rPr>
              <a:t>1964</a:t>
            </a:r>
            <a:r>
              <a:rPr lang="en-US" sz="1800" b="1" spc="-66" dirty="0">
                <a:latin typeface="Arial"/>
                <a:cs typeface="Arial"/>
              </a:rPr>
              <a:t> </a:t>
            </a:r>
            <a:r>
              <a:rPr lang="en-US" sz="1800" b="1" spc="13" dirty="0">
                <a:latin typeface="Arial"/>
                <a:cs typeface="Arial"/>
              </a:rPr>
              <a:t>(Title</a:t>
            </a:r>
            <a:r>
              <a:rPr lang="en-US" sz="1800" b="1" spc="-62" dirty="0">
                <a:latin typeface="Arial"/>
                <a:cs typeface="Arial"/>
              </a:rPr>
              <a:t> </a:t>
            </a:r>
            <a:r>
              <a:rPr lang="en-US" sz="1800" b="1" spc="18" dirty="0">
                <a:latin typeface="Arial"/>
                <a:cs typeface="Arial"/>
              </a:rPr>
              <a:t>VII)</a:t>
            </a:r>
            <a:endParaRPr lang="en-US" sz="1800" dirty="0">
              <a:latin typeface="Arial"/>
              <a:cs typeface="Arial"/>
            </a:endParaRPr>
          </a:p>
          <a:p>
            <a:pPr marL="11206" marR="4483">
              <a:lnSpc>
                <a:spcPct val="118100"/>
              </a:lnSpc>
            </a:pPr>
            <a:r>
              <a:rPr lang="en-US" sz="1400" b="0" spc="-9" dirty="0">
                <a:latin typeface="Arial"/>
                <a:cs typeface="Arial"/>
              </a:rPr>
              <a:t>Title</a:t>
            </a:r>
            <a:r>
              <a:rPr lang="en-US" sz="1400" b="0" spc="-49" dirty="0">
                <a:latin typeface="Arial"/>
                <a:cs typeface="Arial"/>
              </a:rPr>
              <a:t> VII</a:t>
            </a:r>
            <a:r>
              <a:rPr lang="en-US" sz="1400" b="0" spc="-44" dirty="0">
                <a:latin typeface="Arial"/>
                <a:cs typeface="Arial"/>
              </a:rPr>
              <a:t> </a:t>
            </a:r>
            <a:r>
              <a:rPr lang="en-US" sz="1400" b="0" spc="-9" dirty="0">
                <a:latin typeface="Arial"/>
                <a:cs typeface="Arial"/>
              </a:rPr>
              <a:t>of</a:t>
            </a:r>
            <a:r>
              <a:rPr lang="en-US" sz="1400" b="0" spc="-44" dirty="0">
                <a:latin typeface="Arial"/>
                <a:cs typeface="Arial"/>
              </a:rPr>
              <a:t> </a:t>
            </a:r>
            <a:r>
              <a:rPr lang="en-US" sz="1400" b="0" spc="-4" dirty="0">
                <a:latin typeface="Arial"/>
                <a:cs typeface="Arial"/>
              </a:rPr>
              <a:t>the</a:t>
            </a:r>
            <a:r>
              <a:rPr lang="en-US" sz="1400" b="0" spc="-44" dirty="0">
                <a:latin typeface="Arial"/>
                <a:cs typeface="Arial"/>
              </a:rPr>
              <a:t> </a:t>
            </a:r>
            <a:r>
              <a:rPr lang="en-US" sz="1400" b="0" spc="-13" dirty="0">
                <a:latin typeface="Arial"/>
                <a:cs typeface="Arial"/>
              </a:rPr>
              <a:t>Civil</a:t>
            </a:r>
            <a:r>
              <a:rPr lang="en-US" sz="1400" b="0" spc="-44" dirty="0">
                <a:latin typeface="Arial"/>
                <a:cs typeface="Arial"/>
              </a:rPr>
              <a:t> </a:t>
            </a:r>
            <a:r>
              <a:rPr lang="en-US" sz="1400" b="0" spc="-9" dirty="0">
                <a:latin typeface="Arial"/>
                <a:cs typeface="Arial"/>
              </a:rPr>
              <a:t>Rights</a:t>
            </a:r>
            <a:r>
              <a:rPr lang="en-US" sz="1400" b="0" spc="-44" dirty="0">
                <a:latin typeface="Arial"/>
                <a:cs typeface="Arial"/>
              </a:rPr>
              <a:t> </a:t>
            </a:r>
            <a:r>
              <a:rPr lang="en-US" sz="1400" b="0" spc="4" dirty="0">
                <a:latin typeface="Arial"/>
                <a:cs typeface="Arial"/>
              </a:rPr>
              <a:t>Act</a:t>
            </a:r>
            <a:r>
              <a:rPr lang="en-US" sz="1400" b="0" spc="-44" dirty="0">
                <a:latin typeface="Arial"/>
                <a:cs typeface="Arial"/>
              </a:rPr>
              <a:t> </a:t>
            </a:r>
            <a:r>
              <a:rPr lang="en-US" sz="1400" b="0" spc="4" dirty="0">
                <a:latin typeface="Arial"/>
                <a:cs typeface="Arial"/>
              </a:rPr>
              <a:t>prohibits</a:t>
            </a:r>
            <a:r>
              <a:rPr lang="en-US" sz="1400" b="0" spc="-44" dirty="0">
                <a:latin typeface="Arial"/>
                <a:cs typeface="Arial"/>
              </a:rPr>
              <a:t> </a:t>
            </a:r>
            <a:r>
              <a:rPr lang="en-US" sz="1400" b="0" spc="4" dirty="0">
                <a:latin typeface="Arial"/>
                <a:cs typeface="Arial"/>
              </a:rPr>
              <a:t>discrimination</a:t>
            </a:r>
            <a:r>
              <a:rPr lang="en-US" sz="1400" b="0" spc="-44" dirty="0">
                <a:latin typeface="Arial"/>
                <a:cs typeface="Arial"/>
              </a:rPr>
              <a:t> </a:t>
            </a:r>
            <a:r>
              <a:rPr lang="en-US" sz="1400" b="0" spc="-9" dirty="0">
                <a:latin typeface="Arial"/>
                <a:cs typeface="Arial"/>
              </a:rPr>
              <a:t>on</a:t>
            </a:r>
            <a:r>
              <a:rPr lang="en-US" sz="1400" b="0" spc="-44" dirty="0">
                <a:latin typeface="Arial"/>
                <a:cs typeface="Arial"/>
              </a:rPr>
              <a:t> </a:t>
            </a:r>
            <a:r>
              <a:rPr lang="en-US" sz="1400" b="0" spc="-4" dirty="0">
                <a:latin typeface="Arial"/>
                <a:cs typeface="Arial"/>
              </a:rPr>
              <a:t>the</a:t>
            </a:r>
            <a:r>
              <a:rPr lang="en-US" sz="1400" b="0" spc="-44" dirty="0">
                <a:latin typeface="Arial"/>
                <a:cs typeface="Arial"/>
              </a:rPr>
              <a:t> </a:t>
            </a:r>
            <a:r>
              <a:rPr lang="en-US" sz="1400" b="0" spc="-18" dirty="0">
                <a:latin typeface="Arial"/>
                <a:cs typeface="Arial"/>
              </a:rPr>
              <a:t>basis</a:t>
            </a:r>
            <a:r>
              <a:rPr lang="en-US" sz="1400" b="0" spc="-44" dirty="0">
                <a:latin typeface="Arial"/>
                <a:cs typeface="Arial"/>
              </a:rPr>
              <a:t> </a:t>
            </a:r>
            <a:r>
              <a:rPr lang="en-US" sz="1400" b="0" spc="-9" dirty="0">
                <a:latin typeface="Arial"/>
                <a:cs typeface="Arial"/>
              </a:rPr>
              <a:t>of</a:t>
            </a:r>
            <a:r>
              <a:rPr lang="en-US" sz="1400" b="0" spc="-44" dirty="0">
                <a:latin typeface="Arial"/>
                <a:cs typeface="Arial"/>
              </a:rPr>
              <a:t> </a:t>
            </a:r>
            <a:r>
              <a:rPr lang="en-US" sz="1400" b="0" spc="-22" dirty="0">
                <a:latin typeface="Arial"/>
                <a:cs typeface="Arial"/>
              </a:rPr>
              <a:t>race,</a:t>
            </a:r>
            <a:r>
              <a:rPr lang="en-US" sz="1400" b="0" spc="-44" dirty="0">
                <a:latin typeface="Arial"/>
                <a:cs typeface="Arial"/>
              </a:rPr>
              <a:t> </a:t>
            </a:r>
            <a:r>
              <a:rPr lang="en-US" sz="1400" b="0" spc="-18" dirty="0">
                <a:latin typeface="Arial"/>
                <a:cs typeface="Arial"/>
              </a:rPr>
              <a:t>color,</a:t>
            </a:r>
            <a:r>
              <a:rPr lang="en-US" sz="1400" b="0" spc="-44" dirty="0">
                <a:latin typeface="Arial"/>
                <a:cs typeface="Arial"/>
              </a:rPr>
              <a:t> </a:t>
            </a:r>
            <a:r>
              <a:rPr lang="en-US" sz="1400" b="0" spc="-9" dirty="0">
                <a:latin typeface="Arial"/>
                <a:cs typeface="Arial"/>
              </a:rPr>
              <a:t>religion, </a:t>
            </a:r>
            <a:r>
              <a:rPr lang="en-US" sz="1400" b="0" spc="-282" dirty="0">
                <a:latin typeface="Arial"/>
                <a:cs typeface="Arial"/>
              </a:rPr>
              <a:t> </a:t>
            </a:r>
            <a:r>
              <a:rPr lang="en-US" sz="1400" b="0" spc="-44" dirty="0">
                <a:latin typeface="Arial"/>
                <a:cs typeface="Arial"/>
              </a:rPr>
              <a:t>sex</a:t>
            </a:r>
            <a:r>
              <a:rPr lang="en-US" sz="1400" b="0" spc="-49" dirty="0">
                <a:latin typeface="Arial"/>
                <a:cs typeface="Arial"/>
              </a:rPr>
              <a:t> </a:t>
            </a:r>
            <a:r>
              <a:rPr lang="en-US" sz="1400" b="0" spc="-4" dirty="0">
                <a:latin typeface="Arial"/>
                <a:cs typeface="Arial"/>
              </a:rPr>
              <a:t>or</a:t>
            </a:r>
            <a:r>
              <a:rPr lang="en-US" sz="1400" b="0" spc="-44" dirty="0">
                <a:latin typeface="Arial"/>
                <a:cs typeface="Arial"/>
              </a:rPr>
              <a:t> </a:t>
            </a:r>
            <a:r>
              <a:rPr lang="en-US" sz="1400" b="0" spc="-9" dirty="0">
                <a:latin typeface="Arial"/>
                <a:cs typeface="Arial"/>
              </a:rPr>
              <a:t>national</a:t>
            </a:r>
            <a:r>
              <a:rPr lang="en-US" sz="1400" b="0" spc="-44" dirty="0">
                <a:latin typeface="Arial"/>
                <a:cs typeface="Arial"/>
              </a:rPr>
              <a:t> </a:t>
            </a:r>
            <a:r>
              <a:rPr lang="en-US" sz="1400" b="0" spc="-4" dirty="0">
                <a:latin typeface="Arial"/>
                <a:cs typeface="Arial"/>
              </a:rPr>
              <a:t>origin.</a:t>
            </a:r>
            <a:r>
              <a:rPr lang="en-US" sz="1400" b="0" spc="-44" dirty="0">
                <a:latin typeface="Arial"/>
                <a:cs typeface="Arial"/>
              </a:rPr>
              <a:t> </a:t>
            </a:r>
            <a:r>
              <a:rPr lang="en-US" sz="1400" b="0" spc="-9" dirty="0">
                <a:latin typeface="Arial"/>
                <a:cs typeface="Arial"/>
              </a:rPr>
              <a:t>Title</a:t>
            </a:r>
            <a:r>
              <a:rPr lang="en-US" sz="1400" b="0" spc="-44" dirty="0">
                <a:latin typeface="Arial"/>
                <a:cs typeface="Arial"/>
              </a:rPr>
              <a:t> </a:t>
            </a:r>
            <a:r>
              <a:rPr lang="en-US" sz="1400" b="0" spc="-49" dirty="0">
                <a:latin typeface="Arial"/>
                <a:cs typeface="Arial"/>
              </a:rPr>
              <a:t>VII</a:t>
            </a:r>
            <a:r>
              <a:rPr lang="en-US" sz="1400" b="0" spc="-44" dirty="0">
                <a:latin typeface="Arial"/>
                <a:cs typeface="Arial"/>
              </a:rPr>
              <a:t> </a:t>
            </a:r>
            <a:r>
              <a:rPr lang="en-US" sz="1400" b="0" spc="-22" dirty="0">
                <a:latin typeface="Arial"/>
                <a:cs typeface="Arial"/>
              </a:rPr>
              <a:t>also</a:t>
            </a:r>
            <a:r>
              <a:rPr lang="en-US" sz="1400" b="0" spc="-44" dirty="0">
                <a:latin typeface="Arial"/>
                <a:cs typeface="Arial"/>
              </a:rPr>
              <a:t> </a:t>
            </a:r>
            <a:r>
              <a:rPr lang="en-US" sz="1400" b="0" spc="4" dirty="0">
                <a:latin typeface="Arial"/>
                <a:cs typeface="Arial"/>
              </a:rPr>
              <a:t>prohibits</a:t>
            </a:r>
            <a:r>
              <a:rPr lang="en-US" sz="1400" b="0" spc="-49" dirty="0">
                <a:latin typeface="Arial"/>
                <a:cs typeface="Arial"/>
              </a:rPr>
              <a:t> </a:t>
            </a:r>
            <a:r>
              <a:rPr lang="en-US" sz="1400" b="0" spc="4" dirty="0">
                <a:latin typeface="Arial"/>
                <a:cs typeface="Arial"/>
              </a:rPr>
              <a:t>discrimination</a:t>
            </a:r>
            <a:r>
              <a:rPr lang="en-US" sz="1400" b="0" spc="-44" dirty="0">
                <a:latin typeface="Arial"/>
                <a:cs typeface="Arial"/>
              </a:rPr>
              <a:t> </a:t>
            </a:r>
            <a:r>
              <a:rPr lang="en-US" sz="1400" b="0" spc="-9" dirty="0">
                <a:latin typeface="Arial"/>
                <a:cs typeface="Arial"/>
              </a:rPr>
              <a:t>against</a:t>
            </a:r>
            <a:r>
              <a:rPr lang="en-US" sz="1400" b="0" spc="-44" dirty="0">
                <a:latin typeface="Arial"/>
                <a:cs typeface="Arial"/>
              </a:rPr>
              <a:t> </a:t>
            </a:r>
            <a:r>
              <a:rPr lang="en-US" sz="1400" b="0" spc="-26" dirty="0">
                <a:latin typeface="Arial"/>
                <a:cs typeface="Arial"/>
              </a:rPr>
              <a:t>an</a:t>
            </a:r>
            <a:r>
              <a:rPr lang="en-US" sz="1400" b="0" spc="-44" dirty="0">
                <a:latin typeface="Arial"/>
                <a:cs typeface="Arial"/>
              </a:rPr>
              <a:t> </a:t>
            </a:r>
            <a:r>
              <a:rPr lang="en-US" sz="1400" b="0" spc="-4" dirty="0">
                <a:latin typeface="Arial"/>
                <a:cs typeface="Arial"/>
              </a:rPr>
              <a:t>individual</a:t>
            </a:r>
            <a:r>
              <a:rPr lang="en-US" sz="1400" b="0" spc="-44" dirty="0">
                <a:latin typeface="Arial"/>
                <a:cs typeface="Arial"/>
              </a:rPr>
              <a:t> </a:t>
            </a:r>
            <a:r>
              <a:rPr lang="en-US" sz="1400" b="0" spc="-13" dirty="0">
                <a:latin typeface="Arial"/>
                <a:cs typeface="Arial"/>
              </a:rPr>
              <a:t>because </a:t>
            </a:r>
            <a:r>
              <a:rPr lang="en-US" sz="1400" b="0" spc="-9" dirty="0">
                <a:latin typeface="Arial"/>
                <a:cs typeface="Arial"/>
              </a:rPr>
              <a:t>of his </a:t>
            </a:r>
            <a:r>
              <a:rPr lang="en-US" sz="1400" b="0" spc="-4" dirty="0">
                <a:latin typeface="Arial"/>
                <a:cs typeface="Arial"/>
              </a:rPr>
              <a:t>or </a:t>
            </a:r>
            <a:r>
              <a:rPr lang="en-US" sz="1400" b="0" spc="-9" dirty="0">
                <a:latin typeface="Arial"/>
                <a:cs typeface="Arial"/>
              </a:rPr>
              <a:t>her association </a:t>
            </a:r>
            <a:r>
              <a:rPr lang="en-US" sz="1400" b="0" spc="4" dirty="0">
                <a:latin typeface="Arial"/>
                <a:cs typeface="Arial"/>
              </a:rPr>
              <a:t>with </a:t>
            </a:r>
            <a:r>
              <a:rPr lang="en-US" sz="1400" b="0" spc="-4" dirty="0">
                <a:latin typeface="Arial"/>
                <a:cs typeface="Arial"/>
              </a:rPr>
              <a:t>another individual </a:t>
            </a:r>
            <a:r>
              <a:rPr lang="en-US" sz="1400" b="0" spc="-9" dirty="0">
                <a:latin typeface="Arial"/>
                <a:cs typeface="Arial"/>
              </a:rPr>
              <a:t>of </a:t>
            </a:r>
            <a:r>
              <a:rPr lang="en-US" sz="1400" b="0" spc="-53" dirty="0">
                <a:latin typeface="Arial"/>
                <a:cs typeface="Arial"/>
              </a:rPr>
              <a:t>a </a:t>
            </a:r>
            <a:r>
              <a:rPr lang="en-US" sz="1400" b="0" spc="4" dirty="0">
                <a:latin typeface="Arial"/>
                <a:cs typeface="Arial"/>
              </a:rPr>
              <a:t>particular </a:t>
            </a:r>
            <a:r>
              <a:rPr lang="en-US" sz="1400" b="0" spc="-22" dirty="0">
                <a:latin typeface="Arial"/>
                <a:cs typeface="Arial"/>
              </a:rPr>
              <a:t>race, </a:t>
            </a:r>
            <a:r>
              <a:rPr lang="en-US" sz="1400" b="0" spc="-18" dirty="0">
                <a:latin typeface="Arial"/>
                <a:cs typeface="Arial"/>
              </a:rPr>
              <a:t>color, </a:t>
            </a:r>
            <a:r>
              <a:rPr lang="en-US" sz="1400" b="0" spc="-9" dirty="0">
                <a:latin typeface="Arial"/>
                <a:cs typeface="Arial"/>
              </a:rPr>
              <a:t>religion, </a:t>
            </a:r>
            <a:r>
              <a:rPr lang="en-US" sz="1400" b="0" spc="-44" dirty="0">
                <a:latin typeface="Arial"/>
                <a:cs typeface="Arial"/>
              </a:rPr>
              <a:t>sex </a:t>
            </a:r>
            <a:r>
              <a:rPr lang="en-US" sz="1400" b="0" dirty="0">
                <a:latin typeface="Arial"/>
                <a:cs typeface="Arial"/>
              </a:rPr>
              <a:t>or </a:t>
            </a:r>
            <a:r>
              <a:rPr lang="en-US" sz="1400" b="0" spc="-282" dirty="0">
                <a:latin typeface="Arial"/>
                <a:cs typeface="Arial"/>
              </a:rPr>
              <a:t> </a:t>
            </a:r>
            <a:r>
              <a:rPr lang="en-US" sz="1400" b="0" spc="-9" dirty="0">
                <a:latin typeface="Arial"/>
                <a:cs typeface="Arial"/>
              </a:rPr>
              <a:t>national</a:t>
            </a:r>
            <a:r>
              <a:rPr lang="en-US" sz="1400" b="0" spc="-53" dirty="0">
                <a:latin typeface="Arial"/>
                <a:cs typeface="Arial"/>
              </a:rPr>
              <a:t> </a:t>
            </a:r>
            <a:r>
              <a:rPr lang="en-US" sz="1400" b="0" spc="-4" dirty="0">
                <a:latin typeface="Arial"/>
                <a:cs typeface="Arial"/>
              </a:rPr>
              <a:t>origin.</a:t>
            </a:r>
            <a:endParaRPr lang="en-US" sz="1400" b="0" dirty="0">
              <a:latin typeface="Arial"/>
              <a:cs typeface="Arial"/>
            </a:endParaRPr>
          </a:p>
          <a:p>
            <a:endParaRPr lang="en-US" dirty="0"/>
          </a:p>
        </p:txBody>
      </p:sp>
      <p:sp>
        <p:nvSpPr>
          <p:cNvPr id="44" name="Content Placeholder 43">
            <a:extLst>
              <a:ext uri="{FF2B5EF4-FFF2-40B4-BE49-F238E27FC236}">
                <a16:creationId xmlns:a16="http://schemas.microsoft.com/office/drawing/2014/main" id="{3AD425BD-FA26-5DA2-3AA6-EBCA1098F96D}"/>
              </a:ext>
            </a:extLst>
          </p:cNvPr>
          <p:cNvSpPr>
            <a:spLocks noGrp="1"/>
          </p:cNvSpPr>
          <p:nvPr>
            <p:ph idx="14"/>
          </p:nvPr>
        </p:nvSpPr>
        <p:spPr>
          <a:xfrm>
            <a:off x="326177" y="1374884"/>
            <a:ext cx="3994363" cy="3094245"/>
          </a:xfrm>
        </p:spPr>
        <p:txBody>
          <a:bodyPr>
            <a:normAutofit/>
          </a:bodyPr>
          <a:lstStyle/>
          <a:p>
            <a:pPr marL="11206"/>
            <a:r>
              <a:rPr lang="en-US" sz="1800" b="1" spc="13" dirty="0">
                <a:latin typeface="Arial"/>
                <a:cs typeface="Arial"/>
              </a:rPr>
              <a:t>Age</a:t>
            </a:r>
            <a:r>
              <a:rPr lang="en-US" sz="1800" b="1" spc="-66" dirty="0">
                <a:latin typeface="Arial"/>
                <a:cs typeface="Arial"/>
              </a:rPr>
              <a:t> </a:t>
            </a:r>
            <a:r>
              <a:rPr lang="en-US" sz="1800" b="1" spc="13" dirty="0">
                <a:latin typeface="Arial"/>
                <a:cs typeface="Arial"/>
              </a:rPr>
              <a:t>Discrimination</a:t>
            </a:r>
            <a:r>
              <a:rPr lang="en-US" sz="1800" b="1" spc="-66" dirty="0">
                <a:latin typeface="Arial"/>
                <a:cs typeface="Arial"/>
              </a:rPr>
              <a:t> </a:t>
            </a:r>
            <a:r>
              <a:rPr lang="en-US" sz="1800" b="1" spc="4" dirty="0">
                <a:latin typeface="Arial"/>
                <a:cs typeface="Arial"/>
              </a:rPr>
              <a:t>in</a:t>
            </a:r>
            <a:r>
              <a:rPr lang="en-US" sz="1800" b="1" spc="-62" dirty="0">
                <a:latin typeface="Arial"/>
                <a:cs typeface="Arial"/>
              </a:rPr>
              <a:t> </a:t>
            </a:r>
            <a:r>
              <a:rPr lang="en-US" sz="1800" b="1" spc="13" dirty="0">
                <a:latin typeface="Arial"/>
                <a:cs typeface="Arial"/>
              </a:rPr>
              <a:t>Employment</a:t>
            </a:r>
            <a:r>
              <a:rPr lang="en-US" sz="1800" b="1" spc="-66" dirty="0">
                <a:latin typeface="Arial"/>
                <a:cs typeface="Arial"/>
              </a:rPr>
              <a:t> </a:t>
            </a:r>
            <a:r>
              <a:rPr lang="en-US" sz="1800" b="1" spc="18" dirty="0">
                <a:latin typeface="Arial"/>
                <a:cs typeface="Arial"/>
              </a:rPr>
              <a:t>Act</a:t>
            </a:r>
            <a:endParaRPr lang="en-US" sz="1800" dirty="0">
              <a:latin typeface="Arial"/>
              <a:cs typeface="Arial"/>
            </a:endParaRPr>
          </a:p>
          <a:p>
            <a:pPr marL="11206" marR="226931">
              <a:lnSpc>
                <a:spcPct val="118100"/>
              </a:lnSpc>
            </a:pPr>
            <a:r>
              <a:rPr lang="en-US" sz="1400" b="0" spc="-31" dirty="0">
                <a:latin typeface="Arial"/>
                <a:cs typeface="Arial"/>
              </a:rPr>
              <a:t>The</a:t>
            </a:r>
            <a:r>
              <a:rPr lang="en-US" sz="1400" b="0" spc="-71" dirty="0">
                <a:latin typeface="Arial"/>
                <a:cs typeface="Arial"/>
              </a:rPr>
              <a:t> </a:t>
            </a:r>
            <a:r>
              <a:rPr lang="en-US" sz="1400" b="0" spc="-26" dirty="0">
                <a:latin typeface="Arial"/>
                <a:cs typeface="Arial"/>
              </a:rPr>
              <a:t>Age</a:t>
            </a:r>
            <a:r>
              <a:rPr lang="en-US" sz="1400" b="0" spc="-66" dirty="0">
                <a:latin typeface="Arial"/>
                <a:cs typeface="Arial"/>
              </a:rPr>
              <a:t> </a:t>
            </a:r>
            <a:r>
              <a:rPr lang="en-US" sz="1400" b="0" spc="-9" dirty="0">
                <a:latin typeface="Arial"/>
                <a:cs typeface="Arial"/>
              </a:rPr>
              <a:t>Discrimination</a:t>
            </a:r>
            <a:r>
              <a:rPr lang="en-US" sz="1400" b="0" spc="-66" dirty="0">
                <a:latin typeface="Arial"/>
                <a:cs typeface="Arial"/>
              </a:rPr>
              <a:t> </a:t>
            </a:r>
            <a:r>
              <a:rPr lang="en-US" sz="1400" b="0" spc="-9" dirty="0">
                <a:latin typeface="Arial"/>
                <a:cs typeface="Arial"/>
              </a:rPr>
              <a:t>in </a:t>
            </a:r>
            <a:r>
              <a:rPr lang="en-US" sz="1400" b="0" spc="-13" dirty="0">
                <a:latin typeface="Arial"/>
                <a:cs typeface="Arial"/>
              </a:rPr>
              <a:t>Employment</a:t>
            </a:r>
            <a:r>
              <a:rPr lang="en-US" sz="1400" b="0" spc="-66" dirty="0">
                <a:latin typeface="Arial"/>
                <a:cs typeface="Arial"/>
              </a:rPr>
              <a:t> </a:t>
            </a:r>
            <a:r>
              <a:rPr lang="en-US" sz="1400" b="0" spc="-4" dirty="0">
                <a:latin typeface="Arial"/>
                <a:cs typeface="Arial"/>
              </a:rPr>
              <a:t>Act</a:t>
            </a:r>
            <a:r>
              <a:rPr lang="en-US" sz="1400" b="0" spc="-66" dirty="0">
                <a:latin typeface="Arial"/>
                <a:cs typeface="Arial"/>
              </a:rPr>
              <a:t> </a:t>
            </a:r>
            <a:r>
              <a:rPr lang="en-US" sz="1400" b="0" spc="-4" dirty="0">
                <a:latin typeface="Arial"/>
                <a:cs typeface="Arial"/>
              </a:rPr>
              <a:t>prohibits</a:t>
            </a:r>
            <a:r>
              <a:rPr lang="en-US" sz="1400" b="0" spc="-66" dirty="0">
                <a:latin typeface="Arial"/>
                <a:cs typeface="Arial"/>
              </a:rPr>
              <a:t> </a:t>
            </a:r>
            <a:r>
              <a:rPr lang="en-US" sz="1400" b="0" spc="-4" dirty="0">
                <a:latin typeface="Arial"/>
                <a:cs typeface="Arial"/>
              </a:rPr>
              <a:t>discrimination</a:t>
            </a:r>
            <a:r>
              <a:rPr lang="en-US" sz="1400" b="0" spc="-66" dirty="0">
                <a:latin typeface="Arial"/>
                <a:cs typeface="Arial"/>
              </a:rPr>
              <a:t> </a:t>
            </a:r>
            <a:r>
              <a:rPr lang="en-US" sz="1400" b="0" spc="-13" dirty="0">
                <a:latin typeface="Arial"/>
                <a:cs typeface="Arial"/>
              </a:rPr>
              <a:t>on</a:t>
            </a:r>
            <a:r>
              <a:rPr lang="en-US" sz="1400" b="0" spc="-66" dirty="0">
                <a:latin typeface="Arial"/>
                <a:cs typeface="Arial"/>
              </a:rPr>
              <a:t> </a:t>
            </a:r>
            <a:r>
              <a:rPr lang="en-US" sz="1400" b="0" spc="-9" dirty="0">
                <a:latin typeface="Arial"/>
                <a:cs typeface="Arial"/>
              </a:rPr>
              <a:t>the</a:t>
            </a:r>
            <a:r>
              <a:rPr lang="en-US" sz="1400" b="0" spc="-66" dirty="0">
                <a:latin typeface="Arial"/>
                <a:cs typeface="Arial"/>
              </a:rPr>
              <a:t> </a:t>
            </a:r>
            <a:r>
              <a:rPr lang="en-US" sz="1400" b="0" spc="-22" dirty="0">
                <a:latin typeface="Arial"/>
                <a:cs typeface="Arial"/>
              </a:rPr>
              <a:t>basis</a:t>
            </a:r>
            <a:r>
              <a:rPr lang="en-US" sz="1400" b="0" spc="-66" dirty="0">
                <a:latin typeface="Arial"/>
                <a:cs typeface="Arial"/>
              </a:rPr>
              <a:t> </a:t>
            </a:r>
            <a:r>
              <a:rPr lang="en-US" sz="1400" b="0" spc="-13" dirty="0">
                <a:latin typeface="Arial"/>
                <a:cs typeface="Arial"/>
              </a:rPr>
              <a:t>of</a:t>
            </a:r>
            <a:r>
              <a:rPr lang="en-US" sz="1400" b="0" spc="-66" dirty="0">
                <a:latin typeface="Arial"/>
                <a:cs typeface="Arial"/>
              </a:rPr>
              <a:t> </a:t>
            </a:r>
            <a:r>
              <a:rPr lang="en-US" sz="1400" b="0" spc="-31" dirty="0">
                <a:latin typeface="Arial"/>
                <a:cs typeface="Arial"/>
              </a:rPr>
              <a:t>age </a:t>
            </a:r>
            <a:r>
              <a:rPr lang="en-US" sz="1400" b="0" spc="-282" dirty="0">
                <a:latin typeface="Arial"/>
                <a:cs typeface="Arial"/>
              </a:rPr>
              <a:t> </a:t>
            </a:r>
            <a:r>
              <a:rPr lang="en-US" sz="1400" b="0" spc="-9" dirty="0">
                <a:latin typeface="Arial"/>
                <a:cs typeface="Arial"/>
              </a:rPr>
              <a:t>in</a:t>
            </a:r>
            <a:r>
              <a:rPr lang="en-US" sz="1400" b="0" spc="-66" dirty="0">
                <a:latin typeface="Arial"/>
                <a:cs typeface="Arial"/>
              </a:rPr>
              <a:t> </a:t>
            </a:r>
            <a:r>
              <a:rPr lang="en-US" sz="1400" b="0" spc="-9" dirty="0">
                <a:latin typeface="Arial"/>
                <a:cs typeface="Arial"/>
              </a:rPr>
              <a:t>hiring,</a:t>
            </a:r>
            <a:r>
              <a:rPr lang="en-US" sz="1400" b="0" spc="-66" dirty="0">
                <a:latin typeface="Arial"/>
                <a:cs typeface="Arial"/>
              </a:rPr>
              <a:t> </a:t>
            </a:r>
            <a:r>
              <a:rPr lang="en-US" sz="1400" b="0" spc="-9" dirty="0">
                <a:latin typeface="Arial"/>
                <a:cs typeface="Arial"/>
              </a:rPr>
              <a:t>promotion,</a:t>
            </a:r>
            <a:r>
              <a:rPr lang="en-US" sz="1400" b="0" spc="-66" dirty="0">
                <a:latin typeface="Arial"/>
                <a:cs typeface="Arial"/>
              </a:rPr>
              <a:t> </a:t>
            </a:r>
            <a:r>
              <a:rPr lang="en-US" sz="1400" b="0" spc="-13" dirty="0">
                <a:latin typeface="Arial"/>
                <a:cs typeface="Arial"/>
              </a:rPr>
              <a:t>discharge</a:t>
            </a:r>
            <a:r>
              <a:rPr lang="en-US" sz="1400" b="0" spc="-66" dirty="0">
                <a:latin typeface="Arial"/>
                <a:cs typeface="Arial"/>
              </a:rPr>
              <a:t> </a:t>
            </a:r>
            <a:r>
              <a:rPr lang="en-US" sz="1400" b="0" spc="-9" dirty="0">
                <a:latin typeface="Arial"/>
                <a:cs typeface="Arial"/>
              </a:rPr>
              <a:t>or</a:t>
            </a:r>
            <a:r>
              <a:rPr lang="en-US" sz="1400" b="0" spc="-66" dirty="0">
                <a:latin typeface="Arial"/>
                <a:cs typeface="Arial"/>
              </a:rPr>
              <a:t> </a:t>
            </a:r>
            <a:r>
              <a:rPr lang="en-US" sz="1400" b="0" spc="-9" dirty="0">
                <a:latin typeface="Arial"/>
                <a:cs typeface="Arial"/>
              </a:rPr>
              <a:t>other</a:t>
            </a:r>
            <a:r>
              <a:rPr lang="en-US" sz="1400" b="0" spc="-66" dirty="0">
                <a:latin typeface="Arial"/>
                <a:cs typeface="Arial"/>
              </a:rPr>
              <a:t> </a:t>
            </a:r>
            <a:r>
              <a:rPr lang="en-US" sz="1400" b="0" spc="-18" dirty="0">
                <a:latin typeface="Arial"/>
                <a:cs typeface="Arial"/>
              </a:rPr>
              <a:t>privileges</a:t>
            </a:r>
            <a:r>
              <a:rPr lang="en-US" sz="1400" b="0" spc="-62" dirty="0">
                <a:latin typeface="Arial"/>
                <a:cs typeface="Arial"/>
              </a:rPr>
              <a:t> </a:t>
            </a:r>
            <a:r>
              <a:rPr lang="en-US" sz="1400" b="0" spc="-13" dirty="0">
                <a:latin typeface="Arial"/>
                <a:cs typeface="Arial"/>
              </a:rPr>
              <a:t>of</a:t>
            </a:r>
            <a:r>
              <a:rPr lang="en-US" sz="1400" b="0" spc="-66" dirty="0">
                <a:latin typeface="Arial"/>
                <a:cs typeface="Arial"/>
              </a:rPr>
              <a:t> </a:t>
            </a:r>
            <a:r>
              <a:rPr lang="en-US" sz="1400" b="0" spc="-9" dirty="0">
                <a:latin typeface="Arial"/>
                <a:cs typeface="Arial"/>
              </a:rPr>
              <a:t>employment</a:t>
            </a:r>
            <a:r>
              <a:rPr lang="en-US" sz="1400" b="0" spc="-66" dirty="0">
                <a:latin typeface="Arial"/>
                <a:cs typeface="Arial"/>
              </a:rPr>
              <a:t> </a:t>
            </a:r>
            <a:r>
              <a:rPr lang="en-US" sz="1400" b="0" spc="-26" dirty="0">
                <a:latin typeface="Arial"/>
                <a:cs typeface="Arial"/>
              </a:rPr>
              <a:t>by</a:t>
            </a:r>
            <a:r>
              <a:rPr lang="en-US" sz="1400" b="0" spc="-66" dirty="0">
                <a:latin typeface="Arial"/>
                <a:cs typeface="Arial"/>
              </a:rPr>
              <a:t> </a:t>
            </a:r>
            <a:r>
              <a:rPr lang="en-US" sz="1400" b="0" spc="-40" dirty="0">
                <a:latin typeface="Arial"/>
                <a:cs typeface="Arial"/>
              </a:rPr>
              <a:t>any</a:t>
            </a:r>
            <a:r>
              <a:rPr lang="en-US" sz="1400" b="0" spc="-66" dirty="0">
                <a:latin typeface="Arial"/>
                <a:cs typeface="Arial"/>
              </a:rPr>
              <a:t> </a:t>
            </a:r>
            <a:r>
              <a:rPr lang="en-US" sz="1400" b="0" spc="-9" dirty="0">
                <a:latin typeface="Arial"/>
                <a:cs typeface="Arial"/>
              </a:rPr>
              <a:t>applicant</a:t>
            </a:r>
            <a:r>
              <a:rPr lang="en-US" sz="1400" b="0" spc="-66" dirty="0">
                <a:latin typeface="Arial"/>
                <a:cs typeface="Arial"/>
              </a:rPr>
              <a:t> </a:t>
            </a:r>
            <a:r>
              <a:rPr lang="en-US" sz="1400" b="0" spc="-18" dirty="0">
                <a:latin typeface="Arial"/>
                <a:cs typeface="Arial"/>
              </a:rPr>
              <a:t>and</a:t>
            </a:r>
            <a:r>
              <a:rPr lang="en-US" sz="1400" b="0" spc="-13" dirty="0">
                <a:latin typeface="Arial"/>
                <a:cs typeface="Arial"/>
              </a:rPr>
              <a:t> </a:t>
            </a:r>
            <a:r>
              <a:rPr lang="en-US" sz="1400" b="0" spc="-22" dirty="0">
                <a:latin typeface="Arial"/>
                <a:cs typeface="Arial"/>
              </a:rPr>
              <a:t>employee</a:t>
            </a:r>
            <a:r>
              <a:rPr lang="en-US" sz="1400" b="0" spc="-75" dirty="0">
                <a:latin typeface="Arial"/>
                <a:cs typeface="Arial"/>
              </a:rPr>
              <a:t> </a:t>
            </a:r>
            <a:r>
              <a:rPr lang="en-US" sz="1400" b="0" spc="9" dirty="0">
                <a:latin typeface="Arial"/>
                <a:cs typeface="Arial"/>
              </a:rPr>
              <a:t>40</a:t>
            </a:r>
            <a:r>
              <a:rPr lang="en-US" sz="1400" b="0" spc="-71" dirty="0">
                <a:latin typeface="Arial"/>
                <a:cs typeface="Arial"/>
              </a:rPr>
              <a:t> </a:t>
            </a:r>
            <a:r>
              <a:rPr lang="en-US" sz="1400" b="0" spc="-40" dirty="0">
                <a:latin typeface="Arial"/>
                <a:cs typeface="Arial"/>
              </a:rPr>
              <a:t>years</a:t>
            </a:r>
            <a:r>
              <a:rPr lang="en-US" sz="1400" b="0" spc="-71" dirty="0">
                <a:latin typeface="Arial"/>
                <a:cs typeface="Arial"/>
              </a:rPr>
              <a:t> </a:t>
            </a:r>
            <a:r>
              <a:rPr lang="en-US" sz="1400" b="0" spc="-13" dirty="0">
                <a:latin typeface="Arial"/>
                <a:cs typeface="Arial"/>
              </a:rPr>
              <a:t>of</a:t>
            </a:r>
            <a:r>
              <a:rPr lang="en-US" sz="1400" b="0" spc="-71" dirty="0">
                <a:latin typeface="Arial"/>
                <a:cs typeface="Arial"/>
              </a:rPr>
              <a:t> </a:t>
            </a:r>
            <a:r>
              <a:rPr lang="en-US" sz="1400" b="0" spc="-31" dirty="0">
                <a:latin typeface="Arial"/>
                <a:cs typeface="Arial"/>
              </a:rPr>
              <a:t>age</a:t>
            </a:r>
            <a:r>
              <a:rPr lang="en-US" sz="1400" b="0" spc="-71" dirty="0">
                <a:latin typeface="Arial"/>
                <a:cs typeface="Arial"/>
              </a:rPr>
              <a:t> </a:t>
            </a:r>
            <a:r>
              <a:rPr lang="en-US" sz="1400" b="0" spc="-9" dirty="0">
                <a:latin typeface="Arial"/>
                <a:cs typeface="Arial"/>
              </a:rPr>
              <a:t>or</a:t>
            </a:r>
            <a:r>
              <a:rPr lang="en-US" sz="1400" b="0" spc="-71" dirty="0">
                <a:latin typeface="Arial"/>
                <a:cs typeface="Arial"/>
              </a:rPr>
              <a:t> </a:t>
            </a:r>
            <a:r>
              <a:rPr lang="en-US" sz="1400" b="0" spc="-31" dirty="0">
                <a:latin typeface="Arial"/>
                <a:cs typeface="Arial"/>
              </a:rPr>
              <a:t>older.</a:t>
            </a:r>
            <a:endParaRPr lang="en-US" sz="1400" b="0" dirty="0">
              <a:latin typeface="Arial"/>
              <a:cs typeface="Arial"/>
            </a:endParaRPr>
          </a:p>
          <a:p>
            <a:endParaRPr lang="en-US" dirty="0"/>
          </a:p>
        </p:txBody>
      </p:sp>
      <p:sp>
        <p:nvSpPr>
          <p:cNvPr id="41" name="Content Placeholder 40">
            <a:extLst>
              <a:ext uri="{FF2B5EF4-FFF2-40B4-BE49-F238E27FC236}">
                <a16:creationId xmlns:a16="http://schemas.microsoft.com/office/drawing/2014/main" id="{910A3C0B-7F52-A26C-4EE5-2E64ACF451D7}"/>
              </a:ext>
            </a:extLst>
          </p:cNvPr>
          <p:cNvSpPr>
            <a:spLocks noGrp="1"/>
          </p:cNvSpPr>
          <p:nvPr>
            <p:ph sz="quarter" idx="11"/>
          </p:nvPr>
        </p:nvSpPr>
        <p:spPr>
          <a:xfrm>
            <a:off x="4707082" y="3900110"/>
            <a:ext cx="4208318" cy="2957890"/>
          </a:xfrm>
        </p:spPr>
        <p:txBody>
          <a:bodyPr>
            <a:normAutofit/>
          </a:bodyPr>
          <a:lstStyle/>
          <a:p>
            <a:pPr marL="11206">
              <a:spcBef>
                <a:spcPts val="318"/>
              </a:spcBef>
            </a:pPr>
            <a:r>
              <a:rPr lang="en-US" sz="1800" b="1" dirty="0">
                <a:latin typeface="Arial"/>
                <a:cs typeface="Arial"/>
              </a:rPr>
              <a:t>Fair</a:t>
            </a:r>
            <a:r>
              <a:rPr lang="en-US" sz="1800" b="1" spc="-62" dirty="0">
                <a:latin typeface="Arial"/>
                <a:cs typeface="Arial"/>
              </a:rPr>
              <a:t> </a:t>
            </a:r>
            <a:r>
              <a:rPr lang="en-US" sz="1800" b="1" spc="9" dirty="0">
                <a:latin typeface="Arial"/>
                <a:cs typeface="Arial"/>
              </a:rPr>
              <a:t>Labor</a:t>
            </a:r>
            <a:r>
              <a:rPr lang="en-US" sz="1800" b="1" spc="-66" dirty="0">
                <a:latin typeface="Arial"/>
                <a:cs typeface="Arial"/>
              </a:rPr>
              <a:t> </a:t>
            </a:r>
            <a:r>
              <a:rPr lang="en-US" sz="1800" b="1" spc="13" dirty="0">
                <a:latin typeface="Arial"/>
                <a:cs typeface="Arial"/>
              </a:rPr>
              <a:t>Standards</a:t>
            </a:r>
            <a:r>
              <a:rPr lang="en-US" sz="1800" b="1" spc="-62" dirty="0">
                <a:latin typeface="Arial"/>
                <a:cs typeface="Arial"/>
              </a:rPr>
              <a:t> </a:t>
            </a:r>
            <a:r>
              <a:rPr lang="en-US" sz="1800" b="1" spc="18" dirty="0">
                <a:latin typeface="Arial"/>
                <a:cs typeface="Arial"/>
              </a:rPr>
              <a:t>Act</a:t>
            </a:r>
            <a:r>
              <a:rPr lang="en-US" sz="1800" b="1" spc="-62" dirty="0">
                <a:latin typeface="Arial"/>
                <a:cs typeface="Arial"/>
              </a:rPr>
              <a:t> </a:t>
            </a:r>
            <a:r>
              <a:rPr lang="en-US" sz="1800" b="1" spc="9" dirty="0">
                <a:latin typeface="Arial"/>
                <a:cs typeface="Arial"/>
              </a:rPr>
              <a:t>of</a:t>
            </a:r>
            <a:r>
              <a:rPr lang="en-US" sz="1800" b="1" spc="-62" dirty="0">
                <a:latin typeface="Arial"/>
                <a:cs typeface="Arial"/>
              </a:rPr>
              <a:t> </a:t>
            </a:r>
            <a:r>
              <a:rPr lang="en-US" sz="1800" b="1" spc="9" dirty="0">
                <a:latin typeface="Arial"/>
                <a:cs typeface="Arial"/>
              </a:rPr>
              <a:t>1938</a:t>
            </a:r>
            <a:endParaRPr lang="en-US" sz="1800" dirty="0">
              <a:latin typeface="Arial"/>
              <a:cs typeface="Arial"/>
            </a:endParaRPr>
          </a:p>
          <a:p>
            <a:pPr marL="11206" marR="49309">
              <a:lnSpc>
                <a:spcPct val="118100"/>
              </a:lnSpc>
            </a:pPr>
            <a:r>
              <a:rPr lang="en-US" sz="1400" b="0" spc="-22" dirty="0">
                <a:latin typeface="Arial"/>
                <a:cs typeface="Arial"/>
              </a:rPr>
              <a:t>The </a:t>
            </a:r>
            <a:r>
              <a:rPr lang="en-US" sz="1400" b="0" spc="-26" dirty="0">
                <a:latin typeface="Arial"/>
                <a:cs typeface="Arial"/>
              </a:rPr>
              <a:t>Fair </a:t>
            </a:r>
            <a:r>
              <a:rPr lang="en-US" sz="1400" b="0" dirty="0">
                <a:latin typeface="Arial"/>
                <a:cs typeface="Arial"/>
              </a:rPr>
              <a:t>Labor Standards </a:t>
            </a:r>
            <a:r>
              <a:rPr lang="en-US" sz="1400" b="0" spc="13" dirty="0">
                <a:latin typeface="Arial"/>
                <a:cs typeface="Arial"/>
              </a:rPr>
              <a:t>Act </a:t>
            </a:r>
            <a:r>
              <a:rPr lang="en-US" sz="1400" b="0" spc="-4" dirty="0">
                <a:latin typeface="Arial"/>
                <a:cs typeface="Arial"/>
              </a:rPr>
              <a:t>of </a:t>
            </a:r>
            <a:r>
              <a:rPr lang="en-US" sz="1400" b="0" spc="22" dirty="0">
                <a:latin typeface="Arial"/>
                <a:cs typeface="Arial"/>
              </a:rPr>
              <a:t>1938 </a:t>
            </a:r>
            <a:r>
              <a:rPr lang="en-US" sz="1400" b="0" dirty="0">
                <a:latin typeface="Arial"/>
                <a:cs typeface="Arial"/>
              </a:rPr>
              <a:t>mandates </a:t>
            </a:r>
            <a:r>
              <a:rPr lang="en-US" sz="1400" b="0" spc="-53" dirty="0">
                <a:latin typeface="Arial"/>
                <a:cs typeface="Arial"/>
              </a:rPr>
              <a:t>a </a:t>
            </a:r>
            <a:r>
              <a:rPr lang="en-US" sz="1400" b="0" dirty="0">
                <a:latin typeface="Arial"/>
                <a:cs typeface="Arial"/>
              </a:rPr>
              <a:t>basic </a:t>
            </a:r>
            <a:r>
              <a:rPr lang="en-US" sz="1400" b="0" spc="22" dirty="0">
                <a:latin typeface="Arial"/>
                <a:cs typeface="Arial"/>
              </a:rPr>
              <a:t>minimum </a:t>
            </a:r>
            <a:r>
              <a:rPr lang="en-US" sz="1400" b="0" spc="-18" dirty="0">
                <a:latin typeface="Arial"/>
                <a:cs typeface="Arial"/>
              </a:rPr>
              <a:t>wage </a:t>
            </a:r>
            <a:r>
              <a:rPr lang="en-US" sz="1400" b="0" spc="-4" dirty="0">
                <a:latin typeface="Arial"/>
                <a:cs typeface="Arial"/>
              </a:rPr>
              <a:t>and </a:t>
            </a:r>
            <a:r>
              <a:rPr lang="en-US" sz="1400" b="0" spc="9" dirty="0">
                <a:latin typeface="Arial"/>
                <a:cs typeface="Arial"/>
              </a:rPr>
              <a:t>overtime</a:t>
            </a:r>
            <a:r>
              <a:rPr lang="en-US" sz="1400" b="0" spc="13" dirty="0">
                <a:latin typeface="Arial"/>
                <a:cs typeface="Arial"/>
              </a:rPr>
              <a:t> </a:t>
            </a:r>
            <a:r>
              <a:rPr lang="en-US" sz="1400" b="0" spc="-22" dirty="0">
                <a:latin typeface="Arial"/>
                <a:cs typeface="Arial"/>
              </a:rPr>
              <a:t>pay</a:t>
            </a:r>
            <a:r>
              <a:rPr lang="en-US" sz="1400" b="0" spc="-31" dirty="0">
                <a:latin typeface="Arial"/>
                <a:cs typeface="Arial"/>
              </a:rPr>
              <a:t> </a:t>
            </a:r>
            <a:r>
              <a:rPr lang="en-US" sz="1400" b="0" spc="4" dirty="0">
                <a:latin typeface="Arial"/>
                <a:cs typeface="Arial"/>
              </a:rPr>
              <a:t>for</a:t>
            </a:r>
            <a:r>
              <a:rPr lang="en-US" sz="1400" b="0" spc="-26" dirty="0">
                <a:latin typeface="Arial"/>
                <a:cs typeface="Arial"/>
              </a:rPr>
              <a:t> </a:t>
            </a:r>
            <a:r>
              <a:rPr lang="en-US" sz="1400" b="0" spc="13" dirty="0">
                <a:latin typeface="Arial"/>
                <a:cs typeface="Arial"/>
              </a:rPr>
              <a:t>most</a:t>
            </a:r>
            <a:r>
              <a:rPr lang="en-US" sz="1400" b="0" spc="-26" dirty="0">
                <a:latin typeface="Arial"/>
                <a:cs typeface="Arial"/>
              </a:rPr>
              <a:t> </a:t>
            </a:r>
            <a:r>
              <a:rPr lang="en-US" sz="1400" b="0" spc="-4" dirty="0">
                <a:latin typeface="Arial"/>
                <a:cs typeface="Arial"/>
              </a:rPr>
              <a:t>private</a:t>
            </a:r>
            <a:r>
              <a:rPr lang="en-US" sz="1400" b="0" spc="-26" dirty="0">
                <a:latin typeface="Arial"/>
                <a:cs typeface="Arial"/>
              </a:rPr>
              <a:t> </a:t>
            </a:r>
            <a:r>
              <a:rPr lang="en-US" sz="1400" b="0" spc="-4" dirty="0">
                <a:latin typeface="Arial"/>
                <a:cs typeface="Arial"/>
              </a:rPr>
              <a:t>and</a:t>
            </a:r>
            <a:r>
              <a:rPr lang="en-US" sz="1400" b="0" spc="-26" dirty="0">
                <a:latin typeface="Arial"/>
                <a:cs typeface="Arial"/>
              </a:rPr>
              <a:t> </a:t>
            </a:r>
            <a:r>
              <a:rPr lang="en-US" sz="1400" b="0" spc="13" dirty="0">
                <a:latin typeface="Arial"/>
                <a:cs typeface="Arial"/>
              </a:rPr>
              <a:t>public</a:t>
            </a:r>
            <a:r>
              <a:rPr lang="en-US" sz="1400" b="0" spc="-31" dirty="0">
                <a:latin typeface="Arial"/>
                <a:cs typeface="Arial"/>
              </a:rPr>
              <a:t> </a:t>
            </a:r>
            <a:r>
              <a:rPr lang="en-US" sz="1400" b="0" spc="-9" dirty="0">
                <a:latin typeface="Arial"/>
                <a:cs typeface="Arial"/>
              </a:rPr>
              <a:t>employers.</a:t>
            </a:r>
            <a:r>
              <a:rPr lang="en-US" sz="1400" b="0" spc="-26" dirty="0">
                <a:latin typeface="Arial"/>
                <a:cs typeface="Arial"/>
              </a:rPr>
              <a:t> </a:t>
            </a:r>
            <a:r>
              <a:rPr lang="en-US" sz="1400" b="0" dirty="0">
                <a:latin typeface="Arial"/>
                <a:cs typeface="Arial"/>
              </a:rPr>
              <a:t>It</a:t>
            </a:r>
            <a:r>
              <a:rPr lang="en-US" sz="1400" b="0" spc="-26" dirty="0">
                <a:latin typeface="Arial"/>
                <a:cs typeface="Arial"/>
              </a:rPr>
              <a:t> </a:t>
            </a:r>
            <a:r>
              <a:rPr lang="en-US" sz="1400" b="0" spc="-13" dirty="0">
                <a:latin typeface="Arial"/>
                <a:cs typeface="Arial"/>
              </a:rPr>
              <a:t>also</a:t>
            </a:r>
            <a:r>
              <a:rPr lang="en-US" sz="1400" b="0" spc="-26" dirty="0">
                <a:latin typeface="Arial"/>
                <a:cs typeface="Arial"/>
              </a:rPr>
              <a:t> </a:t>
            </a:r>
            <a:r>
              <a:rPr lang="en-US" sz="1400" b="0" spc="13" dirty="0">
                <a:latin typeface="Arial"/>
                <a:cs typeface="Arial"/>
              </a:rPr>
              <a:t>prohibits</a:t>
            </a:r>
            <a:r>
              <a:rPr lang="en-US" sz="1400" b="0" spc="-26" dirty="0">
                <a:latin typeface="Arial"/>
                <a:cs typeface="Arial"/>
              </a:rPr>
              <a:t> </a:t>
            </a:r>
            <a:r>
              <a:rPr lang="en-US" sz="1400" b="0" spc="4" dirty="0">
                <a:latin typeface="Arial"/>
                <a:cs typeface="Arial"/>
              </a:rPr>
              <a:t>the</a:t>
            </a:r>
            <a:r>
              <a:rPr lang="en-US" sz="1400" b="0" spc="-31" dirty="0">
                <a:latin typeface="Arial"/>
                <a:cs typeface="Arial"/>
              </a:rPr>
              <a:t> </a:t>
            </a:r>
            <a:r>
              <a:rPr lang="en-US" sz="1400" b="0" spc="-18" dirty="0">
                <a:latin typeface="Arial"/>
                <a:cs typeface="Arial"/>
              </a:rPr>
              <a:t>use</a:t>
            </a:r>
            <a:r>
              <a:rPr lang="en-US" sz="1400" b="0" spc="-26" dirty="0">
                <a:latin typeface="Arial"/>
                <a:cs typeface="Arial"/>
              </a:rPr>
              <a:t> </a:t>
            </a:r>
            <a:r>
              <a:rPr lang="en-US" sz="1400" b="0" spc="-4" dirty="0">
                <a:latin typeface="Arial"/>
                <a:cs typeface="Arial"/>
              </a:rPr>
              <a:t>of</a:t>
            </a:r>
            <a:r>
              <a:rPr lang="en-US" sz="1400" b="0" spc="-26" dirty="0">
                <a:latin typeface="Arial"/>
                <a:cs typeface="Arial"/>
              </a:rPr>
              <a:t> </a:t>
            </a:r>
            <a:r>
              <a:rPr lang="en-US" sz="1400" b="0" spc="-4" dirty="0">
                <a:latin typeface="Arial"/>
                <a:cs typeface="Arial"/>
              </a:rPr>
              <a:t>workers</a:t>
            </a:r>
            <a:r>
              <a:rPr lang="en-US" sz="1400" b="0" spc="-26" dirty="0">
                <a:latin typeface="Arial"/>
                <a:cs typeface="Arial"/>
              </a:rPr>
              <a:t> </a:t>
            </a:r>
            <a:r>
              <a:rPr lang="en-US" sz="1400" b="0" spc="4" dirty="0">
                <a:latin typeface="Arial"/>
                <a:cs typeface="Arial"/>
              </a:rPr>
              <a:t>under</a:t>
            </a:r>
            <a:r>
              <a:rPr lang="en-US" sz="1400" b="0" spc="-31" dirty="0">
                <a:latin typeface="Arial"/>
                <a:cs typeface="Arial"/>
              </a:rPr>
              <a:t> </a:t>
            </a:r>
            <a:r>
              <a:rPr lang="en-US" sz="1400" b="0" spc="9" dirty="0">
                <a:latin typeface="Arial"/>
                <a:cs typeface="Arial"/>
              </a:rPr>
              <a:t>the </a:t>
            </a:r>
            <a:r>
              <a:rPr lang="en-US" sz="1400" b="0" spc="-278" dirty="0">
                <a:latin typeface="Arial"/>
                <a:cs typeface="Arial"/>
              </a:rPr>
              <a:t> </a:t>
            </a:r>
            <a:r>
              <a:rPr lang="en-US" sz="1400" b="0" spc="-18" dirty="0">
                <a:latin typeface="Arial"/>
                <a:cs typeface="Arial"/>
              </a:rPr>
              <a:t>age </a:t>
            </a:r>
            <a:r>
              <a:rPr lang="en-US" sz="1400" b="0" spc="-4" dirty="0">
                <a:latin typeface="Arial"/>
                <a:cs typeface="Arial"/>
              </a:rPr>
              <a:t>of </a:t>
            </a:r>
            <a:r>
              <a:rPr lang="en-US" sz="1400" b="0" spc="18" dirty="0">
                <a:latin typeface="Arial"/>
                <a:cs typeface="Arial"/>
              </a:rPr>
              <a:t>16 </a:t>
            </a:r>
            <a:r>
              <a:rPr lang="en-US" sz="1400" b="0" dirty="0">
                <a:latin typeface="Arial"/>
                <a:cs typeface="Arial"/>
              </a:rPr>
              <a:t>in </a:t>
            </a:r>
            <a:r>
              <a:rPr lang="en-US" sz="1400" b="0" spc="13" dirty="0">
                <a:latin typeface="Arial"/>
                <a:cs typeface="Arial"/>
              </a:rPr>
              <a:t>most </a:t>
            </a:r>
            <a:r>
              <a:rPr lang="en-US" sz="1400" b="0" dirty="0">
                <a:latin typeface="Arial"/>
                <a:cs typeface="Arial"/>
              </a:rPr>
              <a:t>jobs </a:t>
            </a:r>
            <a:r>
              <a:rPr lang="en-US" sz="1400" b="0" spc="-4" dirty="0">
                <a:latin typeface="Arial"/>
                <a:cs typeface="Arial"/>
              </a:rPr>
              <a:t>and </a:t>
            </a:r>
            <a:r>
              <a:rPr lang="en-US" sz="1400" b="0" spc="4" dirty="0">
                <a:latin typeface="Arial"/>
                <a:cs typeface="Arial"/>
              </a:rPr>
              <a:t>the </a:t>
            </a:r>
            <a:r>
              <a:rPr lang="en-US" sz="1400" b="0" spc="-18" dirty="0">
                <a:latin typeface="Arial"/>
                <a:cs typeface="Arial"/>
              </a:rPr>
              <a:t>use </a:t>
            </a:r>
            <a:r>
              <a:rPr lang="en-US" sz="1400" b="0" spc="-4" dirty="0">
                <a:latin typeface="Arial"/>
                <a:cs typeface="Arial"/>
              </a:rPr>
              <a:t>of workers </a:t>
            </a:r>
            <a:r>
              <a:rPr lang="en-US" sz="1400" b="0" spc="4" dirty="0">
                <a:latin typeface="Arial"/>
                <a:cs typeface="Arial"/>
              </a:rPr>
              <a:t>under the </a:t>
            </a:r>
            <a:r>
              <a:rPr lang="en-US" sz="1400" b="0" spc="-18" dirty="0">
                <a:latin typeface="Arial"/>
                <a:cs typeface="Arial"/>
              </a:rPr>
              <a:t>age </a:t>
            </a:r>
            <a:r>
              <a:rPr lang="en-US" sz="1400" b="0" spc="-4" dirty="0">
                <a:latin typeface="Arial"/>
                <a:cs typeface="Arial"/>
              </a:rPr>
              <a:t>of </a:t>
            </a:r>
            <a:r>
              <a:rPr lang="en-US" sz="1400" b="0" spc="18" dirty="0">
                <a:latin typeface="Arial"/>
                <a:cs typeface="Arial"/>
              </a:rPr>
              <a:t>18 </a:t>
            </a:r>
            <a:r>
              <a:rPr lang="en-US" sz="1400" b="0" dirty="0">
                <a:latin typeface="Arial"/>
                <a:cs typeface="Arial"/>
              </a:rPr>
              <a:t>in those </a:t>
            </a:r>
            <a:r>
              <a:rPr lang="en-US" sz="1400" b="0" spc="9" dirty="0">
                <a:latin typeface="Arial"/>
                <a:cs typeface="Arial"/>
              </a:rPr>
              <a:t>occupations </a:t>
            </a:r>
            <a:r>
              <a:rPr lang="en-US" sz="1400" b="0" spc="-282" dirty="0">
                <a:latin typeface="Arial"/>
                <a:cs typeface="Arial"/>
              </a:rPr>
              <a:t> </a:t>
            </a:r>
            <a:r>
              <a:rPr lang="en-US" sz="1400" b="0" spc="4" dirty="0">
                <a:latin typeface="Arial"/>
                <a:cs typeface="Arial"/>
              </a:rPr>
              <a:t>deemed</a:t>
            </a:r>
            <a:r>
              <a:rPr lang="en-US" sz="1400" b="0" spc="-35" dirty="0">
                <a:latin typeface="Arial"/>
                <a:cs typeface="Arial"/>
              </a:rPr>
              <a:t> </a:t>
            </a:r>
            <a:r>
              <a:rPr lang="en-US" sz="1400" b="0" spc="-4" dirty="0">
                <a:latin typeface="Arial"/>
                <a:cs typeface="Arial"/>
              </a:rPr>
              <a:t>dangerous.</a:t>
            </a:r>
            <a:endParaRPr lang="en-US" sz="1400" b="0" dirty="0">
              <a:latin typeface="Arial"/>
              <a:cs typeface="Arial"/>
            </a:endParaRPr>
          </a:p>
        </p:txBody>
      </p:sp>
      <p:sp>
        <p:nvSpPr>
          <p:cNvPr id="40" name="Title 39">
            <a:extLst>
              <a:ext uri="{FF2B5EF4-FFF2-40B4-BE49-F238E27FC236}">
                <a16:creationId xmlns:a16="http://schemas.microsoft.com/office/drawing/2014/main" id="{EE2BB4B0-771F-F3BC-2B66-7463962BEB5B}"/>
              </a:ext>
            </a:extLst>
          </p:cNvPr>
          <p:cNvSpPr>
            <a:spLocks noGrp="1"/>
          </p:cNvSpPr>
          <p:nvPr>
            <p:ph type="title"/>
          </p:nvPr>
        </p:nvSpPr>
        <p:spPr/>
        <p:txBody>
          <a:bodyPr/>
          <a:lstStyle/>
          <a:p>
            <a:r>
              <a:rPr lang="en-US" sz="2000" b="1" dirty="0"/>
              <a:t>LEGAL AND REGULATORY REQUIREMENTS: OUR ENVIRONMENT</a:t>
            </a:r>
          </a:p>
        </p:txBody>
      </p:sp>
      <p:sp>
        <p:nvSpPr>
          <p:cNvPr id="42" name="Content Placeholder 41">
            <a:extLst>
              <a:ext uri="{FF2B5EF4-FFF2-40B4-BE49-F238E27FC236}">
                <a16:creationId xmlns:a16="http://schemas.microsoft.com/office/drawing/2014/main" id="{1566319B-E4B5-F002-0CD2-853835377B13}"/>
              </a:ext>
            </a:extLst>
          </p:cNvPr>
          <p:cNvSpPr>
            <a:spLocks noGrp="1"/>
          </p:cNvSpPr>
          <p:nvPr>
            <p:ph sz="quarter" idx="12"/>
          </p:nvPr>
        </p:nvSpPr>
        <p:spPr>
          <a:xfrm>
            <a:off x="349620" y="3900109"/>
            <a:ext cx="3810900" cy="2382383"/>
          </a:xfrm>
        </p:spPr>
        <p:txBody>
          <a:bodyPr>
            <a:normAutofit/>
          </a:bodyPr>
          <a:lstStyle/>
          <a:p>
            <a:pPr marL="11206"/>
            <a:r>
              <a:rPr lang="en-US" sz="1800" b="1" spc="13" dirty="0">
                <a:latin typeface="Arial"/>
                <a:cs typeface="Arial"/>
              </a:rPr>
              <a:t>Americans</a:t>
            </a:r>
            <a:r>
              <a:rPr lang="en-US" sz="1800" b="1" spc="-62" dirty="0">
                <a:latin typeface="Arial"/>
                <a:cs typeface="Arial"/>
              </a:rPr>
              <a:t> </a:t>
            </a:r>
            <a:r>
              <a:rPr lang="en-US" sz="1800" b="1" spc="18" dirty="0">
                <a:latin typeface="Arial"/>
                <a:cs typeface="Arial"/>
              </a:rPr>
              <a:t>with</a:t>
            </a:r>
            <a:r>
              <a:rPr lang="en-US" sz="1800" b="1" spc="-57" dirty="0">
                <a:latin typeface="Arial"/>
                <a:cs typeface="Arial"/>
              </a:rPr>
              <a:t> </a:t>
            </a:r>
            <a:r>
              <a:rPr lang="en-US" sz="1800" b="1" spc="9" dirty="0">
                <a:latin typeface="Arial"/>
                <a:cs typeface="Arial"/>
              </a:rPr>
              <a:t>Disabilities</a:t>
            </a:r>
            <a:r>
              <a:rPr lang="en-US" sz="1800" spc="-62" dirty="0">
                <a:latin typeface="Arial"/>
                <a:cs typeface="Arial"/>
              </a:rPr>
              <a:t> </a:t>
            </a:r>
            <a:r>
              <a:rPr lang="en-US" sz="1800" b="1" spc="18" dirty="0">
                <a:latin typeface="Arial"/>
                <a:cs typeface="Arial"/>
              </a:rPr>
              <a:t>Act</a:t>
            </a:r>
            <a:r>
              <a:rPr lang="en-US" sz="1800" b="1" spc="-57" dirty="0">
                <a:latin typeface="Arial"/>
                <a:cs typeface="Arial"/>
              </a:rPr>
              <a:t> </a:t>
            </a:r>
            <a:r>
              <a:rPr lang="en-US" sz="1800" b="1" spc="9" dirty="0">
                <a:latin typeface="Arial"/>
                <a:cs typeface="Arial"/>
              </a:rPr>
              <a:t>of</a:t>
            </a:r>
            <a:r>
              <a:rPr lang="en-US" sz="1800" b="1" spc="-62" dirty="0">
                <a:latin typeface="Arial"/>
                <a:cs typeface="Arial"/>
              </a:rPr>
              <a:t> </a:t>
            </a:r>
            <a:r>
              <a:rPr lang="en-US" sz="1800" b="1" spc="9" dirty="0">
                <a:latin typeface="Arial"/>
                <a:cs typeface="Arial"/>
              </a:rPr>
              <a:t>1990</a:t>
            </a:r>
            <a:endParaRPr lang="en-US" sz="1800" dirty="0">
              <a:latin typeface="Arial"/>
              <a:cs typeface="Arial"/>
            </a:endParaRPr>
          </a:p>
          <a:p>
            <a:pPr marL="11206" marR="346280">
              <a:lnSpc>
                <a:spcPct val="118100"/>
              </a:lnSpc>
            </a:pPr>
            <a:r>
              <a:rPr lang="en-US" sz="1400" b="0" spc="-31" dirty="0">
                <a:latin typeface="Arial"/>
                <a:cs typeface="Arial"/>
              </a:rPr>
              <a:t>The</a:t>
            </a:r>
            <a:r>
              <a:rPr lang="en-US" sz="1400" b="0" spc="-66" dirty="0">
                <a:latin typeface="Arial"/>
                <a:cs typeface="Arial"/>
              </a:rPr>
              <a:t> </a:t>
            </a:r>
            <a:r>
              <a:rPr lang="en-US" sz="1400" b="0" spc="-18" dirty="0">
                <a:latin typeface="Arial"/>
                <a:cs typeface="Arial"/>
              </a:rPr>
              <a:t>Americans</a:t>
            </a:r>
            <a:r>
              <a:rPr lang="en-US" sz="1400" b="0" spc="-66" dirty="0">
                <a:latin typeface="Arial"/>
                <a:cs typeface="Arial"/>
              </a:rPr>
              <a:t> </a:t>
            </a:r>
            <a:r>
              <a:rPr lang="en-US" sz="1400" b="0" spc="-4" dirty="0">
                <a:latin typeface="Arial"/>
                <a:cs typeface="Arial"/>
              </a:rPr>
              <a:t>with</a:t>
            </a:r>
            <a:r>
              <a:rPr lang="en-US" sz="1400" b="0" spc="-66" dirty="0">
                <a:latin typeface="Arial"/>
                <a:cs typeface="Arial"/>
              </a:rPr>
              <a:t> </a:t>
            </a:r>
            <a:r>
              <a:rPr lang="en-US" sz="1400" b="0" spc="-18" dirty="0">
                <a:latin typeface="Arial"/>
                <a:cs typeface="Arial"/>
              </a:rPr>
              <a:t>Disabilities</a:t>
            </a:r>
            <a:r>
              <a:rPr lang="en-US" sz="1400" b="0" spc="-66" dirty="0">
                <a:latin typeface="Arial"/>
                <a:cs typeface="Arial"/>
              </a:rPr>
              <a:t> </a:t>
            </a:r>
            <a:r>
              <a:rPr lang="en-US" sz="1400" b="0" spc="-4" dirty="0">
                <a:latin typeface="Arial"/>
                <a:cs typeface="Arial"/>
              </a:rPr>
              <a:t>Act</a:t>
            </a:r>
            <a:r>
              <a:rPr lang="en-US" sz="1400" b="0" spc="-66" dirty="0">
                <a:latin typeface="Arial"/>
                <a:cs typeface="Arial"/>
              </a:rPr>
              <a:t> </a:t>
            </a:r>
            <a:r>
              <a:rPr lang="en-US" sz="1400" b="0" spc="-4" dirty="0">
                <a:latin typeface="Arial"/>
                <a:cs typeface="Arial"/>
              </a:rPr>
              <a:t>prohibits</a:t>
            </a:r>
            <a:r>
              <a:rPr lang="en-US" sz="1400" b="0" spc="-66" dirty="0">
                <a:latin typeface="Arial"/>
                <a:cs typeface="Arial"/>
              </a:rPr>
              <a:t> </a:t>
            </a:r>
            <a:r>
              <a:rPr lang="en-US" sz="1400" b="0" spc="-4" dirty="0">
                <a:latin typeface="Arial"/>
                <a:cs typeface="Arial"/>
              </a:rPr>
              <a:t>discrimination</a:t>
            </a:r>
            <a:r>
              <a:rPr lang="en-US" sz="1400" b="0" spc="-66" dirty="0">
                <a:latin typeface="Arial"/>
                <a:cs typeface="Arial"/>
              </a:rPr>
              <a:t> </a:t>
            </a:r>
            <a:r>
              <a:rPr lang="en-US" sz="1400" b="0" spc="-13" dirty="0">
                <a:latin typeface="Arial"/>
                <a:cs typeface="Arial"/>
              </a:rPr>
              <a:t>on</a:t>
            </a:r>
            <a:r>
              <a:rPr lang="en-US" sz="1400" b="0" spc="-66" dirty="0">
                <a:latin typeface="Arial"/>
                <a:cs typeface="Arial"/>
              </a:rPr>
              <a:t> </a:t>
            </a:r>
            <a:r>
              <a:rPr lang="en-US" sz="1400" b="0" spc="-9" dirty="0">
                <a:latin typeface="Arial"/>
                <a:cs typeface="Arial"/>
              </a:rPr>
              <a:t>the</a:t>
            </a:r>
            <a:r>
              <a:rPr lang="en-US" sz="1400" b="0" spc="-66" dirty="0">
                <a:latin typeface="Arial"/>
                <a:cs typeface="Arial"/>
              </a:rPr>
              <a:t> </a:t>
            </a:r>
            <a:r>
              <a:rPr lang="en-US" sz="1400" b="0" spc="-22" dirty="0">
                <a:latin typeface="Arial"/>
                <a:cs typeface="Arial"/>
              </a:rPr>
              <a:t>basis</a:t>
            </a:r>
            <a:r>
              <a:rPr lang="en-US" sz="1400" b="0" spc="-66" dirty="0">
                <a:latin typeface="Arial"/>
                <a:cs typeface="Arial"/>
              </a:rPr>
              <a:t> </a:t>
            </a:r>
            <a:r>
              <a:rPr lang="en-US" sz="1400" b="0" spc="-13" dirty="0">
                <a:latin typeface="Arial"/>
                <a:cs typeface="Arial"/>
              </a:rPr>
              <a:t>of</a:t>
            </a:r>
            <a:r>
              <a:rPr lang="en-US" sz="1400" b="0" spc="-66" dirty="0">
                <a:latin typeface="Arial"/>
                <a:cs typeface="Arial"/>
              </a:rPr>
              <a:t> </a:t>
            </a:r>
            <a:r>
              <a:rPr lang="en-US" sz="1400" b="0" spc="-9" dirty="0">
                <a:latin typeface="Arial"/>
                <a:cs typeface="Arial"/>
              </a:rPr>
              <a:t>disability </a:t>
            </a:r>
            <a:r>
              <a:rPr lang="en-US" sz="1400" b="0" spc="-4" dirty="0">
                <a:latin typeface="Arial"/>
                <a:cs typeface="Arial"/>
              </a:rPr>
              <a:t> </a:t>
            </a:r>
            <a:r>
              <a:rPr lang="en-US" sz="1400" b="0" spc="-9" dirty="0">
                <a:latin typeface="Arial"/>
                <a:cs typeface="Arial"/>
              </a:rPr>
              <a:t>in</a:t>
            </a:r>
            <a:r>
              <a:rPr lang="en-US" sz="1400" b="0" spc="-62" dirty="0">
                <a:latin typeface="Arial"/>
                <a:cs typeface="Arial"/>
              </a:rPr>
              <a:t> </a:t>
            </a:r>
            <a:r>
              <a:rPr lang="en-US" sz="1400" b="0" spc="-13" dirty="0">
                <a:latin typeface="Arial"/>
                <a:cs typeface="Arial"/>
              </a:rPr>
              <a:t>employment,</a:t>
            </a:r>
            <a:r>
              <a:rPr lang="en-US" sz="1400" b="0" spc="-62" dirty="0">
                <a:latin typeface="Arial"/>
                <a:cs typeface="Arial"/>
              </a:rPr>
              <a:t> </a:t>
            </a:r>
            <a:r>
              <a:rPr lang="en-US" sz="1400" b="0" spc="-18" dirty="0">
                <a:latin typeface="Arial"/>
                <a:cs typeface="Arial"/>
              </a:rPr>
              <a:t>governmental</a:t>
            </a:r>
            <a:r>
              <a:rPr lang="en-US" sz="1400" b="0" spc="-57" dirty="0">
                <a:latin typeface="Arial"/>
                <a:cs typeface="Arial"/>
              </a:rPr>
              <a:t> </a:t>
            </a:r>
            <a:r>
              <a:rPr lang="en-US" sz="1400" b="0" spc="-18" dirty="0">
                <a:latin typeface="Arial"/>
                <a:cs typeface="Arial"/>
              </a:rPr>
              <a:t>activities,</a:t>
            </a:r>
            <a:r>
              <a:rPr lang="en-US" sz="1400" b="0" spc="-62" dirty="0">
                <a:latin typeface="Arial"/>
                <a:cs typeface="Arial"/>
              </a:rPr>
              <a:t> </a:t>
            </a:r>
            <a:r>
              <a:rPr lang="en-US" sz="1400" b="0" dirty="0">
                <a:latin typeface="Arial"/>
                <a:cs typeface="Arial"/>
              </a:rPr>
              <a:t>public</a:t>
            </a:r>
            <a:r>
              <a:rPr lang="en-US" sz="1400" b="0" spc="-57" dirty="0">
                <a:latin typeface="Arial"/>
                <a:cs typeface="Arial"/>
              </a:rPr>
              <a:t> </a:t>
            </a:r>
            <a:r>
              <a:rPr lang="en-US" sz="1400" b="0" spc="-9" dirty="0">
                <a:latin typeface="Arial"/>
                <a:cs typeface="Arial"/>
              </a:rPr>
              <a:t>accommodations,</a:t>
            </a:r>
            <a:r>
              <a:rPr lang="en-US" sz="1400" b="0" spc="-62" dirty="0">
                <a:latin typeface="Arial"/>
                <a:cs typeface="Arial"/>
              </a:rPr>
              <a:t> </a:t>
            </a:r>
            <a:r>
              <a:rPr lang="en-US" sz="1400" b="0" spc="-4" dirty="0">
                <a:latin typeface="Arial"/>
                <a:cs typeface="Arial"/>
              </a:rPr>
              <a:t>transportation</a:t>
            </a:r>
            <a:r>
              <a:rPr lang="en-US" sz="1400" b="0" spc="-57" dirty="0">
                <a:latin typeface="Arial"/>
                <a:cs typeface="Arial"/>
              </a:rPr>
              <a:t> </a:t>
            </a:r>
            <a:r>
              <a:rPr lang="en-US" sz="1400" b="0" spc="-18" dirty="0">
                <a:latin typeface="Arial"/>
                <a:cs typeface="Arial"/>
              </a:rPr>
              <a:t>and </a:t>
            </a:r>
            <a:r>
              <a:rPr lang="en-US" sz="1400" b="0" spc="-282" dirty="0">
                <a:latin typeface="Arial"/>
                <a:cs typeface="Arial"/>
              </a:rPr>
              <a:t> </a:t>
            </a:r>
            <a:r>
              <a:rPr lang="en-US" sz="1400" b="0" spc="-9" dirty="0">
                <a:latin typeface="Arial"/>
                <a:cs typeface="Arial"/>
              </a:rPr>
              <a:t>communications.</a:t>
            </a:r>
            <a:endParaRPr lang="en-US" sz="1400" b="0" dirty="0">
              <a:latin typeface="Arial"/>
              <a:cs typeface="Arial"/>
            </a:endParaRPr>
          </a:p>
          <a:p>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Content Placeholder 37">
            <a:extLst>
              <a:ext uri="{FF2B5EF4-FFF2-40B4-BE49-F238E27FC236}">
                <a16:creationId xmlns:a16="http://schemas.microsoft.com/office/drawing/2014/main" id="{87268B90-7DDC-5A60-30E1-F90A829DCB51}"/>
              </a:ext>
            </a:extLst>
          </p:cNvPr>
          <p:cNvSpPr>
            <a:spLocks noGrp="1"/>
          </p:cNvSpPr>
          <p:nvPr>
            <p:ph sz="quarter" idx="10"/>
          </p:nvPr>
        </p:nvSpPr>
        <p:spPr>
          <a:xfrm>
            <a:off x="1029699" y="1058944"/>
            <a:ext cx="4689789" cy="4825741"/>
          </a:xfrm>
        </p:spPr>
        <p:txBody>
          <a:bodyPr>
            <a:normAutofit/>
          </a:bodyPr>
          <a:lstStyle/>
          <a:p>
            <a:r>
              <a:rPr lang="en-US" dirty="0">
                <a:solidFill>
                  <a:schemeClr val="accent3"/>
                </a:solidFill>
              </a:rPr>
              <a:t>LEGAL AND REGULATORY REQUIREMENTS: DEALING WITH BUSINESS PARTNERS</a:t>
            </a:r>
          </a:p>
          <a:p>
            <a:endParaRPr lang="en-US" sz="2400" dirty="0"/>
          </a:p>
          <a:p>
            <a:pPr lvl="1"/>
            <a:r>
              <a:rPr lang="en-US" sz="1400" dirty="0"/>
              <a:t>Antitrust Laws</a:t>
            </a:r>
          </a:p>
          <a:p>
            <a:pPr lvl="1"/>
            <a:r>
              <a:rPr lang="en-US" sz="1400" b="0" dirty="0"/>
              <a:t>Federal and state antitrust laws prohibit business practices that unfairly deprive consumers  of the benefits of competition. Without competition, consumers may pay higher prices for goods and services.</a:t>
            </a:r>
            <a:endParaRPr lang="en-US" sz="1400" dirty="0"/>
          </a:p>
          <a:p>
            <a:pPr lvl="1"/>
            <a:r>
              <a:rPr lang="en-US" sz="1400" dirty="0"/>
              <a:t>Health Insurance Portability and Accountability Act of 1996 (HIPAA)</a:t>
            </a:r>
          </a:p>
          <a:p>
            <a:pPr lvl="1"/>
            <a:r>
              <a:rPr lang="en-US" sz="1400" b="0" dirty="0"/>
              <a:t>HIPAA is a federal law that principally reformed the group health insurance market. HIPAA creates greater access to health care insurance, promotes standardization and efficiency in the health care industry, protects the privacy of health care information and sets standards.</a:t>
            </a:r>
          </a:p>
          <a:p>
            <a:endParaRPr lang="en-US" dirty="0"/>
          </a:p>
        </p:txBody>
      </p:sp>
    </p:spTree>
    <p:extLst>
      <p:ext uri="{BB962C8B-B14F-4D97-AF65-F5344CB8AC3E}">
        <p14:creationId xmlns:p14="http://schemas.microsoft.com/office/powerpoint/2010/main" val="15948606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16">
            <a:extLst>
              <a:ext uri="{FF2B5EF4-FFF2-40B4-BE49-F238E27FC236}">
                <a16:creationId xmlns:a16="http://schemas.microsoft.com/office/drawing/2014/main" id="{286FC979-1B04-6AC0-24AA-6E21C2D1C619}"/>
              </a:ext>
            </a:extLst>
          </p:cNvPr>
          <p:cNvSpPr>
            <a:spLocks noGrp="1"/>
          </p:cNvSpPr>
          <p:nvPr>
            <p:ph idx="14"/>
          </p:nvPr>
        </p:nvSpPr>
        <p:spPr>
          <a:xfrm>
            <a:off x="322575" y="425665"/>
            <a:ext cx="8663770" cy="839605"/>
          </a:xfrm>
        </p:spPr>
        <p:txBody>
          <a:bodyPr>
            <a:normAutofit/>
          </a:bodyPr>
          <a:lstStyle/>
          <a:p>
            <a:r>
              <a:rPr lang="en-US" sz="2000" dirty="0">
                <a:solidFill>
                  <a:schemeClr val="accent3"/>
                </a:solidFill>
              </a:rPr>
              <a:t>LEGAL AND REGULATORY REQUIREMENTS: </a:t>
            </a:r>
            <a:r>
              <a:rPr lang="en-US" sz="2000" dirty="0">
                <a:solidFill>
                  <a:srgbClr val="00B0F0"/>
                </a:solidFill>
              </a:rPr>
              <a:t>DEALING WITH GOVERNMENT PROGRAMS AND INTERACTIONS WITH THE PUBLIC</a:t>
            </a:r>
          </a:p>
        </p:txBody>
      </p:sp>
      <p:sp>
        <p:nvSpPr>
          <p:cNvPr id="12" name="Content Placeholder 11">
            <a:extLst>
              <a:ext uri="{FF2B5EF4-FFF2-40B4-BE49-F238E27FC236}">
                <a16:creationId xmlns:a16="http://schemas.microsoft.com/office/drawing/2014/main" id="{D993F14E-4698-F8DE-86DF-69B386D15D06}"/>
              </a:ext>
            </a:extLst>
          </p:cNvPr>
          <p:cNvSpPr>
            <a:spLocks noGrp="1"/>
          </p:cNvSpPr>
          <p:nvPr>
            <p:ph sz="quarter" idx="11"/>
          </p:nvPr>
        </p:nvSpPr>
        <p:spPr>
          <a:xfrm>
            <a:off x="356894" y="2947111"/>
            <a:ext cx="5486858" cy="1858804"/>
          </a:xfrm>
        </p:spPr>
        <p:txBody>
          <a:bodyPr>
            <a:normAutofit/>
          </a:bodyPr>
          <a:lstStyle/>
          <a:p>
            <a:pPr lvl="1"/>
            <a:r>
              <a:rPr lang="en-US" dirty="0"/>
              <a:t>Federal and State False Claims Acts</a:t>
            </a:r>
          </a:p>
          <a:p>
            <a:pPr lvl="1"/>
            <a:r>
              <a:rPr lang="en-US" sz="1200" b="0" dirty="0"/>
              <a:t>Federal and state false claims acts prohibit the knowing submission of a false claim or causing another to submit a false claim payable under a federal or state program. This includes knowingly submitting inaccurate data under a federal program. In addition, the failure to return any overpayment of government funds may also be a false claim.</a:t>
            </a:r>
          </a:p>
        </p:txBody>
      </p:sp>
      <p:sp>
        <p:nvSpPr>
          <p:cNvPr id="15" name="Content Placeholder 14">
            <a:extLst>
              <a:ext uri="{FF2B5EF4-FFF2-40B4-BE49-F238E27FC236}">
                <a16:creationId xmlns:a16="http://schemas.microsoft.com/office/drawing/2014/main" id="{B29DE646-C12A-801C-4382-19D10791E06C}"/>
              </a:ext>
            </a:extLst>
          </p:cNvPr>
          <p:cNvSpPr>
            <a:spLocks noGrp="1"/>
          </p:cNvSpPr>
          <p:nvPr>
            <p:ph sz="quarter" idx="12"/>
          </p:nvPr>
        </p:nvSpPr>
        <p:spPr>
          <a:xfrm>
            <a:off x="356894" y="1217787"/>
            <a:ext cx="5591962" cy="2211213"/>
          </a:xfrm>
        </p:spPr>
        <p:txBody>
          <a:bodyPr>
            <a:normAutofit/>
          </a:bodyPr>
          <a:lstStyle/>
          <a:p>
            <a:pPr lvl="1"/>
            <a:r>
              <a:rPr lang="en-US" dirty="0"/>
              <a:t>Anti-Kickback Statute</a:t>
            </a:r>
          </a:p>
          <a:p>
            <a:pPr lvl="1"/>
            <a:r>
              <a:rPr lang="en-US" sz="1200" b="0" dirty="0"/>
              <a:t>The Anti-Kickback Act prohibits knowingly and willfully soliciting, receiving, offering or paying remuneration, including any kickback, bribe, rebate, or anything of value, for referrals for services that are paid, in whole or in part, under a federal health care program or is provided to any federal contractor or subcontractor for the purpose of improperly obtaining or rewarding favorable treatment in connection with a federal contract or subcontract.</a:t>
            </a:r>
          </a:p>
        </p:txBody>
      </p:sp>
      <p:sp>
        <p:nvSpPr>
          <p:cNvPr id="18" name="Content Placeholder 11">
            <a:extLst>
              <a:ext uri="{FF2B5EF4-FFF2-40B4-BE49-F238E27FC236}">
                <a16:creationId xmlns:a16="http://schemas.microsoft.com/office/drawing/2014/main" id="{7D126CA2-F8DC-B34B-8B4F-2D83231221AF}"/>
              </a:ext>
            </a:extLst>
          </p:cNvPr>
          <p:cNvSpPr txBox="1">
            <a:spLocks/>
          </p:cNvSpPr>
          <p:nvPr/>
        </p:nvSpPr>
        <p:spPr>
          <a:xfrm>
            <a:off x="322575" y="4449839"/>
            <a:ext cx="5591962" cy="1858805"/>
          </a:xfrm>
          <a:prstGeom prst="rect">
            <a:avLst/>
          </a:prstGeom>
        </p:spPr>
        <p:txBody>
          <a:bodyPr vert="horz" lIns="91440" tIns="45720" rIns="91440" bIns="45720" rtlCol="0">
            <a:normAutofit/>
          </a:bodyPr>
          <a:lstStyle>
            <a:lvl1pPr marL="0" indent="0" algn="l" defTabSz="685800" rtl="0" eaLnBrk="1" latinLnBrk="0" hangingPunct="1">
              <a:lnSpc>
                <a:spcPct val="100000"/>
              </a:lnSpc>
              <a:spcBef>
                <a:spcPts val="450"/>
              </a:spcBef>
              <a:spcAft>
                <a:spcPts val="450"/>
              </a:spcAft>
              <a:buFont typeface="Arial" panose="020B0604020202020204" pitchFamily="34" charset="0"/>
              <a:buNone/>
              <a:defRPr sz="2000" b="1" kern="1200">
                <a:solidFill>
                  <a:schemeClr val="tx2"/>
                </a:solidFill>
                <a:latin typeface="+mj-lt"/>
                <a:ea typeface="+mn-ea"/>
                <a:cs typeface="+mn-cs"/>
              </a:defRPr>
            </a:lvl1pPr>
            <a:lvl2pPr marL="0" indent="0" algn="l" defTabSz="685800" rtl="0" eaLnBrk="1" latinLnBrk="0" hangingPunct="1">
              <a:lnSpc>
                <a:spcPct val="100000"/>
              </a:lnSpc>
              <a:spcBef>
                <a:spcPts val="0"/>
              </a:spcBef>
              <a:spcAft>
                <a:spcPts val="600"/>
              </a:spcAft>
              <a:buFont typeface="Arial" panose="020B0604020202020204" pitchFamily="34" charset="0"/>
              <a:buNone/>
              <a:defRPr sz="2000" kern="1200" baseline="0">
                <a:solidFill>
                  <a:schemeClr val="tx2"/>
                </a:solidFill>
                <a:latin typeface="+mj-lt"/>
                <a:ea typeface="+mn-ea"/>
                <a:cs typeface="+mn-cs"/>
              </a:defRPr>
            </a:lvl2pPr>
            <a:lvl3pPr marL="173736" indent="-173736" algn="l" defTabSz="685800" rtl="0" eaLnBrk="1" latinLnBrk="0" hangingPunct="1">
              <a:lnSpc>
                <a:spcPct val="100000"/>
              </a:lnSpc>
              <a:spcBef>
                <a:spcPts val="0"/>
              </a:spcBef>
              <a:spcAft>
                <a:spcPts val="600"/>
              </a:spcAft>
              <a:buFont typeface="Arial" panose="020B0604020202020204" pitchFamily="34" charset="0"/>
              <a:buChar char="•"/>
              <a:defRPr sz="2000" kern="1200" baseline="0">
                <a:solidFill>
                  <a:schemeClr val="tx2"/>
                </a:solidFill>
                <a:latin typeface="+mj-lt"/>
                <a:ea typeface="+mn-ea"/>
                <a:cs typeface="+mn-cs"/>
              </a:defRPr>
            </a:lvl3pPr>
            <a:lvl4pPr marL="347472" indent="-171450" algn="l" defTabSz="685800" rtl="0" eaLnBrk="1" latinLnBrk="0" hangingPunct="1">
              <a:lnSpc>
                <a:spcPct val="100000"/>
              </a:lnSpc>
              <a:spcBef>
                <a:spcPts val="0"/>
              </a:spcBef>
              <a:spcAft>
                <a:spcPts val="600"/>
              </a:spcAft>
              <a:buFont typeface="Arial" panose="020B0604020202020204" pitchFamily="34" charset="0"/>
              <a:buChar char="–"/>
              <a:defRPr sz="2000" kern="1200" baseline="0">
                <a:solidFill>
                  <a:schemeClr val="tx2"/>
                </a:solidFill>
                <a:latin typeface="+mj-lt"/>
                <a:ea typeface="+mn-ea"/>
                <a:cs typeface="+mn-cs"/>
              </a:defRPr>
            </a:lvl4pPr>
            <a:lvl5pPr marL="512064" indent="-173736" algn="l" defTabSz="685800" rtl="0" eaLnBrk="1" latinLnBrk="0" hangingPunct="1">
              <a:lnSpc>
                <a:spcPct val="100000"/>
              </a:lnSpc>
              <a:spcBef>
                <a:spcPts val="0"/>
              </a:spcBef>
              <a:spcAft>
                <a:spcPts val="600"/>
              </a:spcAft>
              <a:buClr>
                <a:schemeClr val="tx2"/>
              </a:buClr>
              <a:buSzPct val="80000"/>
              <a:buFont typeface="Wingdings" panose="05000000000000000000" pitchFamily="2" charset="2"/>
              <a:buChar char="§"/>
              <a:defRPr sz="2000" kern="1200">
                <a:solidFill>
                  <a:schemeClr val="tx2"/>
                </a:solidFill>
                <a:latin typeface="+mj-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11206">
              <a:spcBef>
                <a:spcPts val="318"/>
              </a:spcBef>
            </a:pPr>
            <a:r>
              <a:rPr lang="en-US" sz="1900" b="1" spc="4" dirty="0">
                <a:latin typeface="Arial"/>
                <a:cs typeface="Arial"/>
              </a:rPr>
              <a:t>Foreign</a:t>
            </a:r>
            <a:r>
              <a:rPr lang="en-US" sz="1900" b="1" spc="-71" dirty="0">
                <a:latin typeface="Arial"/>
                <a:cs typeface="Arial"/>
              </a:rPr>
              <a:t> </a:t>
            </a:r>
            <a:r>
              <a:rPr lang="en-US" sz="1900" b="1" spc="18" dirty="0">
                <a:latin typeface="Arial"/>
                <a:cs typeface="Arial"/>
              </a:rPr>
              <a:t>Corrupt</a:t>
            </a:r>
            <a:r>
              <a:rPr lang="en-US" sz="1900" b="1" spc="-66" dirty="0">
                <a:latin typeface="Arial"/>
                <a:cs typeface="Arial"/>
              </a:rPr>
              <a:t> </a:t>
            </a:r>
            <a:r>
              <a:rPr lang="en-US" sz="1900" b="1" spc="18" dirty="0">
                <a:latin typeface="Arial"/>
                <a:cs typeface="Arial"/>
              </a:rPr>
              <a:t>Practices</a:t>
            </a:r>
            <a:r>
              <a:rPr lang="en-US" sz="1900" b="1" spc="-71" dirty="0">
                <a:latin typeface="Arial"/>
                <a:cs typeface="Arial"/>
              </a:rPr>
              <a:t> </a:t>
            </a:r>
            <a:r>
              <a:rPr lang="en-US" sz="1900" b="1" spc="18" dirty="0">
                <a:latin typeface="Arial"/>
                <a:cs typeface="Arial"/>
              </a:rPr>
              <a:t>Act</a:t>
            </a:r>
            <a:endParaRPr lang="en-US" sz="1900" dirty="0">
              <a:latin typeface="Arial"/>
              <a:cs typeface="Arial"/>
            </a:endParaRPr>
          </a:p>
          <a:p>
            <a:pPr marL="11206" marR="191070"/>
            <a:r>
              <a:rPr lang="en-US" sz="1200" b="0" spc="-31" dirty="0">
                <a:latin typeface="Arial"/>
                <a:cs typeface="Arial"/>
              </a:rPr>
              <a:t>The</a:t>
            </a:r>
            <a:r>
              <a:rPr lang="en-US" sz="1200" b="0" spc="-62" dirty="0">
                <a:latin typeface="Arial"/>
                <a:cs typeface="Arial"/>
              </a:rPr>
              <a:t> </a:t>
            </a:r>
            <a:r>
              <a:rPr lang="en-US" sz="1200" b="0" spc="-26" dirty="0">
                <a:latin typeface="Arial"/>
                <a:cs typeface="Arial"/>
              </a:rPr>
              <a:t>Foreign</a:t>
            </a:r>
            <a:r>
              <a:rPr lang="en-US" sz="1200" b="0" spc="-62" dirty="0">
                <a:latin typeface="Arial"/>
                <a:cs typeface="Arial"/>
              </a:rPr>
              <a:t> </a:t>
            </a:r>
            <a:r>
              <a:rPr lang="en-US" sz="1200" b="0" dirty="0">
                <a:latin typeface="Arial"/>
                <a:cs typeface="Arial"/>
              </a:rPr>
              <a:t>Corrupt</a:t>
            </a:r>
            <a:r>
              <a:rPr lang="en-US" sz="1200" b="0" spc="-62" dirty="0">
                <a:latin typeface="Arial"/>
                <a:cs typeface="Arial"/>
              </a:rPr>
              <a:t> </a:t>
            </a:r>
            <a:r>
              <a:rPr lang="en-US" sz="1200" b="0" spc="-18" dirty="0">
                <a:latin typeface="Arial"/>
                <a:cs typeface="Arial"/>
              </a:rPr>
              <a:t>Practices</a:t>
            </a:r>
            <a:r>
              <a:rPr lang="en-US" sz="1200" b="0" spc="-62" dirty="0">
                <a:latin typeface="Arial"/>
                <a:cs typeface="Arial"/>
              </a:rPr>
              <a:t> </a:t>
            </a:r>
            <a:r>
              <a:rPr lang="en-US" sz="1200" b="0" spc="-4" dirty="0">
                <a:latin typeface="Arial"/>
                <a:cs typeface="Arial"/>
              </a:rPr>
              <a:t>Act</a:t>
            </a:r>
            <a:r>
              <a:rPr lang="en-US" sz="1200" b="0" spc="-62" dirty="0">
                <a:latin typeface="Arial"/>
                <a:cs typeface="Arial"/>
              </a:rPr>
              <a:t> </a:t>
            </a:r>
            <a:r>
              <a:rPr lang="en-US" sz="1200" b="0" spc="-4" dirty="0">
                <a:latin typeface="Arial"/>
                <a:cs typeface="Arial"/>
              </a:rPr>
              <a:t>prohibits</a:t>
            </a:r>
            <a:r>
              <a:rPr lang="en-US" sz="1200" b="0" spc="-57" dirty="0">
                <a:latin typeface="Arial"/>
                <a:cs typeface="Arial"/>
              </a:rPr>
              <a:t> </a:t>
            </a:r>
            <a:r>
              <a:rPr lang="en-US" sz="1200" b="0" spc="-4" dirty="0">
                <a:latin typeface="Arial"/>
                <a:cs typeface="Arial"/>
              </a:rPr>
              <a:t>certain</a:t>
            </a:r>
            <a:r>
              <a:rPr lang="en-US" sz="1200" b="0" spc="-62" dirty="0">
                <a:latin typeface="Arial"/>
                <a:cs typeface="Arial"/>
              </a:rPr>
              <a:t> </a:t>
            </a:r>
            <a:r>
              <a:rPr lang="en-US" sz="1200" b="0" spc="-31" dirty="0">
                <a:latin typeface="Arial"/>
                <a:cs typeface="Arial"/>
              </a:rPr>
              <a:t>classes</a:t>
            </a:r>
            <a:r>
              <a:rPr lang="en-US" sz="1200" b="0" spc="-62" dirty="0">
                <a:latin typeface="Arial"/>
                <a:cs typeface="Arial"/>
              </a:rPr>
              <a:t> </a:t>
            </a:r>
            <a:r>
              <a:rPr lang="en-US" sz="1200" b="0" spc="-13" dirty="0">
                <a:latin typeface="Arial"/>
                <a:cs typeface="Arial"/>
              </a:rPr>
              <a:t>of</a:t>
            </a:r>
            <a:r>
              <a:rPr lang="en-US" sz="1200" b="0" spc="-62" dirty="0">
                <a:latin typeface="Arial"/>
                <a:cs typeface="Arial"/>
              </a:rPr>
              <a:t> </a:t>
            </a:r>
            <a:r>
              <a:rPr lang="en-US" sz="1200" b="0" spc="-18" dirty="0">
                <a:latin typeface="Arial"/>
                <a:cs typeface="Arial"/>
              </a:rPr>
              <a:t>persons</a:t>
            </a:r>
            <a:r>
              <a:rPr lang="en-US" sz="1200" b="0" spc="-62" dirty="0">
                <a:latin typeface="Arial"/>
                <a:cs typeface="Arial"/>
              </a:rPr>
              <a:t> </a:t>
            </a:r>
            <a:r>
              <a:rPr lang="en-US" sz="1200" b="0" spc="-18" dirty="0">
                <a:latin typeface="Arial"/>
                <a:cs typeface="Arial"/>
              </a:rPr>
              <a:t>and</a:t>
            </a:r>
            <a:r>
              <a:rPr lang="en-US" sz="1200" b="0" spc="-57" dirty="0">
                <a:latin typeface="Arial"/>
                <a:cs typeface="Arial"/>
              </a:rPr>
              <a:t> </a:t>
            </a:r>
            <a:r>
              <a:rPr lang="en-US" sz="1200" b="0" spc="-13" dirty="0">
                <a:latin typeface="Arial"/>
                <a:cs typeface="Arial"/>
              </a:rPr>
              <a:t>entities</a:t>
            </a:r>
            <a:r>
              <a:rPr lang="en-US" sz="1200" b="0" spc="-62" dirty="0">
                <a:latin typeface="Arial"/>
                <a:cs typeface="Arial"/>
              </a:rPr>
              <a:t> </a:t>
            </a:r>
            <a:r>
              <a:rPr lang="en-US" sz="1200" b="0" spc="-13" dirty="0">
                <a:latin typeface="Arial"/>
                <a:cs typeface="Arial"/>
              </a:rPr>
              <a:t>from, </a:t>
            </a:r>
            <a:r>
              <a:rPr lang="en-US" sz="1200" b="0" spc="-282" dirty="0">
                <a:latin typeface="Arial"/>
                <a:cs typeface="Arial"/>
              </a:rPr>
              <a:t> </a:t>
            </a:r>
            <a:r>
              <a:rPr lang="en-US" sz="1200" b="0" spc="-9" dirty="0">
                <a:latin typeface="Arial"/>
                <a:cs typeface="Arial"/>
              </a:rPr>
              <a:t>directly</a:t>
            </a:r>
            <a:r>
              <a:rPr lang="en-US" sz="1200" b="0" spc="-66" dirty="0">
                <a:latin typeface="Arial"/>
                <a:cs typeface="Arial"/>
              </a:rPr>
              <a:t> </a:t>
            </a:r>
            <a:r>
              <a:rPr lang="en-US" sz="1200" b="0" spc="-9" dirty="0">
                <a:latin typeface="Arial"/>
                <a:cs typeface="Arial"/>
              </a:rPr>
              <a:t>or</a:t>
            </a:r>
            <a:r>
              <a:rPr lang="en-US" sz="1200" b="0" spc="-66" dirty="0">
                <a:latin typeface="Arial"/>
                <a:cs typeface="Arial"/>
              </a:rPr>
              <a:t> </a:t>
            </a:r>
            <a:r>
              <a:rPr lang="en-US" sz="1200" b="0" spc="-22" dirty="0">
                <a:latin typeface="Arial"/>
                <a:cs typeface="Arial"/>
              </a:rPr>
              <a:t>indirectly,</a:t>
            </a:r>
            <a:r>
              <a:rPr lang="en-US" sz="1200" b="0" spc="-66" dirty="0">
                <a:latin typeface="Arial"/>
                <a:cs typeface="Arial"/>
              </a:rPr>
              <a:t> </a:t>
            </a:r>
            <a:r>
              <a:rPr lang="en-US" sz="1200" b="0" spc="-18" dirty="0">
                <a:latin typeface="Arial"/>
                <a:cs typeface="Arial"/>
              </a:rPr>
              <a:t>paying</a:t>
            </a:r>
            <a:r>
              <a:rPr lang="en-US" sz="1200" b="0" spc="-62" dirty="0">
                <a:latin typeface="Arial"/>
                <a:cs typeface="Arial"/>
              </a:rPr>
              <a:t> </a:t>
            </a:r>
            <a:r>
              <a:rPr lang="en-US" sz="1200" b="0" spc="-9" dirty="0">
                <a:latin typeface="Arial"/>
                <a:cs typeface="Arial"/>
              </a:rPr>
              <a:t>or</a:t>
            </a:r>
            <a:r>
              <a:rPr lang="en-US" sz="1200" b="0" spc="-66" dirty="0">
                <a:latin typeface="Arial"/>
                <a:cs typeface="Arial"/>
              </a:rPr>
              <a:t> </a:t>
            </a:r>
            <a:r>
              <a:rPr lang="en-US" sz="1200" b="0" spc="-18" dirty="0">
                <a:latin typeface="Arial"/>
                <a:cs typeface="Arial"/>
              </a:rPr>
              <a:t>offering,</a:t>
            </a:r>
            <a:r>
              <a:rPr lang="en-US" sz="1200" b="0" spc="-66" dirty="0">
                <a:latin typeface="Arial"/>
                <a:cs typeface="Arial"/>
              </a:rPr>
              <a:t> </a:t>
            </a:r>
            <a:r>
              <a:rPr lang="en-US" sz="1200" b="0" spc="-18" dirty="0">
                <a:latin typeface="Arial"/>
                <a:cs typeface="Arial"/>
              </a:rPr>
              <a:t>bribes,</a:t>
            </a:r>
            <a:r>
              <a:rPr lang="en-US" sz="1200" b="0" spc="-62" dirty="0">
                <a:latin typeface="Arial"/>
                <a:cs typeface="Arial"/>
              </a:rPr>
              <a:t> </a:t>
            </a:r>
            <a:r>
              <a:rPr lang="en-US" sz="1200" b="0" spc="-18" dirty="0">
                <a:latin typeface="Arial"/>
                <a:cs typeface="Arial"/>
              </a:rPr>
              <a:t>kickbacks,</a:t>
            </a:r>
            <a:r>
              <a:rPr lang="en-US" sz="1200" b="0" spc="-66" dirty="0">
                <a:latin typeface="Arial"/>
                <a:cs typeface="Arial"/>
              </a:rPr>
              <a:t> </a:t>
            </a:r>
            <a:r>
              <a:rPr lang="en-US" sz="1200" b="0" spc="-9" dirty="0">
                <a:latin typeface="Arial"/>
                <a:cs typeface="Arial"/>
              </a:rPr>
              <a:t>or</a:t>
            </a:r>
            <a:r>
              <a:rPr lang="en-US" sz="1200" b="0" spc="-66" dirty="0">
                <a:latin typeface="Arial"/>
                <a:cs typeface="Arial"/>
              </a:rPr>
              <a:t> </a:t>
            </a:r>
            <a:r>
              <a:rPr lang="en-US" sz="1200" b="0" spc="-9" dirty="0">
                <a:latin typeface="Arial"/>
                <a:cs typeface="Arial"/>
              </a:rPr>
              <a:t>other</a:t>
            </a:r>
            <a:r>
              <a:rPr lang="en-US" sz="1200" b="0" spc="-66" dirty="0">
                <a:latin typeface="Arial"/>
                <a:cs typeface="Arial"/>
              </a:rPr>
              <a:t> </a:t>
            </a:r>
            <a:r>
              <a:rPr lang="en-US" sz="1200" b="0" spc="-18" dirty="0">
                <a:latin typeface="Arial"/>
                <a:cs typeface="Arial"/>
              </a:rPr>
              <a:t>payments</a:t>
            </a:r>
            <a:r>
              <a:rPr lang="en-US" sz="1200" b="0" spc="-62" dirty="0">
                <a:latin typeface="Arial"/>
                <a:cs typeface="Arial"/>
              </a:rPr>
              <a:t> </a:t>
            </a:r>
            <a:r>
              <a:rPr lang="en-US" sz="1200" b="0" spc="-13" dirty="0">
                <a:latin typeface="Arial"/>
                <a:cs typeface="Arial"/>
              </a:rPr>
              <a:t>of</a:t>
            </a:r>
            <a:r>
              <a:rPr lang="en-US" sz="1200" b="0" spc="-66" dirty="0">
                <a:latin typeface="Arial"/>
                <a:cs typeface="Arial"/>
              </a:rPr>
              <a:t> </a:t>
            </a:r>
            <a:r>
              <a:rPr lang="en-US" sz="1200" b="0" spc="-18" dirty="0">
                <a:latin typeface="Arial"/>
                <a:cs typeface="Arial"/>
              </a:rPr>
              <a:t>money </a:t>
            </a:r>
            <a:r>
              <a:rPr lang="en-US" sz="1200" b="0" spc="-9" dirty="0">
                <a:latin typeface="Arial"/>
                <a:cs typeface="Arial"/>
              </a:rPr>
              <a:t>or anything </a:t>
            </a:r>
            <a:r>
              <a:rPr lang="en-US" sz="1200" b="0" spc="-13" dirty="0">
                <a:latin typeface="Arial"/>
                <a:cs typeface="Arial"/>
              </a:rPr>
              <a:t>of </a:t>
            </a:r>
            <a:r>
              <a:rPr lang="en-US" sz="1200" b="0" spc="-40" dirty="0">
                <a:latin typeface="Arial"/>
                <a:cs typeface="Arial"/>
              </a:rPr>
              <a:t>value </a:t>
            </a:r>
            <a:r>
              <a:rPr lang="en-US" sz="1200" b="0" dirty="0">
                <a:latin typeface="Arial"/>
                <a:cs typeface="Arial"/>
              </a:rPr>
              <a:t>to </a:t>
            </a:r>
            <a:r>
              <a:rPr lang="en-US" sz="1200" b="0" spc="-40" dirty="0">
                <a:latin typeface="Arial"/>
                <a:cs typeface="Arial"/>
              </a:rPr>
              <a:t>anyone, </a:t>
            </a:r>
            <a:r>
              <a:rPr lang="en-US" sz="1200" b="0" spc="-4" dirty="0">
                <a:latin typeface="Arial"/>
                <a:cs typeface="Arial"/>
              </a:rPr>
              <a:t>including </a:t>
            </a:r>
            <a:r>
              <a:rPr lang="en-US" sz="1200" b="0" spc="-18" dirty="0">
                <a:latin typeface="Arial"/>
                <a:cs typeface="Arial"/>
              </a:rPr>
              <a:t>officials, </a:t>
            </a:r>
            <a:r>
              <a:rPr lang="en-US" sz="1200" b="0" spc="-26" dirty="0">
                <a:latin typeface="Arial"/>
                <a:cs typeface="Arial"/>
              </a:rPr>
              <a:t>employees, </a:t>
            </a:r>
            <a:r>
              <a:rPr lang="en-US" sz="1200" b="0" spc="-9" dirty="0">
                <a:latin typeface="Arial"/>
                <a:cs typeface="Arial"/>
              </a:rPr>
              <a:t>or </a:t>
            </a:r>
            <a:r>
              <a:rPr lang="en-US" sz="1200" b="0" spc="-22" dirty="0">
                <a:latin typeface="Arial"/>
                <a:cs typeface="Arial"/>
              </a:rPr>
              <a:t>representatives </a:t>
            </a:r>
            <a:r>
              <a:rPr lang="en-US" sz="1200" b="0" spc="-13" dirty="0">
                <a:latin typeface="Arial"/>
                <a:cs typeface="Arial"/>
              </a:rPr>
              <a:t>of </a:t>
            </a:r>
            <a:r>
              <a:rPr lang="en-US" sz="1200" b="0" spc="-40" dirty="0">
                <a:latin typeface="Arial"/>
                <a:cs typeface="Arial"/>
              </a:rPr>
              <a:t>any</a:t>
            </a:r>
            <a:r>
              <a:rPr lang="en-US" sz="1200" b="0" spc="-35" dirty="0">
                <a:latin typeface="Arial"/>
                <a:cs typeface="Arial"/>
              </a:rPr>
              <a:t> </a:t>
            </a:r>
            <a:r>
              <a:rPr lang="en-US" sz="1200" b="0" spc="-18" dirty="0">
                <a:latin typeface="Arial"/>
                <a:cs typeface="Arial"/>
              </a:rPr>
              <a:t>government,</a:t>
            </a:r>
            <a:r>
              <a:rPr lang="en-US" sz="1200" b="0" spc="-66" dirty="0">
                <a:latin typeface="Arial"/>
                <a:cs typeface="Arial"/>
              </a:rPr>
              <a:t> </a:t>
            </a:r>
            <a:r>
              <a:rPr lang="en-US" sz="1200" b="0" spc="-26" dirty="0">
                <a:latin typeface="Arial"/>
                <a:cs typeface="Arial"/>
              </a:rPr>
              <a:t>company,</a:t>
            </a:r>
            <a:r>
              <a:rPr lang="en-US" sz="1200" b="0" spc="-62" dirty="0">
                <a:latin typeface="Arial"/>
                <a:cs typeface="Arial"/>
              </a:rPr>
              <a:t> </a:t>
            </a:r>
            <a:r>
              <a:rPr lang="en-US" sz="1200" b="0" spc="-9" dirty="0">
                <a:latin typeface="Arial"/>
                <a:cs typeface="Arial"/>
              </a:rPr>
              <a:t>or</a:t>
            </a:r>
            <a:r>
              <a:rPr lang="en-US" sz="1200" b="0" spc="-62" dirty="0">
                <a:latin typeface="Arial"/>
                <a:cs typeface="Arial"/>
              </a:rPr>
              <a:t> </a:t>
            </a:r>
            <a:r>
              <a:rPr lang="en-US" sz="1200" b="0" dirty="0">
                <a:latin typeface="Arial"/>
                <a:cs typeface="Arial"/>
              </a:rPr>
              <a:t>public</a:t>
            </a:r>
            <a:r>
              <a:rPr lang="en-US" sz="1200" b="0" spc="-62" dirty="0">
                <a:latin typeface="Arial"/>
                <a:cs typeface="Arial"/>
              </a:rPr>
              <a:t> </a:t>
            </a:r>
            <a:r>
              <a:rPr lang="en-US" sz="1200" b="0" spc="-9" dirty="0">
                <a:latin typeface="Arial"/>
                <a:cs typeface="Arial"/>
              </a:rPr>
              <a:t>or</a:t>
            </a:r>
            <a:r>
              <a:rPr lang="en-US" sz="1200" b="0" spc="-62" dirty="0">
                <a:latin typeface="Arial"/>
                <a:cs typeface="Arial"/>
              </a:rPr>
              <a:t> </a:t>
            </a:r>
            <a:r>
              <a:rPr lang="en-US" sz="1200" b="0" spc="-13" dirty="0">
                <a:latin typeface="Arial"/>
                <a:cs typeface="Arial"/>
              </a:rPr>
              <a:t>international</a:t>
            </a:r>
            <a:r>
              <a:rPr lang="en-US" sz="1200" b="0" spc="-62" dirty="0">
                <a:latin typeface="Arial"/>
                <a:cs typeface="Arial"/>
              </a:rPr>
              <a:t> </a:t>
            </a:r>
            <a:r>
              <a:rPr lang="en-US" sz="1200" b="0" spc="-22" dirty="0">
                <a:latin typeface="Arial"/>
                <a:cs typeface="Arial"/>
              </a:rPr>
              <a:t>organization,</a:t>
            </a:r>
            <a:r>
              <a:rPr lang="en-US" sz="1200" b="0" spc="-62" dirty="0">
                <a:latin typeface="Arial"/>
                <a:cs typeface="Arial"/>
              </a:rPr>
              <a:t> </a:t>
            </a:r>
            <a:r>
              <a:rPr lang="en-US" sz="1200" b="0" spc="-9" dirty="0">
                <a:latin typeface="Arial"/>
                <a:cs typeface="Arial"/>
              </a:rPr>
              <a:t>or</a:t>
            </a:r>
            <a:r>
              <a:rPr lang="en-US" sz="1200" b="0" spc="-66" dirty="0">
                <a:latin typeface="Arial"/>
                <a:cs typeface="Arial"/>
              </a:rPr>
              <a:t> </a:t>
            </a:r>
            <a:r>
              <a:rPr lang="en-US" sz="1200" b="0" dirty="0">
                <a:latin typeface="Arial"/>
                <a:cs typeface="Arial"/>
              </a:rPr>
              <a:t>to</a:t>
            </a:r>
            <a:r>
              <a:rPr lang="en-US" sz="1200" b="0" spc="-62" dirty="0">
                <a:latin typeface="Arial"/>
                <a:cs typeface="Arial"/>
              </a:rPr>
              <a:t> </a:t>
            </a:r>
            <a:r>
              <a:rPr lang="en-US" sz="1200" b="0" spc="-40" dirty="0">
                <a:latin typeface="Arial"/>
                <a:cs typeface="Arial"/>
              </a:rPr>
              <a:t>any</a:t>
            </a:r>
            <a:r>
              <a:rPr lang="en-US" sz="1200" b="0" spc="-62" dirty="0">
                <a:latin typeface="Arial"/>
                <a:cs typeface="Arial"/>
              </a:rPr>
              <a:t> </a:t>
            </a:r>
            <a:r>
              <a:rPr lang="en-US" sz="1200" b="0" spc="-9" dirty="0">
                <a:latin typeface="Arial"/>
                <a:cs typeface="Arial"/>
              </a:rPr>
              <a:t>other</a:t>
            </a:r>
            <a:r>
              <a:rPr lang="en-US" sz="1200" b="0" spc="-62" dirty="0">
                <a:latin typeface="Arial"/>
                <a:cs typeface="Arial"/>
              </a:rPr>
              <a:t> </a:t>
            </a:r>
            <a:r>
              <a:rPr lang="en-US" sz="1200" b="0" dirty="0">
                <a:latin typeface="Arial"/>
                <a:cs typeface="Arial"/>
              </a:rPr>
              <a:t>third</a:t>
            </a:r>
            <a:r>
              <a:rPr lang="en-US" sz="1200" b="0" spc="-62" dirty="0">
                <a:latin typeface="Arial"/>
                <a:cs typeface="Arial"/>
              </a:rPr>
              <a:t> </a:t>
            </a:r>
            <a:r>
              <a:rPr lang="en-US" sz="1200" b="0" spc="-22" dirty="0">
                <a:latin typeface="Arial"/>
                <a:cs typeface="Arial"/>
              </a:rPr>
              <a:t>party,</a:t>
            </a:r>
            <a:r>
              <a:rPr lang="en-US" sz="1200" b="0" spc="-62" dirty="0">
                <a:latin typeface="Arial"/>
                <a:cs typeface="Arial"/>
              </a:rPr>
              <a:t> </a:t>
            </a:r>
            <a:r>
              <a:rPr lang="en-US" sz="1200" b="0" spc="-9" dirty="0">
                <a:latin typeface="Arial"/>
                <a:cs typeface="Arial"/>
              </a:rPr>
              <a:t>for </a:t>
            </a:r>
            <a:r>
              <a:rPr lang="en-US" sz="1200" b="0" spc="-282" dirty="0">
                <a:latin typeface="Arial"/>
                <a:cs typeface="Arial"/>
              </a:rPr>
              <a:t> </a:t>
            </a:r>
            <a:r>
              <a:rPr lang="en-US" sz="1200" b="0" spc="-9" dirty="0">
                <a:latin typeface="Arial"/>
                <a:cs typeface="Arial"/>
              </a:rPr>
              <a:t>the</a:t>
            </a:r>
            <a:r>
              <a:rPr lang="en-US" sz="1200" b="0" spc="-71" dirty="0">
                <a:latin typeface="Arial"/>
                <a:cs typeface="Arial"/>
              </a:rPr>
              <a:t> </a:t>
            </a:r>
            <a:r>
              <a:rPr lang="en-US" sz="1200" b="0" spc="-13" dirty="0">
                <a:latin typeface="Arial"/>
                <a:cs typeface="Arial"/>
              </a:rPr>
              <a:t>purpose</a:t>
            </a:r>
            <a:r>
              <a:rPr lang="en-US" sz="1200" b="0" spc="-71" dirty="0">
                <a:latin typeface="Arial"/>
                <a:cs typeface="Arial"/>
              </a:rPr>
              <a:t> </a:t>
            </a:r>
            <a:r>
              <a:rPr lang="en-US" sz="1200" b="0" spc="-13" dirty="0">
                <a:latin typeface="Arial"/>
                <a:cs typeface="Arial"/>
              </a:rPr>
              <a:t>of</a:t>
            </a:r>
            <a:r>
              <a:rPr lang="en-US" sz="1200" b="0" spc="-66" dirty="0">
                <a:latin typeface="Arial"/>
                <a:cs typeface="Arial"/>
              </a:rPr>
              <a:t> </a:t>
            </a:r>
            <a:r>
              <a:rPr lang="en-US" sz="1200" b="0" spc="-13" dirty="0">
                <a:latin typeface="Arial"/>
                <a:cs typeface="Arial"/>
              </a:rPr>
              <a:t>wrongfully</a:t>
            </a:r>
            <a:r>
              <a:rPr lang="en-US" sz="1200" b="0" spc="-71" dirty="0">
                <a:latin typeface="Arial"/>
                <a:cs typeface="Arial"/>
              </a:rPr>
              <a:t> </a:t>
            </a:r>
            <a:r>
              <a:rPr lang="en-US" sz="1200" b="0" spc="-13" dirty="0">
                <a:latin typeface="Arial"/>
                <a:cs typeface="Arial"/>
              </a:rPr>
              <a:t>obtaining,</a:t>
            </a:r>
            <a:r>
              <a:rPr lang="en-US" sz="1200" b="0" spc="-66" dirty="0">
                <a:latin typeface="Arial"/>
                <a:cs typeface="Arial"/>
              </a:rPr>
              <a:t> </a:t>
            </a:r>
            <a:r>
              <a:rPr lang="en-US" sz="1200" b="0" spc="-13" dirty="0">
                <a:latin typeface="Arial"/>
                <a:cs typeface="Arial"/>
              </a:rPr>
              <a:t>retaining</a:t>
            </a:r>
            <a:r>
              <a:rPr lang="en-US" sz="1200" b="0" spc="-71" dirty="0">
                <a:latin typeface="Arial"/>
                <a:cs typeface="Arial"/>
              </a:rPr>
              <a:t> </a:t>
            </a:r>
            <a:r>
              <a:rPr lang="en-US" sz="1200" b="0" spc="-9" dirty="0">
                <a:latin typeface="Arial"/>
                <a:cs typeface="Arial"/>
              </a:rPr>
              <a:t>or</a:t>
            </a:r>
            <a:r>
              <a:rPr lang="en-US" sz="1200" b="0" spc="-66" dirty="0">
                <a:latin typeface="Arial"/>
                <a:cs typeface="Arial"/>
              </a:rPr>
              <a:t> </a:t>
            </a:r>
            <a:r>
              <a:rPr lang="en-US" sz="1200" b="0" spc="-4" dirty="0">
                <a:latin typeface="Arial"/>
                <a:cs typeface="Arial"/>
              </a:rPr>
              <a:t>directing</a:t>
            </a:r>
            <a:r>
              <a:rPr lang="en-US" sz="1200" b="0" spc="-71" dirty="0">
                <a:latin typeface="Arial"/>
                <a:cs typeface="Arial"/>
              </a:rPr>
              <a:t> </a:t>
            </a:r>
            <a:r>
              <a:rPr lang="en-US" sz="1200" b="0" spc="-26" dirty="0">
                <a:latin typeface="Arial"/>
                <a:cs typeface="Arial"/>
              </a:rPr>
              <a:t>business.</a:t>
            </a:r>
            <a:endParaRPr lang="en-US" sz="1200" b="0" dirty="0">
              <a:latin typeface="Arial"/>
              <a:cs typeface="Arial"/>
            </a:endParaRPr>
          </a:p>
        </p:txBody>
      </p:sp>
      <p:pic>
        <p:nvPicPr>
          <p:cNvPr id="24" name="Picture 23" descr="A picture containing text, person, indoor, people&#10;&#10;Description automatically generated">
            <a:extLst>
              <a:ext uri="{FF2B5EF4-FFF2-40B4-BE49-F238E27FC236}">
                <a16:creationId xmlns:a16="http://schemas.microsoft.com/office/drawing/2014/main" id="{EFEFAE65-558C-AEB5-224C-7E357AA9A64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181" t="-1" r="37760" b="-1707"/>
          <a:stretch/>
        </p:blipFill>
        <p:spPr>
          <a:xfrm>
            <a:off x="6180539" y="1249108"/>
            <a:ext cx="2585546" cy="4737026"/>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Content Placeholder 35">
            <a:extLst>
              <a:ext uri="{FF2B5EF4-FFF2-40B4-BE49-F238E27FC236}">
                <a16:creationId xmlns:a16="http://schemas.microsoft.com/office/drawing/2014/main" id="{1CB1A4AC-C9BF-7005-CF7C-3E854498AC3A}"/>
              </a:ext>
            </a:extLst>
          </p:cNvPr>
          <p:cNvSpPr>
            <a:spLocks noGrp="1"/>
          </p:cNvSpPr>
          <p:nvPr>
            <p:ph sz="quarter" idx="4294967295"/>
          </p:nvPr>
        </p:nvSpPr>
        <p:spPr>
          <a:xfrm>
            <a:off x="3289546" y="308057"/>
            <a:ext cx="5158417" cy="6549944"/>
          </a:xfrm>
        </p:spPr>
        <p:txBody>
          <a:bodyPr>
            <a:normAutofit fontScale="85000" lnSpcReduction="20000"/>
          </a:bodyPr>
          <a:lstStyle/>
          <a:p>
            <a:r>
              <a:rPr lang="en-US" sz="2400" dirty="0">
                <a:solidFill>
                  <a:schemeClr val="accent3"/>
                </a:solidFill>
              </a:rPr>
              <a:t>LEGAL AND REGULATORY REQUIREMENTS: OTHER</a:t>
            </a:r>
          </a:p>
          <a:p>
            <a:r>
              <a:rPr lang="en-US" sz="1600" dirty="0"/>
              <a:t>Affordable Care Act</a:t>
            </a:r>
          </a:p>
          <a:p>
            <a:r>
              <a:rPr lang="en-US" sz="1600" b="0" dirty="0"/>
              <a:t>The Affordable Care Act includes many reforms that have overhauled the U.S. healthcare system, including the establishment of health insurance exchanges, the elimination of pre-existing condition exclusions and lifetime maximums,  the requirement that individuals who do not have insurance must buy insurance or pay a tax (individual mandate), and the availability of cost sharing subsidies and premium tax credits, among numerous other provisions.  </a:t>
            </a:r>
          </a:p>
          <a:p>
            <a:pPr marR="0">
              <a:lnSpc>
                <a:spcPct val="120000"/>
              </a:lnSpc>
              <a:spcBef>
                <a:spcPts val="0"/>
              </a:spcBef>
              <a:spcAft>
                <a:spcPts val="0"/>
              </a:spcAft>
            </a:pPr>
            <a:r>
              <a:rPr lang="en-US" sz="1600" dirty="0">
                <a:effectLst/>
                <a:ea typeface="Calibri" panose="020F0502020204030204" pitchFamily="34" charset="0"/>
              </a:rPr>
              <a:t>Employee Retirement Income Security Act (ERISA)</a:t>
            </a:r>
          </a:p>
          <a:p>
            <a:pPr marR="0">
              <a:lnSpc>
                <a:spcPct val="120000"/>
              </a:lnSpc>
              <a:spcBef>
                <a:spcPts val="0"/>
              </a:spcBef>
              <a:spcAft>
                <a:spcPts val="0"/>
              </a:spcAft>
            </a:pPr>
            <a:endParaRPr lang="en-US" sz="1600" dirty="0">
              <a:effectLst/>
              <a:ea typeface="Calibri" panose="020F0502020204030204" pitchFamily="34" charset="0"/>
            </a:endParaRPr>
          </a:p>
          <a:p>
            <a:pPr marR="0">
              <a:spcBef>
                <a:spcPts val="0"/>
              </a:spcBef>
              <a:spcAft>
                <a:spcPts val="0"/>
              </a:spcAft>
            </a:pPr>
            <a:r>
              <a:rPr lang="en-US" sz="1600" b="0" dirty="0">
                <a:effectLst/>
                <a:ea typeface="Calibri" panose="020F0502020204030204" pitchFamily="34" charset="0"/>
              </a:rPr>
              <a:t>ERISA is comprehensive federal legislation that is part of the labor laws of the United States. It governs, in part, “employee benefits plans,” as defined in the statute. ERISA requires benefit plans to provide participants with certain plan information, outlines fiduciary responsibilities for those who manage and control plan assets, requires plans to establish and maintain claims and grievance and appeals procedures, and gives plan participants the right to sue for benefits and breaches of fiduciary duty.</a:t>
            </a:r>
          </a:p>
          <a:p>
            <a:pPr marR="0">
              <a:spcBef>
                <a:spcPts val="0"/>
              </a:spcBef>
              <a:spcAft>
                <a:spcPts val="0"/>
              </a:spcAft>
            </a:pPr>
            <a:endParaRPr lang="en-US" sz="1600" b="0" dirty="0">
              <a:effectLst/>
              <a:ea typeface="Calibri" panose="020F0502020204030204" pitchFamily="34" charset="0"/>
            </a:endParaRPr>
          </a:p>
          <a:p>
            <a:pPr marR="0">
              <a:spcBef>
                <a:spcPts val="0"/>
              </a:spcBef>
              <a:spcAft>
                <a:spcPts val="0"/>
              </a:spcAft>
            </a:pPr>
            <a:r>
              <a:rPr lang="en-US" sz="1600" dirty="0">
                <a:effectLst/>
                <a:ea typeface="Calibri" panose="020F0502020204030204" pitchFamily="34" charset="0"/>
              </a:rPr>
              <a:t>No Surprises Act</a:t>
            </a:r>
          </a:p>
          <a:p>
            <a:pPr marR="0">
              <a:spcBef>
                <a:spcPts val="0"/>
              </a:spcBef>
              <a:spcAft>
                <a:spcPts val="0"/>
              </a:spcAft>
            </a:pPr>
            <a:endParaRPr lang="en-US" sz="1600" dirty="0">
              <a:effectLst/>
              <a:ea typeface="Calibri" panose="020F0502020204030204" pitchFamily="34" charset="0"/>
            </a:endParaRPr>
          </a:p>
          <a:p>
            <a:pPr marR="0">
              <a:spcBef>
                <a:spcPts val="0"/>
              </a:spcBef>
              <a:spcAft>
                <a:spcPts val="0"/>
              </a:spcAft>
            </a:pPr>
            <a:r>
              <a:rPr lang="en-US" sz="1600" b="0" dirty="0">
                <a:effectLst/>
                <a:ea typeface="Calibri" panose="020F0502020204030204" pitchFamily="34" charset="0"/>
              </a:rPr>
              <a:t>The No Surprises Act, which was passed as part of the Consolidated Appropriations Act of 2021, is a law designed to plan participants from surprise bills for emergency services at out-of-network facilities or for out-of-network providers at in-network facilities and hold plan participants only for in-network cost-sharing amounts. The No Surprises Act also enacted certain transparency provisions, including allowing participants to receive a good faith estimate of the cost of care.</a:t>
            </a:r>
          </a:p>
          <a:p>
            <a:endParaRPr lang="en-US" sz="1800" b="0" dirty="0"/>
          </a:p>
          <a:p>
            <a:endParaRPr lang="en-US" sz="1800" dirty="0"/>
          </a:p>
          <a:p>
            <a:endParaRPr lang="en-US" sz="1800" dirty="0"/>
          </a:p>
          <a:p>
            <a:endParaRPr lang="en-US" sz="1800" dirty="0"/>
          </a:p>
          <a:p>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93EEBC7E-EB9D-C06C-E1FC-185EDEE16EBC}"/>
              </a:ext>
            </a:extLst>
          </p:cNvPr>
          <p:cNvSpPr>
            <a:spLocks noGrp="1"/>
          </p:cNvSpPr>
          <p:nvPr>
            <p:ph sz="quarter" idx="10"/>
          </p:nvPr>
        </p:nvSpPr>
        <p:spPr/>
        <p:txBody>
          <a:bodyPr>
            <a:normAutofit/>
          </a:bodyPr>
          <a:lstStyle/>
          <a:p>
            <a:r>
              <a:rPr lang="en-US" dirty="0"/>
              <a:t>WHY ETHICS, INTEGRITY AND  COMPLIANCE COUNT</a:t>
            </a:r>
          </a:p>
          <a:p>
            <a:pPr marL="0" lvl="2" indent="0">
              <a:buNone/>
            </a:pPr>
            <a:r>
              <a:rPr lang="en-US" dirty="0"/>
              <a:t>Acting ethically, with integrity and in compliance with the law is as important as any aspect of our business. It also helps us uphold our commitment to our customers. How we conduct ourselves reflects on us and the company.</a:t>
            </a:r>
          </a:p>
          <a:p>
            <a:pPr lvl="1"/>
            <a:r>
              <a:rPr lang="en-US" dirty="0"/>
              <a:t>We are expected to:</a:t>
            </a:r>
          </a:p>
          <a:p>
            <a:pPr lvl="2"/>
            <a:r>
              <a:rPr lang="en-US" dirty="0"/>
              <a:t>Promote the safety and welfare of employees and our customers</a:t>
            </a:r>
          </a:p>
          <a:p>
            <a:pPr lvl="2"/>
            <a:r>
              <a:rPr lang="en-US" dirty="0"/>
              <a:t>Encourage a cooperative and professional work environment</a:t>
            </a:r>
          </a:p>
          <a:p>
            <a:pPr lvl="2"/>
            <a:r>
              <a:rPr lang="en-US" dirty="0"/>
              <a:t>Protect personal rights and corporate property</a:t>
            </a:r>
          </a:p>
          <a:p>
            <a:pPr lvl="2"/>
            <a:r>
              <a:rPr lang="en-US" dirty="0"/>
              <a:t>Demonstrate the highest standard of integrity and ethical behavior</a:t>
            </a:r>
          </a:p>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ontent Placeholder 34">
            <a:extLst>
              <a:ext uri="{FF2B5EF4-FFF2-40B4-BE49-F238E27FC236}">
                <a16:creationId xmlns:a16="http://schemas.microsoft.com/office/drawing/2014/main" id="{FC74E8F8-FFDE-D028-DD57-4CDFC57D465A}"/>
              </a:ext>
            </a:extLst>
          </p:cNvPr>
          <p:cNvSpPr>
            <a:spLocks noGrp="1"/>
          </p:cNvSpPr>
          <p:nvPr>
            <p:ph sz="quarter" idx="10"/>
          </p:nvPr>
        </p:nvSpPr>
        <p:spPr/>
        <p:txBody>
          <a:bodyPr>
            <a:normAutofit/>
          </a:bodyPr>
          <a:lstStyle/>
          <a:p>
            <a:r>
              <a:rPr lang="en-US" dirty="0"/>
              <a:t>OUR ETHICAL DECISION-MAKING FRAMEWORK</a:t>
            </a:r>
          </a:p>
          <a:p>
            <a:pPr lvl="1"/>
            <a:r>
              <a:rPr lang="en-US" dirty="0"/>
              <a:t>When faced with an ethics issue or concern, the best course of action is not always clear.</a:t>
            </a:r>
          </a:p>
          <a:p>
            <a:pPr lvl="2"/>
            <a:r>
              <a:rPr lang="en-US" dirty="0"/>
              <a:t>The ethical decision-making process is a series of questions that we should ask ourselves anytime we are not sure about what to do in a particular situation. This is especially  important if there is something about the situation which makes us question whether what  we are about to do, or what we are being asked to do, is right or wrong.</a:t>
            </a:r>
          </a:p>
          <a:p>
            <a:pPr lvl="2"/>
            <a:r>
              <a:rPr lang="en-US" dirty="0"/>
              <a:t>To help guide us through ethical decision-making, we should consider the following questions when unsure whether an action or situation is appropriate.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19"/>
          <p:cNvSpPr txBox="1"/>
          <p:nvPr/>
        </p:nvSpPr>
        <p:spPr>
          <a:xfrm>
            <a:off x="6641142" y="559399"/>
            <a:ext cx="2196913" cy="1269865"/>
          </a:xfrm>
          <a:prstGeom prst="rect">
            <a:avLst/>
          </a:prstGeom>
        </p:spPr>
        <p:txBody>
          <a:bodyPr vert="horz" wrap="square" lIns="0" tIns="11206" rIns="0" bIns="0" rtlCol="0">
            <a:spAutoFit/>
          </a:bodyPr>
          <a:lstStyle/>
          <a:p>
            <a:pPr marL="11206" marR="4483" algn="ctr">
              <a:lnSpc>
                <a:spcPct val="119100"/>
              </a:lnSpc>
              <a:spcBef>
                <a:spcPts val="88"/>
              </a:spcBef>
            </a:pPr>
            <a:r>
              <a:rPr sz="1400" i="1" dirty="0">
                <a:solidFill>
                  <a:srgbClr val="FFFFFF"/>
                </a:solidFill>
                <a:latin typeface="+mj-lt"/>
                <a:cs typeface="Palatino Linotype"/>
              </a:rPr>
              <a:t>Consult our company  resources to determine whether a</a:t>
            </a:r>
            <a:r>
              <a:rPr lang="en-US" sz="1400" i="1" dirty="0">
                <a:solidFill>
                  <a:srgbClr val="FFFFFF"/>
                </a:solidFill>
                <a:latin typeface="+mj-lt"/>
                <a:cs typeface="Palatino Linotype"/>
              </a:rPr>
              <a:t> </a:t>
            </a:r>
            <a:r>
              <a:rPr sz="1400" i="1" dirty="0">
                <a:solidFill>
                  <a:srgbClr val="FFFFFF"/>
                </a:solidFill>
                <a:latin typeface="+mj-lt"/>
                <a:cs typeface="Palatino Linotype"/>
              </a:rPr>
              <a:t>situation goes against our Program, company policy or the law.</a:t>
            </a:r>
            <a:endParaRPr sz="1400" dirty="0">
              <a:latin typeface="+mj-lt"/>
              <a:cs typeface="Palatino Linotype"/>
            </a:endParaRPr>
          </a:p>
        </p:txBody>
      </p:sp>
      <p:sp>
        <p:nvSpPr>
          <p:cNvPr id="27" name="object 27"/>
          <p:cNvSpPr txBox="1"/>
          <p:nvPr/>
        </p:nvSpPr>
        <p:spPr>
          <a:xfrm>
            <a:off x="6641142" y="2424118"/>
            <a:ext cx="2150969" cy="2295274"/>
          </a:xfrm>
          <a:prstGeom prst="rect">
            <a:avLst/>
          </a:prstGeom>
        </p:spPr>
        <p:txBody>
          <a:bodyPr vert="horz" wrap="square" lIns="0" tIns="11206" rIns="0" bIns="0" rtlCol="0">
            <a:spAutoFit/>
          </a:bodyPr>
          <a:lstStyle/>
          <a:p>
            <a:pPr marL="11206" marR="4483" algn="ctr">
              <a:lnSpc>
                <a:spcPct val="119100"/>
              </a:lnSpc>
              <a:spcBef>
                <a:spcPts val="88"/>
              </a:spcBef>
            </a:pPr>
            <a:r>
              <a:rPr sz="1400" i="1" dirty="0">
                <a:solidFill>
                  <a:srgbClr val="FFFFFF"/>
                </a:solidFill>
                <a:latin typeface="+mj-lt"/>
                <a:cs typeface="Palatino Linotype"/>
              </a:rPr>
              <a:t>Focus on the effect decisions will have on our customers and fellow employees. Who has an  interest at stake? Who will be helped or hurt by the decision? Would we want to read about this in the news?</a:t>
            </a:r>
            <a:endParaRPr sz="1400" dirty="0">
              <a:latin typeface="+mj-lt"/>
              <a:cs typeface="Palatino Linotype"/>
            </a:endParaRPr>
          </a:p>
        </p:txBody>
      </p:sp>
      <p:sp>
        <p:nvSpPr>
          <p:cNvPr id="29" name="object 29"/>
          <p:cNvSpPr/>
          <p:nvPr/>
        </p:nvSpPr>
        <p:spPr>
          <a:xfrm>
            <a:off x="3500303" y="2016462"/>
            <a:ext cx="296956" cy="296956"/>
          </a:xfrm>
          <a:custGeom>
            <a:avLst/>
            <a:gdLst/>
            <a:ahLst/>
            <a:cxnLst/>
            <a:rect l="l" t="t" r="r" b="b"/>
            <a:pathLst>
              <a:path w="336550" h="336550">
                <a:moveTo>
                  <a:pt x="168109" y="0"/>
                </a:moveTo>
                <a:lnTo>
                  <a:pt x="0" y="168109"/>
                </a:lnTo>
                <a:lnTo>
                  <a:pt x="168109" y="336219"/>
                </a:lnTo>
                <a:lnTo>
                  <a:pt x="336219" y="168109"/>
                </a:lnTo>
                <a:lnTo>
                  <a:pt x="168109" y="0"/>
                </a:lnTo>
                <a:close/>
              </a:path>
            </a:pathLst>
          </a:custGeom>
          <a:solidFill>
            <a:srgbClr val="FFFFFF"/>
          </a:solidFill>
        </p:spPr>
        <p:txBody>
          <a:bodyPr wrap="square" lIns="0" tIns="0" rIns="0" bIns="0" rtlCol="0"/>
          <a:lstStyle/>
          <a:p>
            <a:endParaRPr sz="1588"/>
          </a:p>
        </p:txBody>
      </p:sp>
      <p:sp>
        <p:nvSpPr>
          <p:cNvPr id="35" name="object 42">
            <a:extLst>
              <a:ext uri="{FF2B5EF4-FFF2-40B4-BE49-F238E27FC236}">
                <a16:creationId xmlns:a16="http://schemas.microsoft.com/office/drawing/2014/main" id="{49268C65-652D-B79E-15B5-AAD40CD45E24}"/>
              </a:ext>
            </a:extLst>
          </p:cNvPr>
          <p:cNvSpPr txBox="1"/>
          <p:nvPr/>
        </p:nvSpPr>
        <p:spPr>
          <a:xfrm>
            <a:off x="6725646" y="5272615"/>
            <a:ext cx="2146487" cy="757161"/>
          </a:xfrm>
          <a:prstGeom prst="rect">
            <a:avLst/>
          </a:prstGeom>
        </p:spPr>
        <p:txBody>
          <a:bodyPr vert="horz" wrap="square" lIns="0" tIns="11206" rIns="0" bIns="0" rtlCol="0">
            <a:spAutoFit/>
          </a:bodyPr>
          <a:lstStyle/>
          <a:p>
            <a:pPr marL="11206" marR="4483" algn="ctr">
              <a:lnSpc>
                <a:spcPct val="119100"/>
              </a:lnSpc>
              <a:spcBef>
                <a:spcPts val="88"/>
              </a:spcBef>
            </a:pPr>
            <a:r>
              <a:rPr sz="1400" i="1" spc="66" dirty="0">
                <a:solidFill>
                  <a:srgbClr val="FFFFFF"/>
                </a:solidFill>
                <a:latin typeface="+mj-lt"/>
                <a:cs typeface="Raavi" panose="020B0502040204020203" pitchFamily="34" charset="0"/>
              </a:rPr>
              <a:t>Identify</a:t>
            </a:r>
            <a:r>
              <a:rPr sz="1400" i="1" spc="-9" dirty="0">
                <a:solidFill>
                  <a:srgbClr val="FFFFFF"/>
                </a:solidFill>
                <a:latin typeface="+mj-lt"/>
                <a:cs typeface="Raavi" panose="020B0502040204020203" pitchFamily="34" charset="0"/>
              </a:rPr>
              <a:t> </a:t>
            </a:r>
            <a:r>
              <a:rPr sz="1400" i="1" spc="124" dirty="0">
                <a:solidFill>
                  <a:srgbClr val="FFFFFF"/>
                </a:solidFill>
                <a:latin typeface="+mj-lt"/>
                <a:cs typeface="Raavi" panose="020B0502040204020203" pitchFamily="34" charset="0"/>
              </a:rPr>
              <a:t>and</a:t>
            </a:r>
            <a:r>
              <a:rPr sz="1400" i="1" spc="-4" dirty="0">
                <a:solidFill>
                  <a:srgbClr val="FFFFFF"/>
                </a:solidFill>
                <a:latin typeface="+mj-lt"/>
                <a:cs typeface="Raavi" panose="020B0502040204020203" pitchFamily="34" charset="0"/>
              </a:rPr>
              <a:t> </a:t>
            </a:r>
            <a:r>
              <a:rPr sz="1400" i="1" spc="62" dirty="0">
                <a:solidFill>
                  <a:srgbClr val="FFFFFF"/>
                </a:solidFill>
                <a:latin typeface="+mj-lt"/>
                <a:cs typeface="Raavi" panose="020B0502040204020203" pitchFamily="34" charset="0"/>
              </a:rPr>
              <a:t>clarify</a:t>
            </a:r>
            <a:r>
              <a:rPr sz="1400" i="1" spc="-9" dirty="0">
                <a:solidFill>
                  <a:srgbClr val="FFFFFF"/>
                </a:solidFill>
                <a:latin typeface="+mj-lt"/>
                <a:cs typeface="Raavi" panose="020B0502040204020203" pitchFamily="34" charset="0"/>
              </a:rPr>
              <a:t> </a:t>
            </a:r>
            <a:r>
              <a:rPr sz="1400" i="1" spc="88" dirty="0">
                <a:solidFill>
                  <a:srgbClr val="FFFFFF"/>
                </a:solidFill>
                <a:latin typeface="+mj-lt"/>
                <a:cs typeface="Raavi" panose="020B0502040204020203" pitchFamily="34" charset="0"/>
              </a:rPr>
              <a:t>the</a:t>
            </a:r>
            <a:r>
              <a:rPr sz="1400" i="1" spc="-4" dirty="0">
                <a:solidFill>
                  <a:srgbClr val="FFFFFF"/>
                </a:solidFill>
                <a:latin typeface="+mj-lt"/>
                <a:cs typeface="Raavi" panose="020B0502040204020203" pitchFamily="34" charset="0"/>
              </a:rPr>
              <a:t> </a:t>
            </a:r>
            <a:r>
              <a:rPr sz="1400" i="1" spc="79" dirty="0">
                <a:solidFill>
                  <a:srgbClr val="FFFFFF"/>
                </a:solidFill>
                <a:latin typeface="+mj-lt"/>
                <a:cs typeface="Raavi" panose="020B0502040204020203" pitchFamily="34" charset="0"/>
              </a:rPr>
              <a:t>ethics </a:t>
            </a:r>
            <a:r>
              <a:rPr sz="1400" i="1" spc="-296" dirty="0">
                <a:solidFill>
                  <a:srgbClr val="FFFFFF"/>
                </a:solidFill>
                <a:latin typeface="+mj-lt"/>
                <a:cs typeface="Raavi" panose="020B0502040204020203" pitchFamily="34" charset="0"/>
              </a:rPr>
              <a:t> </a:t>
            </a:r>
            <a:r>
              <a:rPr sz="1400" i="1" spc="97" dirty="0">
                <a:solidFill>
                  <a:srgbClr val="FFFFFF"/>
                </a:solidFill>
                <a:latin typeface="+mj-lt"/>
                <a:cs typeface="Raavi" panose="020B0502040204020203" pitchFamily="34" charset="0"/>
              </a:rPr>
              <a:t>issue</a:t>
            </a:r>
            <a:r>
              <a:rPr sz="1400" i="1" spc="-9" dirty="0">
                <a:solidFill>
                  <a:srgbClr val="FFFFFF"/>
                </a:solidFill>
                <a:latin typeface="+mj-lt"/>
                <a:cs typeface="Raavi" panose="020B0502040204020203" pitchFamily="34" charset="0"/>
              </a:rPr>
              <a:t> </a:t>
            </a:r>
            <a:r>
              <a:rPr sz="1400" i="1" spc="88" dirty="0">
                <a:solidFill>
                  <a:srgbClr val="FFFFFF"/>
                </a:solidFill>
                <a:latin typeface="+mj-lt"/>
                <a:cs typeface="Raavi" panose="020B0502040204020203" pitchFamily="34" charset="0"/>
              </a:rPr>
              <a:t>at</a:t>
            </a:r>
            <a:r>
              <a:rPr sz="1400" i="1" spc="-9" dirty="0">
                <a:solidFill>
                  <a:srgbClr val="FFFFFF"/>
                </a:solidFill>
                <a:latin typeface="+mj-lt"/>
                <a:cs typeface="Raavi" panose="020B0502040204020203" pitchFamily="34" charset="0"/>
              </a:rPr>
              <a:t> </a:t>
            </a:r>
            <a:r>
              <a:rPr sz="1400" i="1" spc="115" dirty="0">
                <a:solidFill>
                  <a:srgbClr val="FFFFFF"/>
                </a:solidFill>
                <a:latin typeface="+mj-lt"/>
                <a:cs typeface="Raavi" panose="020B0502040204020203" pitchFamily="34" charset="0"/>
              </a:rPr>
              <a:t>stake</a:t>
            </a:r>
            <a:r>
              <a:rPr sz="1400" i="1" spc="-4" dirty="0">
                <a:solidFill>
                  <a:srgbClr val="FFFFFF"/>
                </a:solidFill>
                <a:latin typeface="+mj-lt"/>
                <a:cs typeface="Raavi" panose="020B0502040204020203" pitchFamily="34" charset="0"/>
              </a:rPr>
              <a:t> </a:t>
            </a:r>
            <a:r>
              <a:rPr sz="1400" i="1" spc="22" dirty="0">
                <a:solidFill>
                  <a:srgbClr val="FFFFFF"/>
                </a:solidFill>
                <a:latin typeface="+mj-lt"/>
                <a:cs typeface="Raavi" panose="020B0502040204020203" pitchFamily="34" charset="0"/>
              </a:rPr>
              <a:t>in</a:t>
            </a:r>
            <a:r>
              <a:rPr sz="1400" i="1" spc="-9" dirty="0">
                <a:solidFill>
                  <a:srgbClr val="FFFFFF"/>
                </a:solidFill>
                <a:latin typeface="+mj-lt"/>
                <a:cs typeface="Raavi" panose="020B0502040204020203" pitchFamily="34" charset="0"/>
              </a:rPr>
              <a:t> </a:t>
            </a:r>
            <a:r>
              <a:rPr sz="1400" i="1" spc="176" dirty="0">
                <a:solidFill>
                  <a:srgbClr val="FFFFFF"/>
                </a:solidFill>
                <a:latin typeface="+mj-lt"/>
                <a:cs typeface="Raavi" panose="020B0502040204020203" pitchFamily="34" charset="0"/>
              </a:rPr>
              <a:t>a</a:t>
            </a:r>
            <a:r>
              <a:rPr sz="1400" i="1" spc="-4" dirty="0">
                <a:solidFill>
                  <a:srgbClr val="FFFFFF"/>
                </a:solidFill>
                <a:latin typeface="+mj-lt"/>
                <a:cs typeface="Raavi" panose="020B0502040204020203" pitchFamily="34" charset="0"/>
              </a:rPr>
              <a:t> </a:t>
            </a:r>
            <a:r>
              <a:rPr sz="1400" i="1" spc="71" dirty="0">
                <a:solidFill>
                  <a:srgbClr val="FFFFFF"/>
                </a:solidFill>
                <a:latin typeface="+mj-lt"/>
                <a:cs typeface="Raavi" panose="020B0502040204020203" pitchFamily="34" charset="0"/>
              </a:rPr>
              <a:t>situation.</a:t>
            </a:r>
            <a:endParaRPr sz="1400" dirty="0">
              <a:latin typeface="+mj-lt"/>
              <a:cs typeface="Raavi" panose="020B0502040204020203" pitchFamily="34" charset="0"/>
            </a:endParaRPr>
          </a:p>
        </p:txBody>
      </p:sp>
      <p:sp>
        <p:nvSpPr>
          <p:cNvPr id="42" name="Content Placeholder 41">
            <a:extLst>
              <a:ext uri="{FF2B5EF4-FFF2-40B4-BE49-F238E27FC236}">
                <a16:creationId xmlns:a16="http://schemas.microsoft.com/office/drawing/2014/main" id="{111A003A-41E0-8EB0-F7C6-C7012E98F8BD}"/>
              </a:ext>
            </a:extLst>
          </p:cNvPr>
          <p:cNvSpPr>
            <a:spLocks noGrp="1"/>
          </p:cNvSpPr>
          <p:nvPr>
            <p:ph sz="quarter" idx="10"/>
          </p:nvPr>
        </p:nvSpPr>
        <p:spPr/>
        <p:txBody>
          <a:bodyPr>
            <a:normAutofit/>
          </a:bodyPr>
          <a:lstStyle/>
          <a:p>
            <a:pPr lvl="1"/>
            <a:r>
              <a:rPr lang="en-US" sz="2400" dirty="0"/>
              <a:t>Consult Resources</a:t>
            </a:r>
          </a:p>
          <a:p>
            <a:pPr marL="0" lvl="2" indent="0">
              <a:buNone/>
            </a:pPr>
            <a:r>
              <a:rPr lang="en-US" sz="1800" dirty="0"/>
              <a:t>Does anything about this situation violate our Compliance and Ethics Program, company policy or the law?</a:t>
            </a:r>
          </a:p>
          <a:p>
            <a:pPr lvl="1"/>
            <a:r>
              <a:rPr lang="en-US" sz="2400" dirty="0"/>
              <a:t>Consider the Consequences</a:t>
            </a:r>
          </a:p>
          <a:p>
            <a:pPr lvl="2"/>
            <a:r>
              <a:rPr lang="en-US" sz="1800" dirty="0"/>
              <a:t>How will our customers or others be affected by this decision?</a:t>
            </a:r>
          </a:p>
          <a:p>
            <a:pPr lvl="2"/>
            <a:r>
              <a:rPr lang="en-US" sz="1800" dirty="0"/>
              <a:t>What effect could this decision have on the company’s reputation and on my own?</a:t>
            </a:r>
          </a:p>
          <a:p>
            <a:pPr lvl="1"/>
            <a:r>
              <a:rPr lang="en-US" sz="2400" dirty="0"/>
              <a:t>Gain clarity</a:t>
            </a:r>
          </a:p>
          <a:p>
            <a:pPr lvl="2"/>
            <a:r>
              <a:rPr lang="en-US" sz="1800" dirty="0"/>
              <a:t>What feels wrong about the situation?</a:t>
            </a:r>
          </a:p>
          <a:p>
            <a:pPr lvl="2"/>
            <a:r>
              <a:rPr lang="en-US" sz="1800" dirty="0"/>
              <a:t>Can we identify the ethics issue involved?</a:t>
            </a:r>
          </a:p>
          <a:p>
            <a:pPr lvl="2"/>
            <a:r>
              <a:rPr lang="en-US" sz="1800" dirty="0"/>
              <a:t>Does this situation conflict with our values?</a:t>
            </a:r>
          </a:p>
        </p:txBody>
      </p:sp>
      <p:cxnSp>
        <p:nvCxnSpPr>
          <p:cNvPr id="45" name="Straight Connector 44">
            <a:extLst>
              <a:ext uri="{FF2B5EF4-FFF2-40B4-BE49-F238E27FC236}">
                <a16:creationId xmlns:a16="http://schemas.microsoft.com/office/drawing/2014/main" id="{CAE868B5-4E95-DF6B-9764-3C124322A651}"/>
              </a:ext>
            </a:extLst>
          </p:cNvPr>
          <p:cNvCxnSpPr/>
          <p:nvPr/>
        </p:nvCxnSpPr>
        <p:spPr>
          <a:xfrm>
            <a:off x="6584090" y="2164559"/>
            <a:ext cx="2311015" cy="0"/>
          </a:xfrm>
          <a:prstGeom prst="line">
            <a:avLst/>
          </a:prstGeom>
          <a:ln w="28575" cap="sq">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517D900-215F-0D62-2E42-86FD1B77EA9C}"/>
              </a:ext>
            </a:extLst>
          </p:cNvPr>
          <p:cNvCxnSpPr/>
          <p:nvPr/>
        </p:nvCxnSpPr>
        <p:spPr>
          <a:xfrm>
            <a:off x="6561118" y="4985731"/>
            <a:ext cx="2311015" cy="0"/>
          </a:xfrm>
          <a:prstGeom prst="line">
            <a:avLst/>
          </a:prstGeom>
          <a:ln w="28575" cap="sq">
            <a:solidFill>
              <a:schemeClr val="bg1"/>
            </a:solidFill>
            <a:round/>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theme/theme1.xml><?xml version="1.0" encoding="utf-8"?>
<a:theme xmlns:a="http://schemas.openxmlformats.org/drawingml/2006/main" name="1_WebTPA template">
  <a:themeElements>
    <a:clrScheme name="WebTPA">
      <a:dk1>
        <a:sysClr val="windowText" lastClr="000000"/>
      </a:dk1>
      <a:lt1>
        <a:sysClr val="window" lastClr="FFFFFF"/>
      </a:lt1>
      <a:dk2>
        <a:srgbClr val="696969"/>
      </a:dk2>
      <a:lt2>
        <a:srgbClr val="FFC02E"/>
      </a:lt2>
      <a:accent1>
        <a:srgbClr val="0069AA"/>
      </a:accent1>
      <a:accent2>
        <a:srgbClr val="8DC63F"/>
      </a:accent2>
      <a:accent3>
        <a:srgbClr val="13B5EA"/>
      </a:accent3>
      <a:accent4>
        <a:srgbClr val="0069AA"/>
      </a:accent4>
      <a:accent5>
        <a:srgbClr val="5E9732"/>
      </a:accent5>
      <a:accent6>
        <a:srgbClr val="54534A"/>
      </a:accent6>
      <a:hlink>
        <a:srgbClr val="0CA0DB"/>
      </a:hlink>
      <a:folHlink>
        <a:srgbClr val="9EA1A8"/>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sq">
          <a:solidFill>
            <a:schemeClr val="tx2"/>
          </a:solidFill>
          <a:round/>
        </a:ln>
      </a:spPr>
      <a:bodyPr/>
      <a:lstStyle/>
      <a:style>
        <a:lnRef idx="1">
          <a:schemeClr val="accent1"/>
        </a:lnRef>
        <a:fillRef idx="0">
          <a:schemeClr val="accent1"/>
        </a:fillRef>
        <a:effectRef idx="0">
          <a:schemeClr val="accent1"/>
        </a:effectRef>
        <a:fontRef idx="minor">
          <a:schemeClr val="tx1"/>
        </a:fontRef>
      </a:style>
    </a:lnDef>
    <a:txDef>
      <a:spPr>
        <a:ln>
          <a:noFill/>
        </a:ln>
      </a:spPr>
      <a:bodyPr wrap="square" rtlCol="0">
        <a:spAutoFit/>
      </a:bodyPr>
      <a:lstStyle>
        <a:defPPr>
          <a:defRPr dirty="0" err="1" smtClean="0">
            <a:solidFill>
              <a:schemeClr val="tx2"/>
            </a:solidFill>
          </a:defRPr>
        </a:defPPr>
      </a:lstStyle>
    </a:txDef>
  </a:objectDefaults>
  <a:extraClrSchemeLst/>
  <a:extLst>
    <a:ext uri="{05A4C25C-085E-4340-85A3-A5531E510DB2}">
      <thm15:themeFamily xmlns:thm15="http://schemas.microsoft.com/office/thememl/2012/main" name="WebTPA standard template (002)" id="{1FCAADAC-FDD0-4253-A322-4609286DCEB4}" vid="{A07CFDE6-8156-4BC7-B10F-753E93C71A1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d5363e6-c15d-4626-b6d5-31de419e88dc" xsi:nil="true"/>
    <lcf76f155ced4ddcb4097134ff3c332f xmlns="76892980-ac2e-418c-b9b7-7464b6205a16">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731EEBEEFB9834FB653858F2207AA63" ma:contentTypeVersion="13" ma:contentTypeDescription="Create a new document." ma:contentTypeScope="" ma:versionID="57ef9ef778c6f7752cc4a99ad486f704">
  <xsd:schema xmlns:xsd="http://www.w3.org/2001/XMLSchema" xmlns:xs="http://www.w3.org/2001/XMLSchema" xmlns:p="http://schemas.microsoft.com/office/2006/metadata/properties" xmlns:ns2="76892980-ac2e-418c-b9b7-7464b6205a16" xmlns:ns3="9d5363e6-c15d-4626-b6d5-31de419e88dc" targetNamespace="http://schemas.microsoft.com/office/2006/metadata/properties" ma:root="true" ma:fieldsID="b4e86fbf4990ab5ec391572d14aef775" ns2:_="" ns3:_="">
    <xsd:import namespace="76892980-ac2e-418c-b9b7-7464b6205a16"/>
    <xsd:import namespace="9d5363e6-c15d-4626-b6d5-31de419e88d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892980-ac2e-418c-b9b7-7464b6205a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22afa41e-02b7-44b1-92ec-0dc7cdbbac1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d5363e6-c15d-4626-b6d5-31de419e88dc"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44040c44-92ff-4ec7-b355-2ffa27e62f06}" ma:internalName="TaxCatchAll" ma:showField="CatchAllData" ma:web="9d5363e6-c15d-4626-b6d5-31de419e88d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CA90419-FACB-4335-B1AB-FF3100164933}">
  <ds:schemaRefs>
    <ds:schemaRef ds:uri="http://schemas.microsoft.com/sharepoint/v3/contenttype/forms"/>
  </ds:schemaRefs>
</ds:datastoreItem>
</file>

<file path=customXml/itemProps2.xml><?xml version="1.0" encoding="utf-8"?>
<ds:datastoreItem xmlns:ds="http://schemas.openxmlformats.org/officeDocument/2006/customXml" ds:itemID="{1F78414B-1CB0-44C4-B00E-B5AF43FF7C8D}">
  <ds:schemaRefs>
    <ds:schemaRef ds:uri="http://schemas.microsoft.com/office/2006/metadata/properties"/>
    <ds:schemaRef ds:uri="http://schemas.microsoft.com/office/infopath/2007/PartnerControls"/>
    <ds:schemaRef ds:uri="9d5363e6-c15d-4626-b6d5-31de419e88dc"/>
    <ds:schemaRef ds:uri="76892980-ac2e-418c-b9b7-7464b6205a16"/>
  </ds:schemaRefs>
</ds:datastoreItem>
</file>

<file path=customXml/itemProps3.xml><?xml version="1.0" encoding="utf-8"?>
<ds:datastoreItem xmlns:ds="http://schemas.openxmlformats.org/officeDocument/2006/customXml" ds:itemID="{6F6E3FA0-269B-4B27-88FD-9A0527425C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892980-ac2e-418c-b9b7-7464b6205a16"/>
    <ds:schemaRef ds:uri="9d5363e6-c15d-4626-b6d5-31de419e88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WebTPA standard template</Template>
  <TotalTime>6073</TotalTime>
  <Words>10306</Words>
  <Application>Microsoft Office PowerPoint</Application>
  <PresentationFormat>On-screen Show (4:3)</PresentationFormat>
  <Paragraphs>529</Paragraphs>
  <Slides>67</Slides>
  <Notes>2</Notes>
  <HiddenSlides>0</HiddenSlides>
  <MMClips>0</MMClips>
  <ScaleCrop>false</ScaleCrop>
  <HeadingPairs>
    <vt:vector size="4" baseType="variant">
      <vt:variant>
        <vt:lpstr>Theme</vt:lpstr>
      </vt:variant>
      <vt:variant>
        <vt:i4>1</vt:i4>
      </vt:variant>
      <vt:variant>
        <vt:lpstr>Slide Titles</vt:lpstr>
      </vt:variant>
      <vt:variant>
        <vt:i4>67</vt:i4>
      </vt:variant>
    </vt:vector>
  </HeadingPairs>
  <TitlesOfParts>
    <vt:vector size="68" baseType="lpstr">
      <vt:lpstr>1_WebTPA template</vt:lpstr>
      <vt:lpstr>Code of Ethical Business Conduct </vt:lpstr>
      <vt:lpstr>TABLE OF CONTENTS</vt:lpstr>
      <vt:lpstr>PowerPoint Presentation</vt:lpstr>
      <vt:lpstr>INTEGRITY  AND ETHICS</vt:lpstr>
      <vt:lpstr>PowerPoint Presentation</vt:lpstr>
      <vt:lpstr>PowerPoint Presentation</vt:lpstr>
      <vt:lpstr>PowerPoint Presentation</vt:lpstr>
      <vt:lpstr>PowerPoint Presentation</vt:lpstr>
      <vt:lpstr>PowerPoint Presentation</vt:lpstr>
      <vt:lpstr>OUR  RESPONSIBILITY  AND REPORTING  CONCERNS</vt:lpstr>
      <vt:lpstr>PowerPoint Presentation</vt:lpstr>
      <vt:lpstr>PowerPoint Presentation</vt:lpstr>
      <vt:lpstr>PowerPoint Presentation</vt:lpstr>
      <vt:lpstr>PowerPoint Presentation</vt:lpstr>
      <vt:lpstr>PowerPoint Presentation</vt:lpstr>
      <vt:lpstr>OUR ENVIRONMENT</vt:lpstr>
      <vt:lpstr>PowerPoint Presentation</vt:lpstr>
      <vt:lpstr>PowerPoint Presentation</vt:lpstr>
      <vt:lpstr>PowerPoint Presentation</vt:lpstr>
      <vt:lpstr>PowerPoint Presentation</vt:lpstr>
      <vt:lpstr>PowerPoint Presentation</vt:lpstr>
      <vt:lpstr>PowerPoint Presentation</vt:lpstr>
      <vt:lpstr>DEALING WITH BUSINESS  PARTNERS </vt:lpstr>
      <vt:lpstr>PowerPoint Presentation</vt:lpstr>
      <vt:lpstr>PowerPoint Presentation</vt:lpstr>
      <vt:lpstr>PowerPoint Presentation</vt:lpstr>
      <vt:lpstr>PowerPoint Presentation</vt:lpstr>
      <vt:lpstr>Use of Company Assets</vt:lpstr>
      <vt:lpstr>PowerPoint Presentation</vt:lpstr>
      <vt:lpstr>PowerPoint Presentation</vt:lpstr>
      <vt:lpstr>PowerPoint Presentation</vt:lpstr>
      <vt:lpstr>PowerPoint Presentation</vt:lpstr>
      <vt:lpstr>PowerPoint Presentation</vt:lpstr>
      <vt:lpstr>PowerPoint Presentation</vt:lpstr>
      <vt:lpstr>CONFLICTS OF INTEREST</vt:lpstr>
      <vt:lpstr>PowerPoint Presentation</vt:lpstr>
      <vt:lpstr>PowerPoint Presentation</vt:lpstr>
      <vt:lpstr>GIFTS AND  ENTERTAINMENT</vt:lpstr>
      <vt:lpstr>PowerPoint Presentation</vt:lpstr>
      <vt:lpstr>PowerPoint Presentation</vt:lpstr>
      <vt:lpstr>PowerPoint Presentation</vt:lpstr>
      <vt:lpstr>ACCURATE  COMPANY  RECORDS AND  FINANCIAL  INTEGRITY</vt:lpstr>
      <vt:lpstr>PowerPoint Presentation</vt:lpstr>
      <vt:lpstr>PowerPoint Presentation</vt:lpstr>
      <vt:lpstr>PowerPoint Presentation</vt:lpstr>
      <vt:lpstr>PowerPoint Presentation</vt:lpstr>
      <vt:lpstr>PowerPoint Presentation</vt:lpstr>
      <vt:lpstr>PROTECTING  INFORMATION  AND PROPERTY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INFORMATION SECURITY</vt:lpstr>
      <vt:lpstr>PowerPoint Presentation</vt:lpstr>
      <vt:lpstr>PowerPoint Presentation</vt:lpstr>
      <vt:lpstr>DEALINGS WITH GOVERNMENT PROGRAMS</vt:lpstr>
      <vt:lpstr>PowerPoint Presentation</vt:lpstr>
      <vt:lpstr>PowerPoint Presentation</vt:lpstr>
      <vt:lpstr>LEGAL AND REGULATORY REQUIREMENTS</vt:lpstr>
      <vt:lpstr>PowerPoint Presentation</vt:lpstr>
      <vt:lpstr>LEGAL AND REGULATORY REQUIREMENTS: OUR ENVIRONMENT</vt:lpstr>
      <vt:lpstr>PowerPoint Presentation</vt:lpstr>
      <vt:lpstr>PowerPoint Presentation</vt:lpstr>
      <vt:lpstr>PowerPoint Presentation</vt:lpstr>
    </vt:vector>
  </TitlesOfParts>
  <Company>VHA,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Alexis Hypolite</dc:creator>
  <cp:lastModifiedBy>Jenn Alexinas</cp:lastModifiedBy>
  <cp:revision>30</cp:revision>
  <cp:lastPrinted>2019-02-15T20:18:09Z</cp:lastPrinted>
  <dcterms:created xsi:type="dcterms:W3CDTF">2020-11-23T14:35:38Z</dcterms:created>
  <dcterms:modified xsi:type="dcterms:W3CDTF">2022-06-30T17:04:46Z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0x010100A731EEBEEFB9834FB653858F2207AA63</vt:lpwstr>
  </property>
</Properties>
</file>