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7" r:id="rId1"/>
  </p:sldMasterIdLst>
  <p:notesMasterIdLst>
    <p:notesMasterId r:id="rId63"/>
  </p:notesMasterIdLst>
  <p:sldIdLst>
    <p:sldId id="256" r:id="rId2"/>
    <p:sldId id="330" r:id="rId3"/>
    <p:sldId id="333" r:id="rId4"/>
    <p:sldId id="267" r:id="rId5"/>
    <p:sldId id="282" r:id="rId6"/>
    <p:sldId id="346" r:id="rId7"/>
    <p:sldId id="258" r:id="rId8"/>
    <p:sldId id="293" r:id="rId9"/>
    <p:sldId id="337" r:id="rId10"/>
    <p:sldId id="300" r:id="rId11"/>
    <p:sldId id="269" r:id="rId12"/>
    <p:sldId id="294" r:id="rId13"/>
    <p:sldId id="340" r:id="rId14"/>
    <p:sldId id="280" r:id="rId15"/>
    <p:sldId id="332" r:id="rId16"/>
    <p:sldId id="374" r:id="rId17"/>
    <p:sldId id="306" r:id="rId18"/>
    <p:sldId id="334" r:id="rId19"/>
    <p:sldId id="316" r:id="rId20"/>
    <p:sldId id="324" r:id="rId21"/>
    <p:sldId id="341" r:id="rId22"/>
    <p:sldId id="271" r:id="rId23"/>
    <p:sldId id="289" r:id="rId24"/>
    <p:sldId id="264" r:id="rId25"/>
    <p:sldId id="347" r:id="rId26"/>
    <p:sldId id="353" r:id="rId27"/>
    <p:sldId id="290" r:id="rId28"/>
    <p:sldId id="325" r:id="rId29"/>
    <p:sldId id="342" r:id="rId30"/>
    <p:sldId id="326" r:id="rId31"/>
    <p:sldId id="328" r:id="rId32"/>
    <p:sldId id="307" r:id="rId33"/>
    <p:sldId id="335" r:id="rId34"/>
    <p:sldId id="317" r:id="rId35"/>
    <p:sldId id="322" r:id="rId36"/>
    <p:sldId id="336" r:id="rId37"/>
    <p:sldId id="338" r:id="rId38"/>
    <p:sldId id="348" r:id="rId39"/>
    <p:sldId id="349" r:id="rId40"/>
    <p:sldId id="354" r:id="rId41"/>
    <p:sldId id="278" r:id="rId42"/>
    <p:sldId id="344" r:id="rId43"/>
    <p:sldId id="345" r:id="rId44"/>
    <p:sldId id="351" r:id="rId45"/>
    <p:sldId id="358" r:id="rId46"/>
    <p:sldId id="371" r:id="rId47"/>
    <p:sldId id="362" r:id="rId48"/>
    <p:sldId id="369" r:id="rId49"/>
    <p:sldId id="363" r:id="rId50"/>
    <p:sldId id="368" r:id="rId51"/>
    <p:sldId id="365" r:id="rId52"/>
    <p:sldId id="373" r:id="rId53"/>
    <p:sldId id="367" r:id="rId54"/>
    <p:sldId id="302" r:id="rId55"/>
    <p:sldId id="355" r:id="rId56"/>
    <p:sldId id="356" r:id="rId57"/>
    <p:sldId id="339" r:id="rId58"/>
    <p:sldId id="266" r:id="rId59"/>
    <p:sldId id="352" r:id="rId60"/>
    <p:sldId id="285" r:id="rId61"/>
    <p:sldId id="350"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7" autoAdjust="0"/>
    <p:restoredTop sz="94676" autoAdjust="0"/>
  </p:normalViewPr>
  <p:slideViewPr>
    <p:cSldViewPr>
      <p:cViewPr varScale="1">
        <p:scale>
          <a:sx n="135" d="100"/>
          <a:sy n="135" d="100"/>
        </p:scale>
        <p:origin x="-1762" y="-45"/>
      </p:cViewPr>
      <p:guideLst>
        <p:guide orient="horz" pos="2160"/>
        <p:guide pos="2880"/>
      </p:guideLst>
    </p:cSldViewPr>
  </p:slideViewPr>
  <p:outlineViewPr>
    <p:cViewPr>
      <p:scale>
        <a:sx n="33" d="100"/>
        <a:sy n="33" d="100"/>
      </p:scale>
      <p:origin x="0" y="19241"/>
    </p:cViewPr>
  </p:outlineViewPr>
  <p:notesTextViewPr>
    <p:cViewPr>
      <p:scale>
        <a:sx n="1" d="1"/>
        <a:sy n="1" d="1"/>
      </p:scale>
      <p:origin x="0" y="0"/>
    </p:cViewPr>
  </p:notesTextViewPr>
  <p:sorterViewPr>
    <p:cViewPr varScale="1">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9BA82-312E-A14B-82A0-9482DC18EAFB}" type="datetimeFigureOut">
              <a:rPr lang="en-US" smtClean="0"/>
              <a:pPr/>
              <a:t>9/14/2024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058308-ED9F-FF4D-B4AD-C182FD6D0125}" type="slidenum">
              <a:rPr lang="en-US" smtClean="0"/>
              <a:pPr/>
              <a:t>‹#›</a:t>
            </a:fld>
            <a:endParaRPr lang="en-US"/>
          </a:p>
        </p:txBody>
      </p:sp>
    </p:spTree>
    <p:extLst>
      <p:ext uri="{BB962C8B-B14F-4D97-AF65-F5344CB8AC3E}">
        <p14:creationId xmlns="" xmlns:p14="http://schemas.microsoft.com/office/powerpoint/2010/main" val="3901020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ltLang="en-US" dirty="0"/>
              <a:t> </a:t>
            </a:r>
          </a:p>
          <a:p>
            <a:pPr lvl="1"/>
            <a:r>
              <a:rPr lang="en-US" altLang="en-US" dirty="0"/>
              <a:t>THANK YOU!!!</a:t>
            </a:r>
          </a:p>
          <a:p>
            <a:pPr lvl="1"/>
            <a:endParaRPr lang="en-US" altLang="en-US" dirty="0"/>
          </a:p>
          <a:p>
            <a:pPr lvl="1"/>
            <a:endParaRPr lang="en-US" altLang="en-US" dirty="0"/>
          </a:p>
          <a:p>
            <a:r>
              <a:rPr lang="en-US" altLang="en-US" dirty="0"/>
              <a:t>Welcome new families and members</a:t>
            </a:r>
          </a:p>
          <a:p>
            <a:pPr lvl="1"/>
            <a:r>
              <a:rPr lang="en-US" altLang="en-US" dirty="0"/>
              <a:t>Looking forward to a great 2022</a:t>
            </a:r>
          </a:p>
          <a:p>
            <a:endParaRPr lang="en-US" dirty="0"/>
          </a:p>
        </p:txBody>
      </p:sp>
      <p:sp>
        <p:nvSpPr>
          <p:cNvPr id="4" name="Slide Number Placeholder 3"/>
          <p:cNvSpPr>
            <a:spLocks noGrp="1"/>
          </p:cNvSpPr>
          <p:nvPr>
            <p:ph type="sldNum" sz="quarter" idx="5"/>
          </p:nvPr>
        </p:nvSpPr>
        <p:spPr/>
        <p:txBody>
          <a:bodyPr/>
          <a:lstStyle/>
          <a:p>
            <a:fld id="{A9058308-ED9F-FF4D-B4AD-C182FD6D0125}" type="slidenum">
              <a:rPr lang="en-US" smtClean="0"/>
              <a:pPr/>
              <a:t>1</a:t>
            </a:fld>
            <a:endParaRPr lang="en-US"/>
          </a:p>
        </p:txBody>
      </p:sp>
    </p:spTree>
    <p:extLst>
      <p:ext uri="{BB962C8B-B14F-4D97-AF65-F5344CB8AC3E}">
        <p14:creationId xmlns="" xmlns:p14="http://schemas.microsoft.com/office/powerpoint/2010/main" val="448209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Marilyn</a:t>
            </a:r>
          </a:p>
        </p:txBody>
      </p:sp>
      <p:sp>
        <p:nvSpPr>
          <p:cNvPr id="4" name="Slide Number Placeholder 3"/>
          <p:cNvSpPr>
            <a:spLocks noGrp="1"/>
          </p:cNvSpPr>
          <p:nvPr>
            <p:ph type="sldNum" sz="quarter" idx="5"/>
          </p:nvPr>
        </p:nvSpPr>
        <p:spPr/>
        <p:txBody>
          <a:bodyPr/>
          <a:lstStyle/>
          <a:p>
            <a:fld id="{A9058308-ED9F-FF4D-B4AD-C182FD6D0125}" type="slidenum">
              <a:rPr lang="en-US" smtClean="0"/>
              <a:pPr/>
              <a:t>10</a:t>
            </a:fld>
            <a:endParaRPr lang="en-US"/>
          </a:p>
        </p:txBody>
      </p:sp>
    </p:spTree>
    <p:extLst>
      <p:ext uri="{BB962C8B-B14F-4D97-AF65-F5344CB8AC3E}">
        <p14:creationId xmlns="" xmlns:p14="http://schemas.microsoft.com/office/powerpoint/2010/main" val="1593326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Turn over to Marilyn</a:t>
            </a:r>
          </a:p>
        </p:txBody>
      </p:sp>
      <p:sp>
        <p:nvSpPr>
          <p:cNvPr id="4" name="Slide Number Placeholder 3"/>
          <p:cNvSpPr>
            <a:spLocks noGrp="1"/>
          </p:cNvSpPr>
          <p:nvPr>
            <p:ph type="sldNum" sz="quarter" idx="10"/>
          </p:nvPr>
        </p:nvSpPr>
        <p:spPr/>
        <p:txBody>
          <a:bodyPr/>
          <a:lstStyle/>
          <a:p>
            <a:fld id="{A9058308-ED9F-FF4D-B4AD-C182FD6D012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Marilyn</a:t>
            </a:r>
          </a:p>
        </p:txBody>
      </p:sp>
      <p:sp>
        <p:nvSpPr>
          <p:cNvPr id="4" name="Slide Number Placeholder 3"/>
          <p:cNvSpPr>
            <a:spLocks noGrp="1"/>
          </p:cNvSpPr>
          <p:nvPr>
            <p:ph type="sldNum" sz="quarter" idx="5"/>
          </p:nvPr>
        </p:nvSpPr>
        <p:spPr/>
        <p:txBody>
          <a:bodyPr/>
          <a:lstStyle/>
          <a:p>
            <a:fld id="{A9058308-ED9F-FF4D-B4AD-C182FD6D0125}" type="slidenum">
              <a:rPr lang="en-US" smtClean="0"/>
              <a:pPr/>
              <a:t>12</a:t>
            </a:fld>
            <a:endParaRPr lang="en-US"/>
          </a:p>
        </p:txBody>
      </p:sp>
    </p:spTree>
    <p:extLst>
      <p:ext uri="{BB962C8B-B14F-4D97-AF65-F5344CB8AC3E}">
        <p14:creationId xmlns="" xmlns:p14="http://schemas.microsoft.com/office/powerpoint/2010/main" val="2853552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Staggering, open</a:t>
            </a:r>
            <a:r>
              <a:rPr lang="en-US" baseline="0" dirty="0"/>
              <a:t> mouth breathing, not getting </a:t>
            </a:r>
            <a:r>
              <a:rPr lang="en-US" baseline="0" dirty="0" smtClean="0"/>
              <a:t>up</a:t>
            </a:r>
          </a:p>
          <a:p>
            <a:r>
              <a:rPr lang="en-US" baseline="0" dirty="0" smtClean="0"/>
              <a:t>Bonus Question – What do you do about it?</a:t>
            </a:r>
            <a:endParaRPr lang="en-US" dirty="0"/>
          </a:p>
        </p:txBody>
      </p:sp>
      <p:sp>
        <p:nvSpPr>
          <p:cNvPr id="4" name="Slide Number Placeholder 3"/>
          <p:cNvSpPr>
            <a:spLocks noGrp="1"/>
          </p:cNvSpPr>
          <p:nvPr>
            <p:ph type="sldNum" sz="quarter" idx="5"/>
          </p:nvPr>
        </p:nvSpPr>
        <p:spPr/>
        <p:txBody>
          <a:bodyPr/>
          <a:lstStyle/>
          <a:p>
            <a:fld id="{A9058308-ED9F-FF4D-B4AD-C182FD6D0125}" type="slidenum">
              <a:rPr lang="en-US" smtClean="0"/>
              <a:pPr/>
              <a:t>13</a:t>
            </a:fld>
            <a:endParaRPr lang="en-US"/>
          </a:p>
        </p:txBody>
      </p:sp>
    </p:spTree>
    <p:extLst>
      <p:ext uri="{BB962C8B-B14F-4D97-AF65-F5344CB8AC3E}">
        <p14:creationId xmlns="" xmlns:p14="http://schemas.microsoft.com/office/powerpoint/2010/main" val="2778281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Sophia</a:t>
            </a:r>
          </a:p>
          <a:p>
            <a:r>
              <a:rPr lang="en-US" dirty="0"/>
              <a:t>Introduce the leaders.</a:t>
            </a:r>
            <a:r>
              <a:rPr lang="en-US" baseline="0" dirty="0"/>
              <a:t>     </a:t>
            </a:r>
            <a:r>
              <a:rPr lang="en-US" dirty="0"/>
              <a:t>4-H is different than HCL , must be in the llama project, 5-6 meeting sessions at the fairgrounds, move to farm, assigned an animal to train over the summer for the fair</a:t>
            </a:r>
          </a:p>
          <a:p>
            <a:r>
              <a:rPr lang="en-US" dirty="0"/>
              <a:t>To</a:t>
            </a:r>
            <a:r>
              <a:rPr lang="en-US" baseline="0" dirty="0"/>
              <a:t> complete the Llama Project, complete Llama Record Book, Llama Activity Book, HCL Record Sheet</a:t>
            </a:r>
            <a:endParaRPr lang="en-US" dirty="0"/>
          </a:p>
          <a:p>
            <a:endParaRPr lang="en-US" dirty="0"/>
          </a:p>
        </p:txBody>
      </p:sp>
      <p:sp>
        <p:nvSpPr>
          <p:cNvPr id="4" name="Slide Number Placeholder 3"/>
          <p:cNvSpPr>
            <a:spLocks noGrp="1"/>
          </p:cNvSpPr>
          <p:nvPr>
            <p:ph type="sldNum" sz="quarter" idx="5"/>
          </p:nvPr>
        </p:nvSpPr>
        <p:spPr/>
        <p:txBody>
          <a:bodyPr/>
          <a:lstStyle/>
          <a:p>
            <a:fld id="{A9058308-ED9F-FF4D-B4AD-C182FD6D0125}" type="slidenum">
              <a:rPr lang="en-US" smtClean="0"/>
              <a:pPr/>
              <a:t>14</a:t>
            </a:fld>
            <a:endParaRPr lang="en-US"/>
          </a:p>
        </p:txBody>
      </p:sp>
    </p:spTree>
    <p:extLst>
      <p:ext uri="{BB962C8B-B14F-4D97-AF65-F5344CB8AC3E}">
        <p14:creationId xmlns="" xmlns:p14="http://schemas.microsoft.com/office/powerpoint/2010/main" val="3042160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Sophia</a:t>
            </a:r>
          </a:p>
          <a:p>
            <a:r>
              <a:rPr lang="en-US" dirty="0"/>
              <a:t>Ada Bishop’s poster was 4-H Sweepstakes Winner this year at IN State</a:t>
            </a:r>
            <a:r>
              <a:rPr lang="en-US" baseline="0" dirty="0"/>
              <a:t> Fair.  Creative subject.  Compared llama spit with human spit.</a:t>
            </a:r>
          </a:p>
          <a:p>
            <a:r>
              <a:rPr lang="en-US" baseline="0" dirty="0"/>
              <a:t>Fiber:  Emma </a:t>
            </a:r>
            <a:r>
              <a:rPr lang="en-US" baseline="0" dirty="0" err="1"/>
              <a:t>Reichel</a:t>
            </a:r>
            <a:r>
              <a:rPr lang="en-US" baseline="0" dirty="0"/>
              <a:t>, Overall Reserve Grand Champion, went to State Fair.  Matthew </a:t>
            </a:r>
            <a:r>
              <a:rPr lang="en-US" baseline="0" dirty="0" err="1"/>
              <a:t>Duprey</a:t>
            </a:r>
            <a:r>
              <a:rPr lang="en-US" baseline="0" dirty="0"/>
              <a:t> Jr. Grand Champion went to State Fair.</a:t>
            </a:r>
            <a:endParaRPr lang="en-US" dirty="0"/>
          </a:p>
        </p:txBody>
      </p:sp>
      <p:sp>
        <p:nvSpPr>
          <p:cNvPr id="4" name="Slide Number Placeholder 3"/>
          <p:cNvSpPr>
            <a:spLocks noGrp="1"/>
          </p:cNvSpPr>
          <p:nvPr>
            <p:ph type="sldNum" sz="quarter" idx="5"/>
          </p:nvPr>
        </p:nvSpPr>
        <p:spPr/>
        <p:txBody>
          <a:bodyPr/>
          <a:lstStyle/>
          <a:p>
            <a:fld id="{A9058308-ED9F-FF4D-B4AD-C182FD6D0125}" type="slidenum">
              <a:rPr lang="en-US" smtClean="0"/>
              <a:pPr/>
              <a:t>15</a:t>
            </a:fld>
            <a:endParaRPr lang="en-US"/>
          </a:p>
        </p:txBody>
      </p:sp>
    </p:spTree>
    <p:extLst>
      <p:ext uri="{BB962C8B-B14F-4D97-AF65-F5344CB8AC3E}">
        <p14:creationId xmlns="" xmlns:p14="http://schemas.microsoft.com/office/powerpoint/2010/main" val="1943915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Requested by our Youth Members</a:t>
            </a:r>
          </a:p>
          <a:p>
            <a:r>
              <a:rPr lang="en-US" dirty="0" smtClean="0"/>
              <a:t>Held at our fairgrounds</a:t>
            </a:r>
            <a:endParaRPr lang="en-US" dirty="0"/>
          </a:p>
        </p:txBody>
      </p:sp>
      <p:sp>
        <p:nvSpPr>
          <p:cNvPr id="4" name="Slide Number Placeholder 3"/>
          <p:cNvSpPr>
            <a:spLocks noGrp="1"/>
          </p:cNvSpPr>
          <p:nvPr>
            <p:ph type="sldNum" sz="quarter" idx="10"/>
          </p:nvPr>
        </p:nvSpPr>
        <p:spPr/>
        <p:txBody>
          <a:bodyPr/>
          <a:lstStyle/>
          <a:p>
            <a:fld id="{A9058308-ED9F-FF4D-B4AD-C182FD6D012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Sophia</a:t>
            </a:r>
          </a:p>
          <a:p>
            <a:r>
              <a:rPr lang="en-US" dirty="0"/>
              <a:t>HCL had 5 working committees</a:t>
            </a:r>
          </a:p>
        </p:txBody>
      </p:sp>
      <p:sp>
        <p:nvSpPr>
          <p:cNvPr id="4" name="Slide Number Placeholder 3"/>
          <p:cNvSpPr>
            <a:spLocks noGrp="1"/>
          </p:cNvSpPr>
          <p:nvPr>
            <p:ph type="sldNum" sz="quarter" idx="10"/>
          </p:nvPr>
        </p:nvSpPr>
        <p:spPr/>
        <p:txBody>
          <a:bodyPr/>
          <a:lstStyle/>
          <a:p>
            <a:fld id="{A9058308-ED9F-FF4D-B4AD-C182FD6D012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a:t>
            </a:r>
            <a:r>
              <a:rPr lang="en-US" dirty="0"/>
              <a:t>and Introduce Chores Committee-</a:t>
            </a:r>
            <a:r>
              <a:rPr lang="en-US" baseline="0" dirty="0"/>
              <a:t> Chairs may want to say something</a:t>
            </a:r>
            <a:endParaRPr lang="en-US" dirty="0"/>
          </a:p>
        </p:txBody>
      </p:sp>
      <p:sp>
        <p:nvSpPr>
          <p:cNvPr id="4" name="Slide Number Placeholder 3"/>
          <p:cNvSpPr>
            <a:spLocks noGrp="1"/>
          </p:cNvSpPr>
          <p:nvPr>
            <p:ph type="sldNum" sz="quarter" idx="5"/>
          </p:nvPr>
        </p:nvSpPr>
        <p:spPr/>
        <p:txBody>
          <a:bodyPr/>
          <a:lstStyle/>
          <a:p>
            <a:fld id="{A9058308-ED9F-FF4D-B4AD-C182FD6D0125}" type="slidenum">
              <a:rPr lang="en-US" smtClean="0"/>
              <a:pPr/>
              <a:t>18</a:t>
            </a:fld>
            <a:endParaRPr lang="en-US"/>
          </a:p>
        </p:txBody>
      </p:sp>
    </p:spTree>
    <p:extLst>
      <p:ext uri="{BB962C8B-B14F-4D97-AF65-F5344CB8AC3E}">
        <p14:creationId xmlns="" xmlns:p14="http://schemas.microsoft.com/office/powerpoint/2010/main" val="1943915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a:p>
            <a:r>
              <a:rPr lang="en-US" dirty="0"/>
              <a:t>If you think there is something wrong, there probably is</a:t>
            </a:r>
          </a:p>
          <a:p>
            <a:r>
              <a:rPr lang="en-US" dirty="0"/>
              <a:t>All animals are up and alert</a:t>
            </a:r>
          </a:p>
          <a:p>
            <a:r>
              <a:rPr lang="en-US" dirty="0"/>
              <a:t>Chores Training</a:t>
            </a:r>
          </a:p>
        </p:txBody>
      </p:sp>
      <p:sp>
        <p:nvSpPr>
          <p:cNvPr id="4" name="Slide Number Placeholder 3"/>
          <p:cNvSpPr>
            <a:spLocks noGrp="1"/>
          </p:cNvSpPr>
          <p:nvPr>
            <p:ph type="sldNum" sz="quarter" idx="5"/>
          </p:nvPr>
        </p:nvSpPr>
        <p:spPr/>
        <p:txBody>
          <a:bodyPr/>
          <a:lstStyle/>
          <a:p>
            <a:fld id="{A9058308-ED9F-FF4D-B4AD-C182FD6D0125}" type="slidenum">
              <a:rPr lang="en-US" smtClean="0"/>
              <a:pPr/>
              <a:t>19</a:t>
            </a:fld>
            <a:endParaRPr lang="en-US"/>
          </a:p>
        </p:txBody>
      </p:sp>
    </p:spTree>
    <p:extLst>
      <p:ext uri="{BB962C8B-B14F-4D97-AF65-F5344CB8AC3E}">
        <p14:creationId xmlns="" xmlns:p14="http://schemas.microsoft.com/office/powerpoint/2010/main" val="1943915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ltLang="en-US" dirty="0"/>
              <a:t>Introduce ourselves and explain who we are</a:t>
            </a:r>
          </a:p>
          <a:p>
            <a:pPr lvl="1"/>
            <a:endParaRPr lang="en-US" altLang="en-US" dirty="0"/>
          </a:p>
          <a:p>
            <a:r>
              <a:rPr lang="en-US" altLang="en-US" dirty="0"/>
              <a:t>Welcome new families and members</a:t>
            </a:r>
          </a:p>
          <a:p>
            <a:pPr lvl="1"/>
            <a:r>
              <a:rPr lang="en-US" altLang="en-US" dirty="0"/>
              <a:t>Looking forward to a great 2022</a:t>
            </a:r>
          </a:p>
          <a:p>
            <a:endParaRPr lang="en-US" dirty="0"/>
          </a:p>
        </p:txBody>
      </p:sp>
      <p:sp>
        <p:nvSpPr>
          <p:cNvPr id="4" name="Slide Number Placeholder 3"/>
          <p:cNvSpPr>
            <a:spLocks noGrp="1"/>
          </p:cNvSpPr>
          <p:nvPr>
            <p:ph type="sldNum" sz="quarter" idx="5"/>
          </p:nvPr>
        </p:nvSpPr>
        <p:spPr/>
        <p:txBody>
          <a:bodyPr/>
          <a:lstStyle/>
          <a:p>
            <a:fld id="{A9058308-ED9F-FF4D-B4AD-C182FD6D0125}" type="slidenum">
              <a:rPr lang="en-US" smtClean="0"/>
              <a:pPr/>
              <a:t>2</a:t>
            </a:fld>
            <a:endParaRPr lang="en-US"/>
          </a:p>
        </p:txBody>
      </p:sp>
    </p:spTree>
    <p:extLst>
      <p:ext uri="{BB962C8B-B14F-4D97-AF65-F5344CB8AC3E}">
        <p14:creationId xmlns="" xmlns:p14="http://schemas.microsoft.com/office/powerpoint/2010/main" val="448209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a:t>
            </a:r>
            <a:r>
              <a:rPr lang="en-US" dirty="0"/>
              <a:t>one has their </a:t>
            </a:r>
            <a:r>
              <a:rPr lang="en-US" dirty="0" smtClean="0"/>
              <a:t>own </a:t>
            </a:r>
            <a:r>
              <a:rPr lang="en-US" dirty="0"/>
              <a:t>responsibilities</a:t>
            </a:r>
          </a:p>
          <a:p>
            <a:r>
              <a:rPr lang="en-US" dirty="0"/>
              <a:t>Turn over to Alyson Elder for comments</a:t>
            </a:r>
          </a:p>
        </p:txBody>
      </p:sp>
      <p:sp>
        <p:nvSpPr>
          <p:cNvPr id="4" name="Slide Number Placeholder 3"/>
          <p:cNvSpPr>
            <a:spLocks noGrp="1"/>
          </p:cNvSpPr>
          <p:nvPr>
            <p:ph type="sldNum" sz="quarter" idx="10"/>
          </p:nvPr>
        </p:nvSpPr>
        <p:spPr/>
        <p:txBody>
          <a:bodyPr/>
          <a:lstStyle/>
          <a:p>
            <a:fld id="{A9058308-ED9F-FF4D-B4AD-C182FD6D012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that everyone is up and eating</a:t>
            </a:r>
          </a:p>
          <a:p>
            <a:r>
              <a:rPr lang="en-US" dirty="0"/>
              <a:t>Feed,</a:t>
            </a:r>
            <a:r>
              <a:rPr lang="en-US" baseline="0" dirty="0"/>
              <a:t> water, minerals</a:t>
            </a:r>
            <a:endParaRPr lang="en-US" dirty="0"/>
          </a:p>
        </p:txBody>
      </p:sp>
      <p:sp>
        <p:nvSpPr>
          <p:cNvPr id="4" name="Slide Number Placeholder 3"/>
          <p:cNvSpPr>
            <a:spLocks noGrp="1"/>
          </p:cNvSpPr>
          <p:nvPr>
            <p:ph type="sldNum" sz="quarter" idx="5"/>
          </p:nvPr>
        </p:nvSpPr>
        <p:spPr/>
        <p:txBody>
          <a:bodyPr/>
          <a:lstStyle/>
          <a:p>
            <a:fld id="{A9058308-ED9F-FF4D-B4AD-C182FD6D0125}" type="slidenum">
              <a:rPr lang="en-US" smtClean="0"/>
              <a:pPr/>
              <a:t>21</a:t>
            </a:fld>
            <a:endParaRPr lang="en-US"/>
          </a:p>
        </p:txBody>
      </p:sp>
    </p:spTree>
    <p:extLst>
      <p:ext uri="{BB962C8B-B14F-4D97-AF65-F5344CB8AC3E}">
        <p14:creationId xmlns="" xmlns:p14="http://schemas.microsoft.com/office/powerpoint/2010/main" val="2778281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a:t>
            </a:r>
            <a:r>
              <a:rPr lang="en-US" dirty="0"/>
              <a:t>Committee, ask committee if they have anything to add</a:t>
            </a:r>
          </a:p>
        </p:txBody>
      </p:sp>
      <p:sp>
        <p:nvSpPr>
          <p:cNvPr id="4" name="Slide Number Placeholder 3"/>
          <p:cNvSpPr>
            <a:spLocks noGrp="1"/>
          </p:cNvSpPr>
          <p:nvPr>
            <p:ph type="sldNum" sz="quarter" idx="5"/>
          </p:nvPr>
        </p:nvSpPr>
        <p:spPr/>
        <p:txBody>
          <a:bodyPr/>
          <a:lstStyle/>
          <a:p>
            <a:fld id="{A9058308-ED9F-FF4D-B4AD-C182FD6D0125}" type="slidenum">
              <a:rPr lang="en-US" smtClean="0"/>
              <a:pPr/>
              <a:t>22</a:t>
            </a:fld>
            <a:endParaRPr lang="en-US"/>
          </a:p>
        </p:txBody>
      </p:sp>
    </p:spTree>
    <p:extLst>
      <p:ext uri="{BB962C8B-B14F-4D97-AF65-F5344CB8AC3E}">
        <p14:creationId xmlns="" xmlns:p14="http://schemas.microsoft.com/office/powerpoint/2010/main" val="2223649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Introduce </a:t>
            </a:r>
            <a:r>
              <a:rPr lang="en-US" dirty="0"/>
              <a:t>Herd Management Committee Members</a:t>
            </a:r>
          </a:p>
        </p:txBody>
      </p:sp>
      <p:sp>
        <p:nvSpPr>
          <p:cNvPr id="4" name="Slide Number Placeholder 3"/>
          <p:cNvSpPr>
            <a:spLocks noGrp="1"/>
          </p:cNvSpPr>
          <p:nvPr>
            <p:ph type="sldNum" sz="quarter" idx="10"/>
          </p:nvPr>
        </p:nvSpPr>
        <p:spPr/>
        <p:txBody>
          <a:bodyPr/>
          <a:lstStyle/>
          <a:p>
            <a:fld id="{A9058308-ED9F-FF4D-B4AD-C182FD6D0125}"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Herd </a:t>
            </a:r>
            <a:r>
              <a:rPr lang="en-US" dirty="0"/>
              <a:t>Management does …….  Turn over to Marilyn for comments</a:t>
            </a:r>
          </a:p>
        </p:txBody>
      </p:sp>
      <p:sp>
        <p:nvSpPr>
          <p:cNvPr id="4" name="Slide Number Placeholder 3"/>
          <p:cNvSpPr>
            <a:spLocks noGrp="1"/>
          </p:cNvSpPr>
          <p:nvPr>
            <p:ph type="sldNum" sz="quarter" idx="5"/>
          </p:nvPr>
        </p:nvSpPr>
        <p:spPr/>
        <p:txBody>
          <a:bodyPr/>
          <a:lstStyle/>
          <a:p>
            <a:fld id="{A9058308-ED9F-FF4D-B4AD-C182FD6D0125}" type="slidenum">
              <a:rPr lang="en-US" smtClean="0"/>
              <a:pPr/>
              <a:t>24</a:t>
            </a:fld>
            <a:endParaRPr lang="en-US"/>
          </a:p>
        </p:txBody>
      </p:sp>
    </p:spTree>
    <p:extLst>
      <p:ext uri="{BB962C8B-B14F-4D97-AF65-F5344CB8AC3E}">
        <p14:creationId xmlns="" xmlns:p14="http://schemas.microsoft.com/office/powerpoint/2010/main" val="1234714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year</a:t>
            </a:r>
          </a:p>
        </p:txBody>
      </p:sp>
      <p:sp>
        <p:nvSpPr>
          <p:cNvPr id="4" name="Slide Number Placeholder 3"/>
          <p:cNvSpPr>
            <a:spLocks noGrp="1"/>
          </p:cNvSpPr>
          <p:nvPr>
            <p:ph type="sldNum" sz="quarter" idx="5"/>
          </p:nvPr>
        </p:nvSpPr>
        <p:spPr/>
        <p:txBody>
          <a:bodyPr/>
          <a:lstStyle/>
          <a:p>
            <a:fld id="{A9058308-ED9F-FF4D-B4AD-C182FD6D0125}" type="slidenum">
              <a:rPr lang="en-US" smtClean="0"/>
              <a:pPr/>
              <a:t>25</a:t>
            </a:fld>
            <a:endParaRPr lang="en-US"/>
          </a:p>
        </p:txBody>
      </p:sp>
    </p:spTree>
    <p:extLst>
      <p:ext uri="{BB962C8B-B14F-4D97-AF65-F5344CB8AC3E}">
        <p14:creationId xmlns="" xmlns:p14="http://schemas.microsoft.com/office/powerpoint/2010/main" val="2778281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Ringworm</a:t>
            </a:r>
            <a:endParaRPr lang="en-US" dirty="0"/>
          </a:p>
        </p:txBody>
      </p:sp>
      <p:sp>
        <p:nvSpPr>
          <p:cNvPr id="4" name="Slide Number Placeholder 3"/>
          <p:cNvSpPr>
            <a:spLocks noGrp="1"/>
          </p:cNvSpPr>
          <p:nvPr>
            <p:ph type="sldNum" sz="quarter" idx="5"/>
          </p:nvPr>
        </p:nvSpPr>
        <p:spPr/>
        <p:txBody>
          <a:bodyPr/>
          <a:lstStyle/>
          <a:p>
            <a:fld id="{A9058308-ED9F-FF4D-B4AD-C182FD6D0125}" type="slidenum">
              <a:rPr lang="en-US" smtClean="0"/>
              <a:pPr/>
              <a:t>26</a:t>
            </a:fld>
            <a:endParaRPr lang="en-US"/>
          </a:p>
        </p:txBody>
      </p:sp>
    </p:spTree>
    <p:extLst>
      <p:ext uri="{BB962C8B-B14F-4D97-AF65-F5344CB8AC3E}">
        <p14:creationId xmlns="" xmlns:p14="http://schemas.microsoft.com/office/powerpoint/2010/main" val="2778281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Lauren</a:t>
            </a:r>
          </a:p>
          <a:p>
            <a:r>
              <a:rPr lang="en-US" dirty="0"/>
              <a:t>Introduce Committee</a:t>
            </a:r>
          </a:p>
        </p:txBody>
      </p:sp>
      <p:sp>
        <p:nvSpPr>
          <p:cNvPr id="4" name="Slide Number Placeholder 3"/>
          <p:cNvSpPr>
            <a:spLocks noGrp="1"/>
          </p:cNvSpPr>
          <p:nvPr>
            <p:ph type="sldNum" sz="quarter" idx="10"/>
          </p:nvPr>
        </p:nvSpPr>
        <p:spPr/>
        <p:txBody>
          <a:bodyPr/>
          <a:lstStyle/>
          <a:p>
            <a:fld id="{A9058308-ED9F-FF4D-B4AD-C182FD6D012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a:p>
            <a:r>
              <a:rPr lang="en-US" dirty="0"/>
              <a:t>This committee needs help with visits &amp; transportation.  Turn over to Stephanie </a:t>
            </a:r>
            <a:r>
              <a:rPr lang="en-US" dirty="0" err="1"/>
              <a:t>Pisarski</a:t>
            </a:r>
            <a:r>
              <a:rPr lang="en-US" baseline="0" dirty="0"/>
              <a:t> for comments</a:t>
            </a:r>
            <a:endParaRPr lang="en-US" dirty="0"/>
          </a:p>
        </p:txBody>
      </p:sp>
      <p:sp>
        <p:nvSpPr>
          <p:cNvPr id="4" name="Slide Number Placeholder 3"/>
          <p:cNvSpPr>
            <a:spLocks noGrp="1"/>
          </p:cNvSpPr>
          <p:nvPr>
            <p:ph type="sldNum" sz="quarter" idx="5"/>
          </p:nvPr>
        </p:nvSpPr>
        <p:spPr/>
        <p:txBody>
          <a:bodyPr/>
          <a:lstStyle/>
          <a:p>
            <a:fld id="{A9058308-ED9F-FF4D-B4AD-C182FD6D0125}" type="slidenum">
              <a:rPr lang="en-US" smtClean="0"/>
              <a:pPr/>
              <a:t>28</a:t>
            </a:fld>
            <a:endParaRPr lang="en-US"/>
          </a:p>
        </p:txBody>
      </p:sp>
    </p:spTree>
    <p:extLst>
      <p:ext uri="{BB962C8B-B14F-4D97-AF65-F5344CB8AC3E}">
        <p14:creationId xmlns="" xmlns:p14="http://schemas.microsoft.com/office/powerpoint/2010/main" val="341785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Sundown Gardens Fall Festival    Walk-A-Llama   September 30th</a:t>
            </a:r>
          </a:p>
        </p:txBody>
      </p:sp>
      <p:sp>
        <p:nvSpPr>
          <p:cNvPr id="4" name="Slide Number Placeholder 3"/>
          <p:cNvSpPr>
            <a:spLocks noGrp="1"/>
          </p:cNvSpPr>
          <p:nvPr>
            <p:ph type="sldNum" sz="quarter" idx="5"/>
          </p:nvPr>
        </p:nvSpPr>
        <p:spPr/>
        <p:txBody>
          <a:bodyPr/>
          <a:lstStyle/>
          <a:p>
            <a:fld id="{A9058308-ED9F-FF4D-B4AD-C182FD6D0125}" type="slidenum">
              <a:rPr lang="en-US" smtClean="0"/>
              <a:pPr/>
              <a:t>29</a:t>
            </a:fld>
            <a:endParaRPr lang="en-US"/>
          </a:p>
        </p:txBody>
      </p:sp>
    </p:spTree>
    <p:extLst>
      <p:ext uri="{BB962C8B-B14F-4D97-AF65-F5344CB8AC3E}">
        <p14:creationId xmlns="" xmlns:p14="http://schemas.microsoft.com/office/powerpoint/2010/main" val="2778281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them !!!!! Time spent, monthly meetings</a:t>
            </a:r>
          </a:p>
        </p:txBody>
      </p:sp>
      <p:sp>
        <p:nvSpPr>
          <p:cNvPr id="4" name="Slide Number Placeholder 3"/>
          <p:cNvSpPr>
            <a:spLocks noGrp="1"/>
          </p:cNvSpPr>
          <p:nvPr>
            <p:ph type="sldNum" sz="quarter" idx="5"/>
          </p:nvPr>
        </p:nvSpPr>
        <p:spPr/>
        <p:txBody>
          <a:bodyPr/>
          <a:lstStyle/>
          <a:p>
            <a:fld id="{A9058308-ED9F-FF4D-B4AD-C182FD6D0125}" type="slidenum">
              <a:rPr lang="en-US" smtClean="0"/>
              <a:pPr/>
              <a:t>3</a:t>
            </a:fld>
            <a:endParaRPr lang="en-US"/>
          </a:p>
        </p:txBody>
      </p:sp>
    </p:spTree>
    <p:extLst>
      <p:ext uri="{BB962C8B-B14F-4D97-AF65-F5344CB8AC3E}">
        <p14:creationId xmlns="" xmlns:p14="http://schemas.microsoft.com/office/powerpoint/2010/main" val="2778281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Sophia</a:t>
            </a:r>
          </a:p>
        </p:txBody>
      </p:sp>
      <p:sp>
        <p:nvSpPr>
          <p:cNvPr id="4" name="Slide Number Placeholder 3"/>
          <p:cNvSpPr>
            <a:spLocks noGrp="1"/>
          </p:cNvSpPr>
          <p:nvPr>
            <p:ph type="sldNum" sz="quarter" idx="5"/>
          </p:nvPr>
        </p:nvSpPr>
        <p:spPr/>
        <p:txBody>
          <a:bodyPr/>
          <a:lstStyle/>
          <a:p>
            <a:fld id="{A9058308-ED9F-FF4D-B4AD-C182FD6D0125}" type="slidenum">
              <a:rPr lang="en-US" smtClean="0"/>
              <a:pPr/>
              <a:t>30</a:t>
            </a:fld>
            <a:endParaRPr lang="en-US"/>
          </a:p>
        </p:txBody>
      </p:sp>
    </p:spTree>
    <p:extLst>
      <p:ext uri="{BB962C8B-B14F-4D97-AF65-F5344CB8AC3E}">
        <p14:creationId xmlns="" xmlns:p14="http://schemas.microsoft.com/office/powerpoint/2010/main" val="3954646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turn </a:t>
            </a:r>
            <a:r>
              <a:rPr lang="en-US" dirty="0"/>
              <a:t>it to </a:t>
            </a:r>
            <a:r>
              <a:rPr lang="en-US" dirty="0" smtClean="0"/>
              <a:t>Kitty </a:t>
            </a:r>
            <a:r>
              <a:rPr lang="en-US" dirty="0"/>
              <a:t>? Every family should be on a committee and or select a task on the list</a:t>
            </a:r>
          </a:p>
        </p:txBody>
      </p:sp>
      <p:sp>
        <p:nvSpPr>
          <p:cNvPr id="4" name="Slide Number Placeholder 3"/>
          <p:cNvSpPr>
            <a:spLocks noGrp="1"/>
          </p:cNvSpPr>
          <p:nvPr>
            <p:ph type="sldNum" sz="quarter" idx="10"/>
          </p:nvPr>
        </p:nvSpPr>
        <p:spPr/>
        <p:txBody>
          <a:bodyPr/>
          <a:lstStyle/>
          <a:p>
            <a:fld id="{A9058308-ED9F-FF4D-B4AD-C182FD6D0125}"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Sophia</a:t>
            </a:r>
          </a:p>
        </p:txBody>
      </p:sp>
      <p:sp>
        <p:nvSpPr>
          <p:cNvPr id="4" name="Slide Number Placeholder 3"/>
          <p:cNvSpPr>
            <a:spLocks noGrp="1"/>
          </p:cNvSpPr>
          <p:nvPr>
            <p:ph type="sldNum" sz="quarter" idx="10"/>
          </p:nvPr>
        </p:nvSpPr>
        <p:spPr/>
        <p:txBody>
          <a:bodyPr/>
          <a:lstStyle/>
          <a:p>
            <a:fld id="{A9058308-ED9F-FF4D-B4AD-C182FD6D0125}"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Holding his cud &amp; chewing</a:t>
            </a:r>
          </a:p>
        </p:txBody>
      </p:sp>
      <p:sp>
        <p:nvSpPr>
          <p:cNvPr id="4" name="Slide Number Placeholder 3"/>
          <p:cNvSpPr>
            <a:spLocks noGrp="1"/>
          </p:cNvSpPr>
          <p:nvPr>
            <p:ph type="sldNum" sz="quarter" idx="5"/>
          </p:nvPr>
        </p:nvSpPr>
        <p:spPr/>
        <p:txBody>
          <a:bodyPr/>
          <a:lstStyle/>
          <a:p>
            <a:fld id="{A9058308-ED9F-FF4D-B4AD-C182FD6D0125}" type="slidenum">
              <a:rPr lang="en-US" smtClean="0"/>
              <a:pPr/>
              <a:t>33</a:t>
            </a:fld>
            <a:endParaRPr lang="en-US"/>
          </a:p>
        </p:txBody>
      </p:sp>
    </p:spTree>
    <p:extLst>
      <p:ext uri="{BB962C8B-B14F-4D97-AF65-F5344CB8AC3E}">
        <p14:creationId xmlns="" xmlns:p14="http://schemas.microsoft.com/office/powerpoint/2010/main" val="2778281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Introduce</a:t>
            </a:r>
            <a:r>
              <a:rPr lang="en-US" baseline="0" dirty="0" smtClean="0"/>
              <a:t> </a:t>
            </a:r>
            <a:r>
              <a:rPr lang="en-US" baseline="0" dirty="0"/>
              <a:t>Maria Seager as Chair of this project.</a:t>
            </a:r>
            <a:endParaRPr lang="en-US" dirty="0"/>
          </a:p>
        </p:txBody>
      </p:sp>
      <p:sp>
        <p:nvSpPr>
          <p:cNvPr id="4" name="Slide Number Placeholder 3"/>
          <p:cNvSpPr>
            <a:spLocks noGrp="1"/>
          </p:cNvSpPr>
          <p:nvPr>
            <p:ph type="sldNum" sz="quarter" idx="10"/>
          </p:nvPr>
        </p:nvSpPr>
        <p:spPr/>
        <p:txBody>
          <a:bodyPr/>
          <a:lstStyle/>
          <a:p>
            <a:fld id="{A9058308-ED9F-FF4D-B4AD-C182FD6D0125}"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a:t>
            </a:r>
            <a:r>
              <a:rPr lang="en-US" baseline="0" dirty="0"/>
              <a:t>those interested in medical care.  Attend the workshops so you can learn to give injections, do the shearing, fecal testing, trim toenails, and give medications.</a:t>
            </a:r>
            <a:endParaRPr lang="en-US" dirty="0"/>
          </a:p>
        </p:txBody>
      </p:sp>
      <p:sp>
        <p:nvSpPr>
          <p:cNvPr id="4" name="Slide Number Placeholder 3"/>
          <p:cNvSpPr>
            <a:spLocks noGrp="1"/>
          </p:cNvSpPr>
          <p:nvPr>
            <p:ph type="sldNum" sz="quarter" idx="10"/>
          </p:nvPr>
        </p:nvSpPr>
        <p:spPr/>
        <p:txBody>
          <a:bodyPr/>
          <a:lstStyle/>
          <a:p>
            <a:fld id="{A9058308-ED9F-FF4D-B4AD-C182FD6D0125}"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Foam from Chewing the summer</a:t>
            </a:r>
            <a:r>
              <a:rPr lang="en-US" baseline="0" dirty="0"/>
              <a:t> clovers</a:t>
            </a:r>
            <a:endParaRPr lang="en-US" dirty="0"/>
          </a:p>
        </p:txBody>
      </p:sp>
      <p:sp>
        <p:nvSpPr>
          <p:cNvPr id="4" name="Slide Number Placeholder 3"/>
          <p:cNvSpPr>
            <a:spLocks noGrp="1"/>
          </p:cNvSpPr>
          <p:nvPr>
            <p:ph type="sldNum" sz="quarter" idx="5"/>
          </p:nvPr>
        </p:nvSpPr>
        <p:spPr/>
        <p:txBody>
          <a:bodyPr/>
          <a:lstStyle/>
          <a:p>
            <a:fld id="{A9058308-ED9F-FF4D-B4AD-C182FD6D0125}" type="slidenum">
              <a:rPr lang="en-US" smtClean="0"/>
              <a:pPr/>
              <a:t>36</a:t>
            </a:fld>
            <a:endParaRPr lang="en-US"/>
          </a:p>
        </p:txBody>
      </p:sp>
    </p:spTree>
    <p:extLst>
      <p:ext uri="{BB962C8B-B14F-4D97-AF65-F5344CB8AC3E}">
        <p14:creationId xmlns="" xmlns:p14="http://schemas.microsoft.com/office/powerpoint/2010/main" val="2778281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a:t>
            </a:r>
            <a:r>
              <a:rPr lang="en-US" dirty="0"/>
              <a:t>your workplace has grants we are a non profit who would benefit from it. Looking for different grants to help fund our project: educational/agricultural. Turn over to Kitty Bishop to speak about Grants &amp; Gifts</a:t>
            </a:r>
          </a:p>
        </p:txBody>
      </p:sp>
      <p:sp>
        <p:nvSpPr>
          <p:cNvPr id="4" name="Slide Number Placeholder 3"/>
          <p:cNvSpPr>
            <a:spLocks noGrp="1"/>
          </p:cNvSpPr>
          <p:nvPr>
            <p:ph type="sldNum" sz="quarter" idx="10"/>
          </p:nvPr>
        </p:nvSpPr>
        <p:spPr/>
        <p:txBody>
          <a:bodyPr/>
          <a:lstStyle/>
          <a:p>
            <a:fld id="{A9058308-ED9F-FF4D-B4AD-C182FD6D0125}"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Mini 4-H Llama </a:t>
            </a:r>
            <a:r>
              <a:rPr lang="en-US" dirty="0"/>
              <a:t>Program Available    K thru 2</a:t>
            </a:r>
            <a:r>
              <a:rPr lang="en-US" baseline="30000" dirty="0"/>
              <a:t>nd</a:t>
            </a:r>
            <a:r>
              <a:rPr lang="en-US" dirty="0"/>
              <a:t> </a:t>
            </a:r>
            <a:r>
              <a:rPr lang="en-US" dirty="0" smtClean="0"/>
              <a:t>grade</a:t>
            </a:r>
            <a:endParaRPr lang="en-US" dirty="0"/>
          </a:p>
          <a:p>
            <a:r>
              <a:rPr lang="en-US" dirty="0"/>
              <a:t>On Hands with the llamas     4 Meetings      Sign up in the Extension </a:t>
            </a:r>
            <a:r>
              <a:rPr lang="en-US" dirty="0" err="1"/>
              <a:t>Officre</a:t>
            </a:r>
            <a:endParaRPr lang="en-US" dirty="0"/>
          </a:p>
          <a:p>
            <a:r>
              <a:rPr lang="en-US" dirty="0"/>
              <a:t>April-July</a:t>
            </a:r>
          </a:p>
        </p:txBody>
      </p:sp>
      <p:sp>
        <p:nvSpPr>
          <p:cNvPr id="4" name="Slide Number Placeholder 3"/>
          <p:cNvSpPr>
            <a:spLocks noGrp="1"/>
          </p:cNvSpPr>
          <p:nvPr>
            <p:ph type="sldNum" sz="quarter" idx="10"/>
          </p:nvPr>
        </p:nvSpPr>
        <p:spPr/>
        <p:txBody>
          <a:bodyPr/>
          <a:lstStyle/>
          <a:p>
            <a:fld id="{A9058308-ED9F-FF4D-B4AD-C182FD6D0125}"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Two up on each side, 1 down</a:t>
            </a:r>
          </a:p>
        </p:txBody>
      </p:sp>
      <p:sp>
        <p:nvSpPr>
          <p:cNvPr id="4" name="Slide Number Placeholder 3"/>
          <p:cNvSpPr>
            <a:spLocks noGrp="1"/>
          </p:cNvSpPr>
          <p:nvPr>
            <p:ph type="sldNum" sz="quarter" idx="5"/>
          </p:nvPr>
        </p:nvSpPr>
        <p:spPr/>
        <p:txBody>
          <a:bodyPr/>
          <a:lstStyle/>
          <a:p>
            <a:fld id="{A9058308-ED9F-FF4D-B4AD-C182FD6D0125}" type="slidenum">
              <a:rPr lang="en-US" smtClean="0"/>
              <a:pPr/>
              <a:t>39</a:t>
            </a:fld>
            <a:endParaRPr lang="en-US"/>
          </a:p>
        </p:txBody>
      </p:sp>
    </p:spTree>
    <p:extLst>
      <p:ext uri="{BB962C8B-B14F-4D97-AF65-F5344CB8AC3E}">
        <p14:creationId xmlns="" xmlns:p14="http://schemas.microsoft.com/office/powerpoint/2010/main" val="2778281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Co-op of approximately 80 youth and 68 families</a:t>
            </a:r>
          </a:p>
          <a:p>
            <a:endParaRPr lang="en-US" dirty="0"/>
          </a:p>
        </p:txBody>
      </p:sp>
      <p:sp>
        <p:nvSpPr>
          <p:cNvPr id="4" name="Slide Number Placeholder 3"/>
          <p:cNvSpPr>
            <a:spLocks noGrp="1"/>
          </p:cNvSpPr>
          <p:nvPr>
            <p:ph type="sldNum" sz="quarter" idx="5"/>
          </p:nvPr>
        </p:nvSpPr>
        <p:spPr/>
        <p:txBody>
          <a:bodyPr/>
          <a:lstStyle/>
          <a:p>
            <a:fld id="{A9058308-ED9F-FF4D-B4AD-C182FD6D0125}" type="slidenum">
              <a:rPr lang="en-US" smtClean="0"/>
              <a:pPr/>
              <a:t>4</a:t>
            </a:fld>
            <a:endParaRPr lang="en-US"/>
          </a:p>
        </p:txBody>
      </p:sp>
    </p:spTree>
    <p:extLst>
      <p:ext uri="{BB962C8B-B14F-4D97-AF65-F5344CB8AC3E}">
        <p14:creationId xmlns="" xmlns:p14="http://schemas.microsoft.com/office/powerpoint/2010/main" val="172159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Two up on each side, 1 down</a:t>
            </a:r>
          </a:p>
        </p:txBody>
      </p:sp>
      <p:sp>
        <p:nvSpPr>
          <p:cNvPr id="4" name="Slide Number Placeholder 3"/>
          <p:cNvSpPr>
            <a:spLocks noGrp="1"/>
          </p:cNvSpPr>
          <p:nvPr>
            <p:ph type="sldNum" sz="quarter" idx="5"/>
          </p:nvPr>
        </p:nvSpPr>
        <p:spPr/>
        <p:txBody>
          <a:bodyPr/>
          <a:lstStyle/>
          <a:p>
            <a:fld id="{A9058308-ED9F-FF4D-B4AD-C182FD6D0125}" type="slidenum">
              <a:rPr lang="en-US" smtClean="0"/>
              <a:pPr/>
              <a:t>40</a:t>
            </a:fld>
            <a:endParaRPr lang="en-US"/>
          </a:p>
        </p:txBody>
      </p:sp>
    </p:spTree>
    <p:extLst>
      <p:ext uri="{BB962C8B-B14F-4D97-AF65-F5344CB8AC3E}">
        <p14:creationId xmlns="" xmlns:p14="http://schemas.microsoft.com/office/powerpoint/2010/main" val="2778281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Lauren</a:t>
            </a:r>
          </a:p>
          <a:p>
            <a:r>
              <a:rPr lang="en-US" dirty="0"/>
              <a:t>Difference between the </a:t>
            </a:r>
            <a:r>
              <a:rPr lang="en-US" dirty="0" err="1"/>
              <a:t>facebooks</a:t>
            </a:r>
            <a:endParaRPr lang="en-US" dirty="0"/>
          </a:p>
          <a:p>
            <a:r>
              <a:rPr lang="en-US" dirty="0"/>
              <a:t>These</a:t>
            </a:r>
            <a:r>
              <a:rPr lang="en-US" baseline="0" dirty="0"/>
              <a:t> addresses are in Membership Manual</a:t>
            </a:r>
            <a:endParaRPr lang="en-US" dirty="0"/>
          </a:p>
        </p:txBody>
      </p:sp>
      <p:sp>
        <p:nvSpPr>
          <p:cNvPr id="4" name="Slide Number Placeholder 3"/>
          <p:cNvSpPr>
            <a:spLocks noGrp="1"/>
          </p:cNvSpPr>
          <p:nvPr>
            <p:ph type="sldNum" sz="quarter" idx="10"/>
          </p:nvPr>
        </p:nvSpPr>
        <p:spPr/>
        <p:txBody>
          <a:bodyPr/>
          <a:lstStyle/>
          <a:p>
            <a:fld id="{A9058308-ED9F-FF4D-B4AD-C182FD6D0125}"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Sophia</a:t>
            </a:r>
          </a:p>
          <a:p>
            <a:r>
              <a:rPr lang="en-US" dirty="0"/>
              <a:t>New addition to llama barn</a:t>
            </a:r>
          </a:p>
        </p:txBody>
      </p:sp>
      <p:sp>
        <p:nvSpPr>
          <p:cNvPr id="4" name="Slide Number Placeholder 3"/>
          <p:cNvSpPr>
            <a:spLocks noGrp="1"/>
          </p:cNvSpPr>
          <p:nvPr>
            <p:ph type="sldNum" sz="quarter" idx="10"/>
          </p:nvPr>
        </p:nvSpPr>
        <p:spPr/>
        <p:txBody>
          <a:bodyPr/>
          <a:lstStyle/>
          <a:p>
            <a:fld id="{A9058308-ED9F-FF4D-B4AD-C182FD6D0125}"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a:t>
            </a:r>
            <a:r>
              <a:rPr lang="en-US" dirty="0"/>
              <a:t>our barn came </a:t>
            </a:r>
            <a:r>
              <a:rPr lang="en-US" dirty="0" smtClean="0"/>
              <a:t>from</a:t>
            </a:r>
            <a:endParaRPr lang="en-US" dirty="0"/>
          </a:p>
        </p:txBody>
      </p:sp>
      <p:sp>
        <p:nvSpPr>
          <p:cNvPr id="4" name="Slide Number Placeholder 3"/>
          <p:cNvSpPr>
            <a:spLocks noGrp="1"/>
          </p:cNvSpPr>
          <p:nvPr>
            <p:ph type="sldNum" sz="quarter" idx="10"/>
          </p:nvPr>
        </p:nvSpPr>
        <p:spPr/>
        <p:txBody>
          <a:bodyPr/>
          <a:lstStyle/>
          <a:p>
            <a:fld id="{A9058308-ED9F-FF4D-B4AD-C182FD6D0125}"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Llama </a:t>
            </a:r>
            <a:r>
              <a:rPr lang="en-US" dirty="0" smtClean="0"/>
              <a:t>Weathervane on the Cupola</a:t>
            </a:r>
            <a:endParaRPr lang="en-US" dirty="0"/>
          </a:p>
        </p:txBody>
      </p:sp>
      <p:sp>
        <p:nvSpPr>
          <p:cNvPr id="4" name="Slide Number Placeholder 3"/>
          <p:cNvSpPr>
            <a:spLocks noGrp="1"/>
          </p:cNvSpPr>
          <p:nvPr>
            <p:ph type="sldNum" sz="quarter" idx="5"/>
          </p:nvPr>
        </p:nvSpPr>
        <p:spPr/>
        <p:txBody>
          <a:bodyPr/>
          <a:lstStyle/>
          <a:p>
            <a:fld id="{A9058308-ED9F-FF4D-B4AD-C182FD6D0125}" type="slidenum">
              <a:rPr lang="en-US" smtClean="0"/>
              <a:pPr/>
              <a:t>44</a:t>
            </a:fld>
            <a:endParaRPr lang="en-US"/>
          </a:p>
        </p:txBody>
      </p:sp>
    </p:spTree>
    <p:extLst>
      <p:ext uri="{BB962C8B-B14F-4D97-AF65-F5344CB8AC3E}">
        <p14:creationId xmlns="" xmlns:p14="http://schemas.microsoft.com/office/powerpoint/2010/main" val="27782815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91e1f37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91e1f3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9090756a_1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9090756a_1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7841a7b818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7841a7b81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f5c0edc95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f5c0edc9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TURN</a:t>
            </a:r>
            <a:r>
              <a:rPr lang="en-US" baseline="0" dirty="0"/>
              <a:t> OVER TO Kitty Bishop</a:t>
            </a:r>
            <a:endParaRPr lang="en-US" dirty="0"/>
          </a:p>
        </p:txBody>
      </p:sp>
      <p:sp>
        <p:nvSpPr>
          <p:cNvPr id="4" name="Slide Number Placeholder 3"/>
          <p:cNvSpPr>
            <a:spLocks noGrp="1"/>
          </p:cNvSpPr>
          <p:nvPr>
            <p:ph type="sldNum" sz="quarter" idx="10"/>
          </p:nvPr>
        </p:nvSpPr>
        <p:spPr/>
        <p:txBody>
          <a:bodyPr/>
          <a:lstStyle/>
          <a:p>
            <a:fld id="{A9058308-ED9F-FF4D-B4AD-C182FD6D0125}" type="slidenum">
              <a:rPr lang="en-US" smtClean="0"/>
              <a:pPr/>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role as Members</a:t>
            </a:r>
            <a:endParaRPr lang="en-US" dirty="0"/>
          </a:p>
        </p:txBody>
      </p:sp>
      <p:sp>
        <p:nvSpPr>
          <p:cNvPr id="4" name="Slide Number Placeholder 3"/>
          <p:cNvSpPr>
            <a:spLocks noGrp="1"/>
          </p:cNvSpPr>
          <p:nvPr>
            <p:ph type="sldNum" sz="quarter" idx="5"/>
          </p:nvPr>
        </p:nvSpPr>
        <p:spPr/>
        <p:txBody>
          <a:bodyPr/>
          <a:lstStyle/>
          <a:p>
            <a:fld id="{A9058308-ED9F-FF4D-B4AD-C182FD6D0125}" type="slidenum">
              <a:rPr lang="en-US" smtClean="0"/>
              <a:pPr/>
              <a:t>5</a:t>
            </a:fld>
            <a:endParaRPr lang="en-US"/>
          </a:p>
        </p:txBody>
      </p:sp>
    </p:spTree>
    <p:extLst>
      <p:ext uri="{BB962C8B-B14F-4D97-AF65-F5344CB8AC3E}">
        <p14:creationId xmlns="" xmlns:p14="http://schemas.microsoft.com/office/powerpoint/2010/main" val="33840460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the votes are being counted</a:t>
            </a:r>
            <a:endParaRPr lang="en-US" dirty="0"/>
          </a:p>
        </p:txBody>
      </p:sp>
      <p:sp>
        <p:nvSpPr>
          <p:cNvPr id="4" name="Slide Number Placeholder 3"/>
          <p:cNvSpPr>
            <a:spLocks noGrp="1"/>
          </p:cNvSpPr>
          <p:nvPr>
            <p:ph type="sldNum" sz="quarter" idx="10"/>
          </p:nvPr>
        </p:nvSpPr>
        <p:spPr/>
        <p:txBody>
          <a:bodyPr/>
          <a:lstStyle/>
          <a:p>
            <a:fld id="{A9058308-ED9F-FF4D-B4AD-C182FD6D0125}" type="slidenum">
              <a:rPr lang="en-US" smtClean="0"/>
              <a:pPr/>
              <a:t>55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Important Concerns!  What are Solutions?  Help Needed!</a:t>
            </a:r>
            <a:endParaRPr lang="en-US" dirty="0"/>
          </a:p>
        </p:txBody>
      </p:sp>
      <p:sp>
        <p:nvSpPr>
          <p:cNvPr id="4" name="Slide Number Placeholder 3"/>
          <p:cNvSpPr>
            <a:spLocks noGrp="1"/>
          </p:cNvSpPr>
          <p:nvPr>
            <p:ph type="sldNum" sz="quarter" idx="10"/>
          </p:nvPr>
        </p:nvSpPr>
        <p:spPr/>
        <p:txBody>
          <a:bodyPr/>
          <a:lstStyle/>
          <a:p>
            <a:fld id="{A9058308-ED9F-FF4D-B4AD-C182FD6D0125}" type="slidenum">
              <a:rPr lang="en-US" smtClean="0"/>
              <a:pPr/>
              <a:t>56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Lauren</a:t>
            </a:r>
          </a:p>
          <a:p>
            <a:r>
              <a:rPr lang="en-US" dirty="0"/>
              <a:t>Questions?</a:t>
            </a:r>
          </a:p>
        </p:txBody>
      </p:sp>
      <p:sp>
        <p:nvSpPr>
          <p:cNvPr id="4" name="Slide Number Placeholder 3"/>
          <p:cNvSpPr>
            <a:spLocks noGrp="1"/>
          </p:cNvSpPr>
          <p:nvPr>
            <p:ph type="sldNum" sz="quarter" idx="10"/>
          </p:nvPr>
        </p:nvSpPr>
        <p:spPr/>
        <p:txBody>
          <a:bodyPr/>
          <a:lstStyle/>
          <a:p>
            <a:fld id="{A9058308-ED9F-FF4D-B4AD-C182FD6D0125}" type="slidenum">
              <a:rPr lang="en-US" smtClean="0"/>
              <a:pPr/>
              <a:t>57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a:t>
            </a:r>
            <a:r>
              <a:rPr lang="en-US" dirty="0"/>
              <a:t>if anyone has anything to add</a:t>
            </a:r>
          </a:p>
        </p:txBody>
      </p:sp>
      <p:sp>
        <p:nvSpPr>
          <p:cNvPr id="4" name="Slide Number Placeholder 3"/>
          <p:cNvSpPr>
            <a:spLocks noGrp="1"/>
          </p:cNvSpPr>
          <p:nvPr>
            <p:ph type="sldNum" sz="quarter" idx="10"/>
          </p:nvPr>
        </p:nvSpPr>
        <p:spPr/>
        <p:txBody>
          <a:bodyPr/>
          <a:lstStyle/>
          <a:p>
            <a:fld id="{A9058308-ED9F-FF4D-B4AD-C182FD6D0125}" type="slidenum">
              <a:rPr lang="en-US" smtClean="0"/>
              <a:pPr/>
              <a:t>58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a new member can answer this</a:t>
            </a:r>
          </a:p>
        </p:txBody>
      </p:sp>
      <p:sp>
        <p:nvSpPr>
          <p:cNvPr id="4" name="Slide Number Placeholder 3"/>
          <p:cNvSpPr>
            <a:spLocks noGrp="1"/>
          </p:cNvSpPr>
          <p:nvPr>
            <p:ph type="sldNum" sz="quarter" idx="5"/>
          </p:nvPr>
        </p:nvSpPr>
        <p:spPr/>
        <p:txBody>
          <a:bodyPr/>
          <a:lstStyle/>
          <a:p>
            <a:fld id="{A9058308-ED9F-FF4D-B4AD-C182FD6D0125}" type="slidenum">
              <a:rPr lang="en-US" smtClean="0"/>
              <a:pPr/>
              <a:t>59</a:t>
            </a:fld>
            <a:endParaRPr lang="en-US"/>
          </a:p>
        </p:txBody>
      </p:sp>
    </p:spTree>
    <p:extLst>
      <p:ext uri="{BB962C8B-B14F-4D97-AF65-F5344CB8AC3E}">
        <p14:creationId xmlns="" xmlns:p14="http://schemas.microsoft.com/office/powerpoint/2010/main" val="1001823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Lauren</a:t>
            </a:r>
          </a:p>
          <a:p>
            <a:r>
              <a:rPr lang="en-US" dirty="0"/>
              <a:t>Thank</a:t>
            </a:r>
            <a:r>
              <a:rPr lang="en-US" baseline="0" dirty="0"/>
              <a:t> you for coming.    Looking forward</a:t>
            </a:r>
            <a:endParaRPr lang="en-US" dirty="0"/>
          </a:p>
        </p:txBody>
      </p:sp>
      <p:sp>
        <p:nvSpPr>
          <p:cNvPr id="4" name="Slide Number Placeholder 3"/>
          <p:cNvSpPr>
            <a:spLocks noGrp="1"/>
          </p:cNvSpPr>
          <p:nvPr>
            <p:ph type="sldNum" sz="quarter" idx="10"/>
          </p:nvPr>
        </p:nvSpPr>
        <p:spPr/>
        <p:txBody>
          <a:bodyPr/>
          <a:lstStyle/>
          <a:p>
            <a:fld id="{A9058308-ED9F-FF4D-B4AD-C182FD6D0125}" type="slidenum">
              <a:rPr lang="en-US" smtClean="0"/>
              <a:pPr/>
              <a:t>60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Sophia </a:t>
            </a:r>
          </a:p>
        </p:txBody>
      </p:sp>
      <p:sp>
        <p:nvSpPr>
          <p:cNvPr id="4" name="Slide Number Placeholder 3"/>
          <p:cNvSpPr>
            <a:spLocks noGrp="1"/>
          </p:cNvSpPr>
          <p:nvPr>
            <p:ph type="sldNum" sz="quarter" idx="10"/>
          </p:nvPr>
        </p:nvSpPr>
        <p:spPr/>
        <p:txBody>
          <a:bodyPr/>
          <a:lstStyle/>
          <a:p>
            <a:fld id="{A9058308-ED9F-FF4D-B4AD-C182FD6D0125}" type="slidenum">
              <a:rPr lang="en-US" smtClean="0"/>
              <a:pPr/>
              <a:t>61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Sundown Gardens Fall Festival    Walk-A-Llama   September 30th</a:t>
            </a:r>
          </a:p>
        </p:txBody>
      </p:sp>
      <p:sp>
        <p:nvSpPr>
          <p:cNvPr id="4" name="Slide Number Placeholder 3"/>
          <p:cNvSpPr>
            <a:spLocks noGrp="1"/>
          </p:cNvSpPr>
          <p:nvPr>
            <p:ph type="sldNum" sz="quarter" idx="5"/>
          </p:nvPr>
        </p:nvSpPr>
        <p:spPr/>
        <p:txBody>
          <a:bodyPr/>
          <a:lstStyle/>
          <a:p>
            <a:fld id="{A9058308-ED9F-FF4D-B4AD-C182FD6D0125}" type="slidenum">
              <a:rPr lang="en-US" smtClean="0"/>
              <a:pPr/>
              <a:t>6</a:t>
            </a:fld>
            <a:endParaRPr lang="en-US"/>
          </a:p>
        </p:txBody>
      </p:sp>
    </p:spTree>
    <p:extLst>
      <p:ext uri="{BB962C8B-B14F-4D97-AF65-F5344CB8AC3E}">
        <p14:creationId xmlns="" xmlns:p14="http://schemas.microsoft.com/office/powerpoint/2010/main" val="2778281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Penalties </a:t>
            </a:r>
            <a:r>
              <a:rPr lang="en-US" dirty="0"/>
              <a:t>fee for not </a:t>
            </a:r>
            <a:r>
              <a:rPr lang="en-US" dirty="0" err="1"/>
              <a:t>participatii</a:t>
            </a:r>
            <a:endParaRPr lang="en-US" dirty="0"/>
          </a:p>
          <a:p>
            <a:r>
              <a:rPr lang="en-US" dirty="0"/>
              <a:t>Examples of events</a:t>
            </a:r>
          </a:p>
        </p:txBody>
      </p:sp>
      <p:sp>
        <p:nvSpPr>
          <p:cNvPr id="4" name="Slide Number Placeholder 3"/>
          <p:cNvSpPr>
            <a:spLocks noGrp="1"/>
          </p:cNvSpPr>
          <p:nvPr>
            <p:ph type="sldNum" sz="quarter" idx="5"/>
          </p:nvPr>
        </p:nvSpPr>
        <p:spPr/>
        <p:txBody>
          <a:bodyPr/>
          <a:lstStyle/>
          <a:p>
            <a:fld id="{A9058308-ED9F-FF4D-B4AD-C182FD6D0125}" type="slidenum">
              <a:rPr lang="en-US" smtClean="0"/>
              <a:pPr/>
              <a:t>7</a:t>
            </a:fld>
            <a:endParaRPr lang="en-US"/>
          </a:p>
        </p:txBody>
      </p:sp>
    </p:spTree>
    <p:extLst>
      <p:ext uri="{BB962C8B-B14F-4D97-AF65-F5344CB8AC3E}">
        <p14:creationId xmlns="" xmlns:p14="http://schemas.microsoft.com/office/powerpoint/2010/main" val="3346648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a:p>
            <a:r>
              <a:rPr lang="en-US" dirty="0"/>
              <a:t> NEW All of our detailed information, record sheet!!, updated annually, parent record at bottom</a:t>
            </a:r>
          </a:p>
        </p:txBody>
      </p:sp>
      <p:sp>
        <p:nvSpPr>
          <p:cNvPr id="4" name="Slide Number Placeholder 3"/>
          <p:cNvSpPr>
            <a:spLocks noGrp="1"/>
          </p:cNvSpPr>
          <p:nvPr>
            <p:ph type="sldNum" sz="quarter" idx="5"/>
          </p:nvPr>
        </p:nvSpPr>
        <p:spPr/>
        <p:txBody>
          <a:bodyPr/>
          <a:lstStyle/>
          <a:p>
            <a:fld id="{A9058308-ED9F-FF4D-B4AD-C182FD6D0125}" type="slidenum">
              <a:rPr lang="en-US" smtClean="0"/>
              <a:pPr/>
              <a:t>8</a:t>
            </a:fld>
            <a:endParaRPr lang="en-US"/>
          </a:p>
        </p:txBody>
      </p:sp>
    </p:spTree>
    <p:extLst>
      <p:ext uri="{BB962C8B-B14F-4D97-AF65-F5344CB8AC3E}">
        <p14:creationId xmlns="" xmlns:p14="http://schemas.microsoft.com/office/powerpoint/2010/main" val="3020273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Famacha</a:t>
            </a:r>
            <a:endParaRPr lang="en-US" dirty="0" smtClean="0"/>
          </a:p>
          <a:p>
            <a:r>
              <a:rPr lang="en-US" dirty="0" smtClean="0"/>
              <a:t>What is it for?</a:t>
            </a:r>
            <a:endParaRPr lang="en-US" dirty="0"/>
          </a:p>
        </p:txBody>
      </p:sp>
      <p:sp>
        <p:nvSpPr>
          <p:cNvPr id="4" name="Slide Number Placeholder 3"/>
          <p:cNvSpPr>
            <a:spLocks noGrp="1"/>
          </p:cNvSpPr>
          <p:nvPr>
            <p:ph type="sldNum" sz="quarter" idx="5"/>
          </p:nvPr>
        </p:nvSpPr>
        <p:spPr/>
        <p:txBody>
          <a:bodyPr/>
          <a:lstStyle/>
          <a:p>
            <a:fld id="{A9058308-ED9F-FF4D-B4AD-C182FD6D0125}" type="slidenum">
              <a:rPr lang="en-US" smtClean="0"/>
              <a:pPr/>
              <a:t>9</a:t>
            </a:fld>
            <a:endParaRPr lang="en-US"/>
          </a:p>
        </p:txBody>
      </p:sp>
    </p:spTree>
    <p:extLst>
      <p:ext uri="{BB962C8B-B14F-4D97-AF65-F5344CB8AC3E}">
        <p14:creationId xmlns="" xmlns:p14="http://schemas.microsoft.com/office/powerpoint/2010/main" val="2778281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pPr>
              <a:defRPr/>
            </a:pPr>
            <a:fld id="{E3D1E8E2-D59C-CE49-B5F4-A754E3D7A38B}" type="datetimeFigureOut">
              <a:rPr lang="en-US" smtClean="0"/>
              <a:pPr>
                <a:defRPr/>
              </a:pPr>
              <a:t>9/14/2024</a:t>
            </a:fld>
            <a:endParaRPr lang="en-US" dirty="0"/>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pPr>
              <a:defRPr/>
            </a:pPr>
            <a:endParaRPr lang="en-US"/>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14232DB2-681B-3B42-96D9-CA50B40B0512}" type="slidenum">
              <a:rPr lang="en-US" altLang="en-US" smtClean="0"/>
              <a:pPr/>
              <a:t>‹#›</a:t>
            </a:fld>
            <a:endParaRPr lang="en-US" altLang="en-US"/>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1037099248"/>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FEAE792-864B-C24B-8503-DD13B5AFDD3B}" type="datetimeFigureOut">
              <a:rPr lang="en-US" smtClean="0"/>
              <a:pPr>
                <a:defRPr/>
              </a:pPr>
              <a:t>9/14/2024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E7AAAAC-11EF-1A4D-886D-D4C466CE0A6D}" type="slidenum">
              <a:rPr lang="en-US" altLang="en-US" smtClean="0"/>
              <a:pPr/>
              <a:t>‹#›</a:t>
            </a:fld>
            <a:endParaRPr lang="en-US" altLang="en-US"/>
          </a:p>
        </p:txBody>
      </p:sp>
    </p:spTree>
    <p:extLst>
      <p:ext uri="{BB962C8B-B14F-4D97-AF65-F5344CB8AC3E}">
        <p14:creationId xmlns="" xmlns:p14="http://schemas.microsoft.com/office/powerpoint/2010/main" val="828606828"/>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2C31E79-8175-8C4A-92D4-1FD30A9407BC}" type="datetimeFigureOut">
              <a:rPr lang="en-US" smtClean="0"/>
              <a:pPr>
                <a:defRPr/>
              </a:pPr>
              <a:t>9/14/2024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BC2CA61-B7E2-0A44-BE23-1717CF017FA1}" type="slidenum">
              <a:rPr lang="en-US" altLang="en-US" smtClean="0"/>
              <a:pPr/>
              <a:t>‹#›</a:t>
            </a:fld>
            <a:endParaRPr lang="en-US" altLang="en-US"/>
          </a:p>
        </p:txBody>
      </p:sp>
    </p:spTree>
    <p:extLst>
      <p:ext uri="{BB962C8B-B14F-4D97-AF65-F5344CB8AC3E}">
        <p14:creationId xmlns="" xmlns:p14="http://schemas.microsoft.com/office/powerpoint/2010/main" val="3849002725"/>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651000"/>
            <a:ext cx="62271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6260831"/>
            <a:ext cx="5487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089275" y="3375100"/>
            <a:ext cx="68572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3705956"/>
            <a:ext cx="40452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6260831"/>
            <a:ext cx="5487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753800"/>
            <a:ext cx="8222100" cy="13504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6260831"/>
            <a:ext cx="5487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A44928B-4036-A649-A498-032C0AE084C1}" type="datetimeFigureOut">
              <a:rPr lang="en-US" smtClean="0"/>
              <a:pPr>
                <a:defRPr/>
              </a:pPr>
              <a:t>9/14/2024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D0F71F2-790E-824E-9FB8-6D71F13D1925}" type="slidenum">
              <a:rPr lang="en-US" altLang="en-US" smtClean="0"/>
              <a:pPr/>
              <a:t>‹#›</a:t>
            </a:fld>
            <a:endParaRPr lang="en-US" altLang="en-US"/>
          </a:p>
        </p:txBody>
      </p:sp>
    </p:spTree>
    <p:extLst>
      <p:ext uri="{BB962C8B-B14F-4D97-AF65-F5344CB8AC3E}">
        <p14:creationId xmlns="" xmlns:p14="http://schemas.microsoft.com/office/powerpoint/2010/main" val="610941660"/>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pPr>
              <a:defRPr/>
            </a:pPr>
            <a:fld id="{3A2FC747-D363-F84F-A645-90EBF9F04A87}" type="datetimeFigureOut">
              <a:rPr lang="en-US" smtClean="0"/>
              <a:pPr>
                <a:defRPr/>
              </a:pPr>
              <a:t>9/14/2024</a:t>
            </a:fld>
            <a:endParaRPr lang="en-US" dirty="0"/>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D175B374-16B7-5E42-8316-C4C2502864B8}" type="slidenum">
              <a:rPr lang="en-US" altLang="en-US" smtClean="0"/>
              <a:pPr/>
              <a:t>‹#›</a:t>
            </a:fld>
            <a:endParaRPr lang="en-US" altLang="en-US"/>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p:cNvGrpSpPr/>
          <p:nvPr/>
        </p:nvGrpSpPr>
        <p:grpSpPr>
          <a:xfrm>
            <a:off x="0" y="0"/>
            <a:ext cx="2110979" cy="6858000"/>
            <a:chOff x="0" y="0"/>
            <a:chExt cx="2110979" cy="6858000"/>
          </a:xfrm>
        </p:grpSpPr>
        <p:sp>
          <p:nvSpPr>
            <p:cNvPr id="9" name="Freeform 8"/>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 xmlns:p14="http://schemas.microsoft.com/office/powerpoint/2010/main" val="78205767"/>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9F2250CE-050F-6C47-BD50-4ED3AA51E230}" type="datetimeFigureOut">
              <a:rPr lang="en-US" smtClean="0"/>
              <a:pPr>
                <a:defRPr/>
              </a:pPr>
              <a:t>9/14/2024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98DCD19-2C91-8641-9A4D-A1CA2CC27387}" type="slidenum">
              <a:rPr lang="en-US" altLang="en-US" smtClean="0"/>
              <a:pPr/>
              <a:t>‹#›</a:t>
            </a:fld>
            <a:endParaRPr lang="en-US" altLang="en-US"/>
          </a:p>
        </p:txBody>
      </p:sp>
    </p:spTree>
    <p:extLst>
      <p:ext uri="{BB962C8B-B14F-4D97-AF65-F5344CB8AC3E}">
        <p14:creationId xmlns="" xmlns:p14="http://schemas.microsoft.com/office/powerpoint/2010/main" val="2112410883"/>
      </p:ext>
    </p:extLst>
  </p:cSld>
  <p:clrMapOvr>
    <a:masterClrMapping/>
  </p:clrMapOvr>
  <p:transition>
    <p:dissolve/>
  </p:transition>
  <p:extLst mod="1">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41832" y="2909102"/>
            <a:ext cx="361188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75398" y="2909102"/>
            <a:ext cx="361188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05165AC-F1DF-F64D-B664-994C058675BE}" type="datetimeFigureOut">
              <a:rPr lang="en-US" smtClean="0"/>
              <a:pPr>
                <a:defRPr/>
              </a:pPr>
              <a:t>9/14/2024</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BDA00B52-752D-094D-ABF6-36773816B58C}" type="slidenum">
              <a:rPr lang="en-US" altLang="en-US" smtClean="0"/>
              <a:pPr/>
              <a:t>‹#›</a:t>
            </a:fld>
            <a:endParaRPr lang="en-US" altLang="en-US"/>
          </a:p>
        </p:txBody>
      </p:sp>
    </p:spTree>
    <p:extLst>
      <p:ext uri="{BB962C8B-B14F-4D97-AF65-F5344CB8AC3E}">
        <p14:creationId xmlns="" xmlns:p14="http://schemas.microsoft.com/office/powerpoint/2010/main" val="3247127138"/>
      </p:ext>
    </p:extLst>
  </p:cSld>
  <p:clrMapOvr>
    <a:masterClrMapping/>
  </p:clrMapOvr>
  <p:transition>
    <p:dissolve/>
  </p:transition>
  <p:extLst mod="1">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486DFE4-63E4-C24D-B763-7E371887B01C}" type="datetimeFigureOut">
              <a:rPr lang="en-US" smtClean="0"/>
              <a:pPr>
                <a:defRPr/>
              </a:pPr>
              <a:t>9/14/2024</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10A0172F-45BB-AA4B-AEE6-92FFE441515B}" type="slidenum">
              <a:rPr lang="en-US" altLang="en-US" smtClean="0"/>
              <a:pPr/>
              <a:t>‹#›</a:t>
            </a:fld>
            <a:endParaRPr lang="en-US" altLang="en-US"/>
          </a:p>
        </p:txBody>
      </p:sp>
    </p:spTree>
    <p:extLst>
      <p:ext uri="{BB962C8B-B14F-4D97-AF65-F5344CB8AC3E}">
        <p14:creationId xmlns="" xmlns:p14="http://schemas.microsoft.com/office/powerpoint/2010/main" val="2403371773"/>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D3FDA9F-07C9-204F-8DC9-06F11FA2B576}" type="datetimeFigureOut">
              <a:rPr lang="en-US" smtClean="0"/>
              <a:pPr>
                <a:defRPr/>
              </a:pPr>
              <a:t>9/14/2024</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0166BCFB-5879-1C4D-BCE0-EE6AF5B16BC1}" type="slidenum">
              <a:rPr lang="en-US" altLang="en-US" smtClean="0"/>
              <a:pPr/>
              <a:t>‹#›</a:t>
            </a:fld>
            <a:endParaRPr lang="en-US" altLang="en-US"/>
          </a:p>
        </p:txBody>
      </p:sp>
    </p:spTree>
    <p:extLst>
      <p:ext uri="{BB962C8B-B14F-4D97-AF65-F5344CB8AC3E}">
        <p14:creationId xmlns="" xmlns:p14="http://schemas.microsoft.com/office/powerpoint/2010/main" val="554056353"/>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3789" y="6375679"/>
            <a:ext cx="925016" cy="348462"/>
          </a:xfrm>
        </p:spPr>
        <p:txBody>
          <a:bodyPr/>
          <a:lstStyle/>
          <a:p>
            <a:pPr>
              <a:defRPr/>
            </a:pPr>
            <a:fld id="{128C57D3-6F09-E941-9302-C847DE565BED}" type="datetimeFigureOut">
              <a:rPr lang="en-US" smtClean="0"/>
              <a:pPr>
                <a:defRPr/>
              </a:pPr>
              <a:t>9/14/2024</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pPr>
              <a:defRPr/>
            </a:pPr>
            <a:endParaRPr lang="en-US"/>
          </a:p>
        </p:txBody>
      </p:sp>
      <p:sp>
        <p:nvSpPr>
          <p:cNvPr id="7" name="Slide Number Placeholder 6"/>
          <p:cNvSpPr>
            <a:spLocks noGrp="1"/>
          </p:cNvSpPr>
          <p:nvPr>
            <p:ph type="sldNum" sz="quarter" idx="12"/>
          </p:nvPr>
        </p:nvSpPr>
        <p:spPr>
          <a:xfrm>
            <a:off x="4268261" y="6375679"/>
            <a:ext cx="924342" cy="345796"/>
          </a:xfrm>
        </p:spPr>
        <p:txBody>
          <a:bodyPr/>
          <a:lstStyle/>
          <a:p>
            <a:fld id="{EFED978C-3589-3746-A041-D758B3C9CD7A}" type="slidenum">
              <a:rPr lang="en-US" altLang="en-US" smtClean="0"/>
              <a:pPr/>
              <a:t>‹#›</a:t>
            </a:fld>
            <a:endParaRPr lang="en-US" altLang="en-US"/>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2910710009"/>
      </p:ext>
    </p:extLst>
  </p:cSld>
  <p:clrMapOvr>
    <a:masterClrMapping/>
  </p:clrMapOvr>
  <p:transition>
    <p:dissolve/>
  </p:transition>
  <p:extLst mod="1">
    <p:ext uri="{DCECCB84-F9BA-43D5-87BE-67443E8EF086}">
      <p15:sldGuideLst xmlns=""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Freeform 11"/>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4463" y="6375679"/>
            <a:ext cx="924342" cy="348462"/>
          </a:xfrm>
        </p:spPr>
        <p:txBody>
          <a:bodyPr/>
          <a:lstStyle/>
          <a:p>
            <a:pPr>
              <a:defRPr/>
            </a:pPr>
            <a:fld id="{D05165AC-F1DF-F64D-B664-994C058675BE}" type="datetimeFigureOut">
              <a:rPr lang="en-US" smtClean="0"/>
              <a:pPr>
                <a:defRPr/>
              </a:pPr>
              <a:t>9/14/2024</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pPr>
              <a:defRPr/>
            </a:pPr>
            <a:endParaRPr lang="en-US"/>
          </a:p>
        </p:txBody>
      </p:sp>
      <p:sp>
        <p:nvSpPr>
          <p:cNvPr id="7" name="Slide Number Placeholder 6"/>
          <p:cNvSpPr>
            <a:spLocks noGrp="1"/>
          </p:cNvSpPr>
          <p:nvPr>
            <p:ph type="sldNum" sz="quarter" idx="12"/>
          </p:nvPr>
        </p:nvSpPr>
        <p:spPr>
          <a:xfrm>
            <a:off x="4256153" y="6375679"/>
            <a:ext cx="947460" cy="345796"/>
          </a:xfrm>
        </p:spPr>
        <p:txBody>
          <a:bodyPr/>
          <a:lstStyle/>
          <a:p>
            <a:fld id="{BDA00B52-752D-094D-ABF6-36773816B58C}" type="slidenum">
              <a:rPr lang="en-US" altLang="en-US" smtClean="0"/>
              <a:pPr/>
              <a:t>‹#›</a:t>
            </a:fld>
            <a:endParaRPr lang="en-US" altLang="en-US"/>
          </a:p>
        </p:txBody>
      </p:sp>
      <p:sp>
        <p:nvSpPr>
          <p:cNvPr id="13" name="Rectangle 12"/>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2990165754"/>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a:defRPr/>
            </a:pPr>
            <a:fld id="{D05165AC-F1DF-F64D-B664-994C058675BE}" type="datetimeFigureOut">
              <a:rPr lang="en-US" smtClean="0"/>
              <a:pPr>
                <a:defRPr/>
              </a:pPr>
              <a:t>9/14/2024</a:t>
            </a:fld>
            <a:endParaRPr lang="en-US" dirty="0"/>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pPr>
              <a:defRPr/>
            </a:pPr>
            <a:endParaRPr lang="en-US"/>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BDA00B52-752D-094D-ABF6-36773816B58C}" type="slidenum">
              <a:rPr lang="en-US" altLang="en-US" smtClean="0"/>
              <a:pPr/>
              <a:t>‹#›</a:t>
            </a:fld>
            <a:endParaRPr lang="en-US" altLang="en-US"/>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 xmlns:p14="http://schemas.microsoft.com/office/powerpoint/2010/main" val="3777260855"/>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2" r:id="rId13"/>
    <p:sldLayoutId id="2147484213" r:id="rId14"/>
  </p:sldLayoutIdLst>
  <p:transition>
    <p:dissolve/>
  </p:transition>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0" pos="594">
          <p15:clr>
            <a:srgbClr val="F26B43"/>
          </p15:clr>
        </p15:guide>
        <p15:guide id="1" pos="792">
          <p15:clr>
            <a:srgbClr val="F26B43"/>
          </p15:clr>
        </p15:guide>
        <p15:guide id="2" pos="7200">
          <p15:clr>
            <a:srgbClr val="F26B43"/>
          </p15:clr>
        </p15:guide>
        <p15:guide id="3" pos="5400">
          <p15:clr>
            <a:srgbClr val="F26B43"/>
          </p15:clr>
        </p15:guide>
        <p15:guide id="4" orient="horz" pos="4008">
          <p15:clr>
            <a:srgbClr val="F26B43"/>
          </p15:clr>
        </p15:guide>
        <p15:guide id="5" orient="horz" pos="1440">
          <p15:clr>
            <a:srgbClr val="F26B43"/>
          </p15:clr>
        </p15:guide>
        <p15:guide id="6" orient="horz" pos="3720">
          <p15:clr>
            <a:srgbClr val="F26B43"/>
          </p15:clr>
        </p15:guide>
        <p15:guide id="7"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gif"/></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 xmlns:a16="http://schemas.microsoft.com/office/drawing/2014/main" id="{8D521B04-6D96-90B8-7FAF-CDD4C77515D9}"/>
              </a:ext>
            </a:extLst>
          </p:cNvPr>
          <p:cNvSpPr>
            <a:spLocks noGrp="1"/>
          </p:cNvSpPr>
          <p:nvPr>
            <p:ph type="ctrTitle"/>
          </p:nvPr>
        </p:nvSpPr>
        <p:spPr>
          <a:xfrm>
            <a:off x="838200" y="1447800"/>
            <a:ext cx="7738814" cy="4013988"/>
          </a:xfrm>
        </p:spPr>
        <p:txBody>
          <a:bodyPr/>
          <a:lstStyle/>
          <a:p>
            <a:pPr eaLnBrk="1" fontAlgn="auto" hangingPunct="1">
              <a:spcAft>
                <a:spcPts val="0"/>
              </a:spcAft>
              <a:defRPr/>
            </a:pPr>
            <a:r>
              <a:rPr altLang="en-US" sz="6600" dirty="0"/>
              <a:t>HCL Annual </a:t>
            </a:r>
            <a:r>
              <a:rPr lang="en-US" altLang="en-US" sz="6600" dirty="0"/>
              <a:t>membership</a:t>
            </a:r>
            <a:br>
              <a:rPr lang="en-US" altLang="en-US" sz="6600" dirty="0"/>
            </a:br>
            <a:r>
              <a:rPr altLang="en-US" sz="6600" dirty="0"/>
              <a:t>Meeting</a:t>
            </a:r>
            <a:br>
              <a:rPr altLang="en-US" sz="6600" dirty="0"/>
            </a:br>
            <a:r>
              <a:rPr altLang="en-US" sz="6600" dirty="0"/>
              <a:t>202</a:t>
            </a:r>
            <a:r>
              <a:rPr lang="en-US" altLang="en-US" sz="6600" dirty="0"/>
              <a:t>4</a:t>
            </a:r>
            <a:endParaRPr altLang="en-US" sz="6600" dirty="0"/>
          </a:p>
        </p:txBody>
      </p:sp>
      <p:sp>
        <p:nvSpPr>
          <p:cNvPr id="3" name="Subtitle 2">
            <a:extLst>
              <a:ext uri="{FF2B5EF4-FFF2-40B4-BE49-F238E27FC236}">
                <a16:creationId xmlns="" xmlns:a16="http://schemas.microsoft.com/office/drawing/2014/main" id="{801B07C4-27F4-6F7C-4C16-6BD248BC3914}"/>
              </a:ext>
            </a:extLst>
          </p:cNvPr>
          <p:cNvSpPr>
            <a:spLocks noGrp="1"/>
          </p:cNvSpPr>
          <p:nvPr>
            <p:ph type="subTitle" idx="1"/>
          </p:nvPr>
        </p:nvSpPr>
        <p:spPr>
          <a:xfrm>
            <a:off x="1676400" y="5867400"/>
            <a:ext cx="6034030" cy="742279"/>
          </a:xfrm>
        </p:spPr>
        <p:txBody>
          <a:bodyPr rtlCol="0">
            <a:normAutofit/>
          </a:bodyPr>
          <a:lstStyle/>
          <a:p>
            <a:pPr eaLnBrk="1" fontAlgn="auto" hangingPunct="1">
              <a:spcAft>
                <a:spcPts val="0"/>
              </a:spcAft>
              <a:buFont typeface="Arial" panose="020B0604020202020204" pitchFamily="34" charset="0"/>
              <a:buNone/>
              <a:defRPr/>
            </a:pPr>
            <a:endParaRPr lang="en-US" dirty="0"/>
          </a:p>
          <a:p>
            <a:pPr eaLnBrk="1" fontAlgn="auto" hangingPunct="1">
              <a:spcAft>
                <a:spcPts val="0"/>
              </a:spcAft>
              <a:buFont typeface="Arial" panose="020B0604020202020204" pitchFamily="34" charset="0"/>
              <a:buNone/>
              <a:defRPr/>
            </a:pPr>
            <a:r>
              <a:rPr lang="en-US" dirty="0"/>
              <a:t>September 15, 2024</a:t>
            </a:r>
          </a:p>
        </p:txBody>
      </p:sp>
      <p:pic>
        <p:nvPicPr>
          <p:cNvPr id="5125" name="Picture 5" descr="Hamilton Co. Llamas">
            <a:extLst>
              <a:ext uri="{FF2B5EF4-FFF2-40B4-BE49-F238E27FC236}">
                <a16:creationId xmlns="" xmlns:a16="http://schemas.microsoft.com/office/drawing/2014/main" id="{D7A707EF-A0F4-8AD1-5AF3-4495F7F5135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81400" y="533400"/>
            <a:ext cx="2025227" cy="990600"/>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DF034D60-1EA3-9F1B-6D09-3BB2789E1912}"/>
              </a:ext>
            </a:extLst>
          </p:cNvPr>
          <p:cNvSpPr>
            <a:spLocks noGrp="1"/>
          </p:cNvSpPr>
          <p:nvPr>
            <p:ph type="ctrTitle"/>
          </p:nvPr>
        </p:nvSpPr>
        <p:spPr>
          <a:xfrm>
            <a:off x="838200" y="762000"/>
            <a:ext cx="7738814" cy="2362200"/>
          </a:xfrm>
        </p:spPr>
        <p:txBody>
          <a:bodyPr/>
          <a:lstStyle/>
          <a:p>
            <a:pPr>
              <a:defRPr/>
            </a:pPr>
            <a:r>
              <a:rPr dirty="0" smtClean="0"/>
              <a:t>Treasurer</a:t>
            </a:r>
            <a:r>
              <a:rPr lang="en-US" dirty="0" smtClean="0"/>
              <a:t>‘s</a:t>
            </a:r>
            <a:br>
              <a:rPr lang="en-US" dirty="0" smtClean="0"/>
            </a:br>
            <a:r>
              <a:rPr lang="en-US" dirty="0" smtClean="0"/>
              <a:t>Report</a:t>
            </a:r>
            <a:r>
              <a:rPr lang="en-US" dirty="0"/>
              <a:t/>
            </a:r>
            <a:br>
              <a:rPr lang="en-US" dirty="0"/>
            </a:br>
            <a:r>
              <a:rPr lang="en-US" sz="4000" dirty="0"/>
              <a:t>ALICIA TRICKER</a:t>
            </a:r>
            <a:endParaRPr sz="4000" dirty="0"/>
          </a:p>
        </p:txBody>
      </p:sp>
      <p:sp>
        <p:nvSpPr>
          <p:cNvPr id="2" name="Subtitle 1">
            <a:extLst>
              <a:ext uri="{FF2B5EF4-FFF2-40B4-BE49-F238E27FC236}">
                <a16:creationId xmlns="" xmlns:a16="http://schemas.microsoft.com/office/drawing/2014/main" id="{B5309A10-AC8C-E3BC-6907-777A41E4156F}"/>
              </a:ext>
            </a:extLst>
          </p:cNvPr>
          <p:cNvSpPr>
            <a:spLocks noGrp="1"/>
          </p:cNvSpPr>
          <p:nvPr>
            <p:ph type="subTitle" idx="1"/>
          </p:nvPr>
        </p:nvSpPr>
        <p:spPr>
          <a:xfrm>
            <a:off x="1661284" y="5979197"/>
            <a:ext cx="6034030" cy="421603"/>
          </a:xfrm>
        </p:spPr>
        <p:txBody>
          <a:bodyPr/>
          <a:lstStyle/>
          <a:p>
            <a:r>
              <a:rPr lang="en-US" dirty="0"/>
              <a:t>2024</a:t>
            </a:r>
          </a:p>
        </p:txBody>
      </p:sp>
      <p:pic>
        <p:nvPicPr>
          <p:cNvPr id="79874" name="Picture 2" descr="Free Wad Of Money Png, Download Free Wad Of Money Png png images, Free  ClipArts on Clipart Library"/>
          <p:cNvPicPr>
            <a:picLocks noChangeAspect="1" noChangeArrowheads="1"/>
          </p:cNvPicPr>
          <p:nvPr/>
        </p:nvPicPr>
        <p:blipFill>
          <a:blip r:embed="rId3" cstate="print"/>
          <a:srcRect/>
          <a:stretch>
            <a:fillRect/>
          </a:stretch>
        </p:blipFill>
        <p:spPr bwMode="auto">
          <a:xfrm>
            <a:off x="3581400" y="3733800"/>
            <a:ext cx="2492953" cy="2286000"/>
          </a:xfrm>
          <a:prstGeom prst="rect">
            <a:avLst/>
          </a:prstGeom>
          <a:noFill/>
        </p:spPr>
      </p:pic>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a:extLst>
              <a:ext uri="{FF2B5EF4-FFF2-40B4-BE49-F238E27FC236}">
                <a16:creationId xmlns="" xmlns:a16="http://schemas.microsoft.com/office/drawing/2014/main" id="{0B405B79-288E-F938-104E-EAF7E862338C}"/>
              </a:ext>
            </a:extLst>
          </p:cNvPr>
          <p:cNvSpPr>
            <a:spLocks noGrp="1"/>
          </p:cNvSpPr>
          <p:nvPr>
            <p:ph type="title"/>
          </p:nvPr>
        </p:nvSpPr>
        <p:spPr>
          <a:xfrm>
            <a:off x="1371600" y="304800"/>
            <a:ext cx="6934200" cy="608215"/>
          </a:xfrm>
        </p:spPr>
        <p:txBody>
          <a:bodyPr>
            <a:normAutofit/>
          </a:bodyPr>
          <a:lstStyle/>
          <a:p>
            <a:pPr>
              <a:defRPr/>
            </a:pPr>
            <a:r>
              <a:rPr sz="3600" u="sng" dirty="0"/>
              <a:t>Membership &amp; Financial Update</a:t>
            </a:r>
          </a:p>
        </p:txBody>
      </p:sp>
      <p:sp>
        <p:nvSpPr>
          <p:cNvPr id="3" name="TextBox 2">
            <a:extLst>
              <a:ext uri="{FF2B5EF4-FFF2-40B4-BE49-F238E27FC236}">
                <a16:creationId xmlns="" xmlns:a16="http://schemas.microsoft.com/office/drawing/2014/main" id="{4D839BAF-BE3E-0D85-4D22-242E0BCD7BCA}"/>
              </a:ext>
            </a:extLst>
          </p:cNvPr>
          <p:cNvSpPr txBox="1"/>
          <p:nvPr/>
        </p:nvSpPr>
        <p:spPr>
          <a:xfrm>
            <a:off x="1143000" y="914400"/>
            <a:ext cx="7543800" cy="5816977"/>
          </a:xfrm>
          <a:prstGeom prst="rect">
            <a:avLst/>
          </a:prstGeom>
          <a:noFill/>
        </p:spPr>
        <p:txBody>
          <a:bodyPr wrap="square">
            <a:spAutoFit/>
          </a:bodyPr>
          <a:lstStyle/>
          <a:p>
            <a:pPr marL="342900" indent="-342900" eaLnBrk="1" hangingPunct="1">
              <a:buFont typeface="Arial" panose="020B0604020202020204" pitchFamily="34" charset="0"/>
              <a:buChar char="•"/>
              <a:defRPr/>
            </a:pPr>
            <a:r>
              <a:rPr lang="en-US" sz="2000" dirty="0">
                <a:cs typeface="Arial" charset="0"/>
              </a:rPr>
              <a:t>1</a:t>
            </a:r>
            <a:r>
              <a:rPr lang="en-US" sz="2000" baseline="30000" dirty="0">
                <a:cs typeface="Arial" charset="0"/>
              </a:rPr>
              <a:t>st</a:t>
            </a:r>
            <a:r>
              <a:rPr lang="en-US" sz="2000" dirty="0">
                <a:cs typeface="Arial" charset="0"/>
              </a:rPr>
              <a:t> Year = 86 youth from 67 families.   </a:t>
            </a:r>
            <a:r>
              <a:rPr lang="en-US" sz="1600" dirty="0">
                <a:cs typeface="Arial" charset="0"/>
              </a:rPr>
              <a:t>(2014-2015)</a:t>
            </a:r>
          </a:p>
          <a:p>
            <a:pPr marL="342900" indent="-342900" eaLnBrk="1" hangingPunct="1">
              <a:buFont typeface="Arial" panose="020B0604020202020204" pitchFamily="34" charset="0"/>
              <a:buChar char="•"/>
              <a:defRPr/>
            </a:pPr>
            <a:r>
              <a:rPr lang="en-US" sz="2000" dirty="0">
                <a:cs typeface="Arial" charset="0"/>
              </a:rPr>
              <a:t>4</a:t>
            </a:r>
            <a:r>
              <a:rPr lang="en-US" sz="2000" baseline="30000" dirty="0">
                <a:cs typeface="Arial" charset="0"/>
              </a:rPr>
              <a:t>th</a:t>
            </a:r>
            <a:r>
              <a:rPr lang="en-US" sz="2000" dirty="0">
                <a:cs typeface="Arial" charset="0"/>
              </a:rPr>
              <a:t> Year = 77 youth from 68 families   </a:t>
            </a:r>
            <a:r>
              <a:rPr lang="en-US" sz="1600" dirty="0">
                <a:cs typeface="Arial" charset="0"/>
              </a:rPr>
              <a:t>(2018-2019)</a:t>
            </a:r>
          </a:p>
          <a:p>
            <a:pPr marL="342900" indent="-342900" eaLnBrk="1" hangingPunct="1">
              <a:buFont typeface="Arial" panose="020B0604020202020204" pitchFamily="34" charset="0"/>
              <a:buChar char="•"/>
              <a:defRPr/>
            </a:pPr>
            <a:r>
              <a:rPr lang="en-US" sz="2000" dirty="0">
                <a:cs typeface="Arial" charset="0"/>
              </a:rPr>
              <a:t>9</a:t>
            </a:r>
            <a:r>
              <a:rPr lang="en-US" sz="2000" baseline="30000" dirty="0">
                <a:cs typeface="Arial" charset="0"/>
              </a:rPr>
              <a:t>th</a:t>
            </a:r>
            <a:r>
              <a:rPr lang="en-US" sz="2000" dirty="0">
                <a:cs typeface="Arial" charset="0"/>
              </a:rPr>
              <a:t> Year = 80 youth from 65 families   </a:t>
            </a:r>
            <a:r>
              <a:rPr lang="en-US" sz="1600" dirty="0">
                <a:cs typeface="Arial" charset="0"/>
              </a:rPr>
              <a:t>(2022-2023</a:t>
            </a:r>
            <a:r>
              <a:rPr lang="en-US" sz="1600" dirty="0" smtClean="0">
                <a:cs typeface="Arial" charset="0"/>
              </a:rPr>
              <a:t>)</a:t>
            </a:r>
          </a:p>
          <a:p>
            <a:pPr marL="342900" indent="-342900">
              <a:buFont typeface="Arial" panose="020B0604020202020204" pitchFamily="34" charset="0"/>
              <a:buChar char="•"/>
              <a:defRPr/>
            </a:pPr>
            <a:r>
              <a:rPr lang="en-US" sz="2000" b="1" dirty="0" smtClean="0">
                <a:cs typeface="Arial" charset="0"/>
              </a:rPr>
              <a:t>10</a:t>
            </a:r>
            <a:r>
              <a:rPr lang="en-US" sz="2000" b="1" baseline="30000" dirty="0" smtClean="0">
                <a:cs typeface="Arial" charset="0"/>
              </a:rPr>
              <a:t>th</a:t>
            </a:r>
            <a:r>
              <a:rPr lang="en-US" sz="2000" b="1" dirty="0" smtClean="0">
                <a:cs typeface="Arial" charset="0"/>
              </a:rPr>
              <a:t> Year = 88 youth from 68 families  </a:t>
            </a:r>
            <a:r>
              <a:rPr lang="en-US" sz="1600" b="1" dirty="0" smtClean="0">
                <a:cs typeface="Arial" charset="0"/>
              </a:rPr>
              <a:t>(2023-2024)</a:t>
            </a:r>
          </a:p>
          <a:p>
            <a:pPr marL="342900" indent="-342900" eaLnBrk="1" hangingPunct="1">
              <a:buFont typeface="Arial" panose="020B0604020202020204" pitchFamily="34" charset="0"/>
              <a:buChar char="•"/>
              <a:defRPr/>
            </a:pPr>
            <a:endParaRPr lang="en-US" sz="1600" dirty="0">
              <a:cs typeface="Arial" charset="0"/>
            </a:endParaRPr>
          </a:p>
          <a:p>
            <a:pPr marL="342900" indent="-342900" eaLnBrk="1" hangingPunct="1">
              <a:buFont typeface="Arial" panose="020B0604020202020204" pitchFamily="34" charset="0"/>
              <a:buChar char="•"/>
              <a:defRPr/>
            </a:pPr>
            <a:r>
              <a:rPr lang="en-US" b="1" dirty="0" smtClean="0">
                <a:cs typeface="Arial" charset="0"/>
              </a:rPr>
              <a:t>Checking Account Balance 8-31-2024 = $64,953.46</a:t>
            </a:r>
          </a:p>
          <a:p>
            <a:pPr marL="342900" indent="-342900" eaLnBrk="1" hangingPunct="1">
              <a:buFont typeface="Arial" panose="020B0604020202020204" pitchFamily="34" charset="0"/>
              <a:buChar char="•"/>
              <a:defRPr/>
            </a:pPr>
            <a:r>
              <a:rPr lang="en-US" sz="1600" dirty="0" smtClean="0">
                <a:cs typeface="Arial" charset="0"/>
              </a:rPr>
              <a:t>Checking </a:t>
            </a:r>
            <a:r>
              <a:rPr lang="en-US" sz="1600" dirty="0">
                <a:cs typeface="Arial" charset="0"/>
              </a:rPr>
              <a:t>Account Balance 8-31-2023 = $48,511.67</a:t>
            </a:r>
          </a:p>
          <a:p>
            <a:pPr marL="342900" indent="-342900" eaLnBrk="1" hangingPunct="1">
              <a:buFont typeface="Arial" panose="020B0604020202020204" pitchFamily="34" charset="0"/>
              <a:buChar char="•"/>
              <a:defRPr/>
            </a:pPr>
            <a:r>
              <a:rPr lang="en-US" sz="1600" dirty="0">
                <a:cs typeface="Arial" charset="0"/>
              </a:rPr>
              <a:t>Checking Account Balance 8-31-2022 = $40,423.15</a:t>
            </a:r>
          </a:p>
          <a:p>
            <a:pPr marL="342900" indent="-342900" eaLnBrk="1" hangingPunct="1">
              <a:buFont typeface="Arial" panose="020B0604020202020204" pitchFamily="34" charset="0"/>
              <a:buChar char="•"/>
              <a:defRPr/>
            </a:pPr>
            <a:r>
              <a:rPr lang="en-US" sz="1600" dirty="0">
                <a:cs typeface="Arial" charset="0"/>
              </a:rPr>
              <a:t>Checking Account Balance 8-31-2021 = $22,511.97</a:t>
            </a:r>
          </a:p>
          <a:p>
            <a:pPr marL="342900" indent="-342900" eaLnBrk="1" hangingPunct="1">
              <a:buFont typeface="Arial" panose="020B0604020202020204" pitchFamily="34" charset="0"/>
              <a:buChar char="•"/>
              <a:defRPr/>
            </a:pPr>
            <a:r>
              <a:rPr lang="en-US" sz="1600" dirty="0">
                <a:cs typeface="Arial" charset="0"/>
              </a:rPr>
              <a:t>Checking Account balance 9-30-2018 = $</a:t>
            </a:r>
            <a:r>
              <a:rPr lang="en-US" sz="1600" dirty="0" smtClean="0">
                <a:cs typeface="Arial" charset="0"/>
              </a:rPr>
              <a:t>2,500</a:t>
            </a:r>
            <a:endParaRPr lang="en-US" sz="1600" dirty="0">
              <a:highlight>
                <a:srgbClr val="FFFF00"/>
              </a:highlight>
              <a:cs typeface="Arial" charset="0"/>
            </a:endParaRPr>
          </a:p>
          <a:p>
            <a:pPr marL="342900" indent="-342900" eaLnBrk="1" hangingPunct="1">
              <a:buFont typeface="Arial" panose="020B0604020202020204" pitchFamily="34" charset="0"/>
              <a:buChar char="•"/>
              <a:defRPr/>
            </a:pPr>
            <a:endParaRPr lang="en-US" sz="2000" dirty="0">
              <a:cs typeface="Arial" charset="0"/>
            </a:endParaRPr>
          </a:p>
          <a:p>
            <a:pPr marL="342900" indent="-342900" eaLnBrk="1" hangingPunct="1">
              <a:buFont typeface="Arial" panose="020B0604020202020204" pitchFamily="34" charset="0"/>
              <a:buChar char="•"/>
              <a:defRPr/>
            </a:pPr>
            <a:r>
              <a:rPr lang="en-US" sz="2000" dirty="0">
                <a:cs typeface="Arial" charset="0"/>
              </a:rPr>
              <a:t>Monthly Farm Lease Payments = $1,000 Mo. = $12,000 Annually</a:t>
            </a:r>
          </a:p>
          <a:p>
            <a:pPr marL="342900" indent="-342900" eaLnBrk="1" hangingPunct="1">
              <a:buFont typeface="Arial" panose="020B0604020202020204" pitchFamily="34" charset="0"/>
              <a:buChar char="•"/>
              <a:defRPr/>
            </a:pPr>
            <a:endParaRPr lang="en-US" sz="2000" dirty="0">
              <a:cs typeface="Arial" charset="0"/>
            </a:endParaRPr>
          </a:p>
          <a:p>
            <a:pPr marL="342900" indent="-342900" eaLnBrk="1" hangingPunct="1">
              <a:buFont typeface="Arial" panose="020B0604020202020204" pitchFamily="34" charset="0"/>
              <a:buChar char="•"/>
              <a:defRPr/>
            </a:pPr>
            <a:r>
              <a:rPr lang="en-US" sz="2000" b="1" u="sng" dirty="0" smtClean="0">
                <a:cs typeface="Arial" charset="0"/>
              </a:rPr>
              <a:t>2024-2025 </a:t>
            </a:r>
            <a:r>
              <a:rPr lang="en-US" sz="2000" b="1" u="sng" dirty="0">
                <a:cs typeface="Arial" charset="0"/>
              </a:rPr>
              <a:t>Membership Dues – NO Increase</a:t>
            </a:r>
            <a:endParaRPr lang="en-US" sz="2000" b="1" dirty="0">
              <a:cs typeface="Arial" charset="0"/>
            </a:endParaRPr>
          </a:p>
          <a:p>
            <a:pPr marL="800100" lvl="1" indent="-342900">
              <a:buFont typeface="Arial" panose="020B0604020202020204" pitchFamily="34" charset="0"/>
              <a:buChar char="•"/>
              <a:defRPr/>
            </a:pPr>
            <a:r>
              <a:rPr lang="en-US" sz="1900" dirty="0">
                <a:cs typeface="Arial" charset="0"/>
              </a:rPr>
              <a:t>$400/year for 1 member</a:t>
            </a:r>
          </a:p>
          <a:p>
            <a:pPr marL="800100" lvl="1" indent="-342900">
              <a:buFont typeface="Arial" panose="020B0604020202020204" pitchFamily="34" charset="0"/>
              <a:buChar char="•"/>
              <a:defRPr/>
            </a:pPr>
            <a:r>
              <a:rPr lang="en-US" sz="1900" dirty="0">
                <a:cs typeface="Arial" charset="0"/>
              </a:rPr>
              <a:t>$360/year for 2</a:t>
            </a:r>
            <a:r>
              <a:rPr lang="en-US" sz="1900" baseline="30000" dirty="0">
                <a:cs typeface="Arial" charset="0"/>
              </a:rPr>
              <a:t>nd</a:t>
            </a:r>
            <a:r>
              <a:rPr lang="en-US" sz="1900" dirty="0">
                <a:cs typeface="Arial" charset="0"/>
              </a:rPr>
              <a:t> youth</a:t>
            </a:r>
          </a:p>
          <a:p>
            <a:pPr marL="800100" lvl="1" indent="-342900">
              <a:buFont typeface="Arial" panose="020B0604020202020204" pitchFamily="34" charset="0"/>
              <a:buChar char="•"/>
              <a:defRPr/>
            </a:pPr>
            <a:r>
              <a:rPr lang="en-US" sz="1900" dirty="0">
                <a:cs typeface="Arial" charset="0"/>
              </a:rPr>
              <a:t>$340/year for 3</a:t>
            </a:r>
            <a:r>
              <a:rPr lang="en-US" sz="1900" baseline="30000" dirty="0">
                <a:cs typeface="Arial" charset="0"/>
              </a:rPr>
              <a:t>rd</a:t>
            </a:r>
            <a:r>
              <a:rPr lang="en-US" sz="1900" dirty="0">
                <a:cs typeface="Arial" charset="0"/>
              </a:rPr>
              <a:t> youth</a:t>
            </a:r>
          </a:p>
          <a:p>
            <a:pPr marL="800100" lvl="1" indent="-342900" eaLnBrk="1" hangingPunct="1">
              <a:buFont typeface="Arial" panose="020B0604020202020204" pitchFamily="34" charset="0"/>
              <a:buChar char="•"/>
              <a:defRPr/>
            </a:pPr>
            <a:r>
              <a:rPr lang="en-US" sz="1900" dirty="0" smtClean="0">
                <a:cs typeface="Arial" charset="0"/>
              </a:rPr>
              <a:t>Total </a:t>
            </a:r>
            <a:r>
              <a:rPr lang="en-US" sz="1900" dirty="0">
                <a:cs typeface="Arial" charset="0"/>
              </a:rPr>
              <a:t>Amount or 1</a:t>
            </a:r>
            <a:r>
              <a:rPr lang="en-US" sz="1900" baseline="30000" dirty="0">
                <a:cs typeface="Arial" charset="0"/>
              </a:rPr>
              <a:t>st</a:t>
            </a:r>
            <a:r>
              <a:rPr lang="en-US" sz="1900" dirty="0">
                <a:cs typeface="Arial" charset="0"/>
              </a:rPr>
              <a:t> of (2) payments due October 1st </a:t>
            </a:r>
          </a:p>
          <a:p>
            <a:pPr marL="800100" lvl="1" indent="-342900" eaLnBrk="1" hangingPunct="1">
              <a:buFont typeface="Arial" panose="020B0604020202020204" pitchFamily="34" charset="0"/>
              <a:buChar char="•"/>
              <a:defRPr/>
            </a:pPr>
            <a:r>
              <a:rPr lang="en-US" sz="1900" dirty="0">
                <a:cs typeface="Arial" charset="0"/>
              </a:rPr>
              <a:t>Second payment due April 1</a:t>
            </a:r>
            <a:r>
              <a:rPr lang="en-US" sz="1900" baseline="30000" dirty="0">
                <a:cs typeface="Arial" charset="0"/>
              </a:rPr>
              <a:t>st</a:t>
            </a:r>
            <a:r>
              <a:rPr lang="en-US" sz="1900" dirty="0">
                <a:cs typeface="Arial" charset="0"/>
              </a:rPr>
              <a:t>, 2024</a:t>
            </a:r>
          </a:p>
          <a:p>
            <a:pPr marL="800100" lvl="1" indent="-342900" eaLnBrk="1" hangingPunct="1">
              <a:buFont typeface="Arial" panose="020B0604020202020204" pitchFamily="34" charset="0"/>
              <a:buChar char="•"/>
              <a:defRPr/>
            </a:pPr>
            <a:r>
              <a:rPr lang="en-US" sz="1900" dirty="0">
                <a:cs typeface="Arial" charset="0"/>
              </a:rPr>
              <a:t>New Member One-time Registration Fee = $25.00</a:t>
            </a:r>
          </a:p>
        </p:txBody>
      </p:sp>
      <p:pic>
        <p:nvPicPr>
          <p:cNvPr id="5" name="Picture 4" descr="dollar.jpg"/>
          <p:cNvPicPr>
            <a:picLocks noChangeAspect="1"/>
          </p:cNvPicPr>
          <p:nvPr/>
        </p:nvPicPr>
        <p:blipFill>
          <a:blip r:embed="rId3" cstate="print"/>
          <a:stretch>
            <a:fillRect/>
          </a:stretch>
        </p:blipFill>
        <p:spPr>
          <a:xfrm>
            <a:off x="7220712" y="1752600"/>
            <a:ext cx="1466088" cy="1666009"/>
          </a:xfrm>
          <a:prstGeom prst="rect">
            <a:avLst/>
          </a:prstGeom>
        </p:spPr>
      </p:pic>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ria mage32.png"/>
          <p:cNvPicPr>
            <a:picLocks noChangeAspect="1"/>
          </p:cNvPicPr>
          <p:nvPr/>
        </p:nvPicPr>
        <p:blipFill>
          <a:blip r:embed="rId3" cstate="print"/>
          <a:stretch>
            <a:fillRect/>
          </a:stretch>
        </p:blipFill>
        <p:spPr>
          <a:xfrm>
            <a:off x="0" y="1066800"/>
            <a:ext cx="5665206" cy="5791200"/>
          </a:xfrm>
          <a:prstGeom prst="rect">
            <a:avLst/>
          </a:prstGeom>
        </p:spPr>
      </p:pic>
      <p:sp>
        <p:nvSpPr>
          <p:cNvPr id="7170" name="Title 1">
            <a:extLst>
              <a:ext uri="{FF2B5EF4-FFF2-40B4-BE49-F238E27FC236}">
                <a16:creationId xmlns="" xmlns:a16="http://schemas.microsoft.com/office/drawing/2014/main" id="{4868336A-EE38-A428-B7C0-78FD5DD296F2}"/>
              </a:ext>
            </a:extLst>
          </p:cNvPr>
          <p:cNvSpPr>
            <a:spLocks noGrp="1"/>
          </p:cNvSpPr>
          <p:nvPr>
            <p:ph type="title"/>
          </p:nvPr>
        </p:nvSpPr>
        <p:spPr>
          <a:xfrm>
            <a:off x="1981200" y="228600"/>
            <a:ext cx="5638800" cy="914400"/>
          </a:xfrm>
        </p:spPr>
        <p:txBody>
          <a:bodyPr>
            <a:normAutofit fontScale="90000"/>
          </a:bodyPr>
          <a:lstStyle/>
          <a:p>
            <a:pPr eaLnBrk="1" fontAlgn="auto" hangingPunct="1">
              <a:spcAft>
                <a:spcPts val="0"/>
              </a:spcAft>
              <a:defRPr/>
            </a:pPr>
            <a:r>
              <a:rPr altLang="en-US" dirty="0"/>
              <a:t>Treasurer</a:t>
            </a:r>
            <a:r>
              <a:rPr lang="en-US" altLang="en-US" dirty="0"/>
              <a:t>‘s</a:t>
            </a:r>
            <a:r>
              <a:rPr altLang="en-US" dirty="0"/>
              <a:t> Report</a:t>
            </a:r>
          </a:p>
        </p:txBody>
      </p:sp>
      <p:sp>
        <p:nvSpPr>
          <p:cNvPr id="24578" name="Content Placeholder 2">
            <a:extLst>
              <a:ext uri="{FF2B5EF4-FFF2-40B4-BE49-F238E27FC236}">
                <a16:creationId xmlns="" xmlns:a16="http://schemas.microsoft.com/office/drawing/2014/main" id="{5A651E4A-B476-3E86-2EFD-9215DD3F3983}"/>
              </a:ext>
            </a:extLst>
          </p:cNvPr>
          <p:cNvSpPr>
            <a:spLocks noGrp="1"/>
          </p:cNvSpPr>
          <p:nvPr>
            <p:ph idx="1"/>
          </p:nvPr>
        </p:nvSpPr>
        <p:spPr>
          <a:xfrm>
            <a:off x="4953000" y="1371600"/>
            <a:ext cx="3886200" cy="5029200"/>
          </a:xfrm>
        </p:spPr>
        <p:txBody>
          <a:bodyPr>
            <a:normAutofit fontScale="25000" lnSpcReduction="20000"/>
          </a:bodyPr>
          <a:lstStyle/>
          <a:p>
            <a:pPr eaLnBrk="1" hangingPunct="1"/>
            <a:endParaRPr lang="en-US" altLang="en-US" dirty="0"/>
          </a:p>
          <a:p>
            <a:pPr eaLnBrk="1" hangingPunct="1"/>
            <a:r>
              <a:rPr lang="en-US" altLang="en-US" sz="5600" b="1" dirty="0">
                <a:solidFill>
                  <a:schemeClr val="tx1"/>
                </a:solidFill>
              </a:rPr>
              <a:t>Various </a:t>
            </a:r>
            <a:r>
              <a:rPr lang="en-US" altLang="en-US" sz="5600" b="1" dirty="0" smtClean="0">
                <a:solidFill>
                  <a:schemeClr val="tx1"/>
                </a:solidFill>
              </a:rPr>
              <a:t>2023-2024 </a:t>
            </a:r>
            <a:r>
              <a:rPr lang="en-US" altLang="en-US" sz="5600" b="1" dirty="0">
                <a:solidFill>
                  <a:schemeClr val="tx1"/>
                </a:solidFill>
              </a:rPr>
              <a:t>Expenses</a:t>
            </a:r>
          </a:p>
          <a:p>
            <a:pPr lvl="1"/>
            <a:r>
              <a:rPr lang="en-US" altLang="en-US" sz="5600" b="1" dirty="0">
                <a:solidFill>
                  <a:schemeClr val="tx1"/>
                </a:solidFill>
              </a:rPr>
              <a:t>Hay for winter = </a:t>
            </a:r>
            <a:endParaRPr lang="en-US" altLang="en-US" sz="5600" b="1" dirty="0" smtClean="0">
              <a:solidFill>
                <a:schemeClr val="tx1"/>
              </a:solidFill>
            </a:endParaRPr>
          </a:p>
          <a:p>
            <a:pPr lvl="1">
              <a:buNone/>
            </a:pPr>
            <a:r>
              <a:rPr lang="en-US" altLang="en-US" sz="5600" b="1" dirty="0" smtClean="0">
                <a:solidFill>
                  <a:schemeClr val="tx1"/>
                </a:solidFill>
              </a:rPr>
              <a:t>                1250 </a:t>
            </a:r>
            <a:r>
              <a:rPr lang="en-US" altLang="en-US" sz="5600" b="1" dirty="0">
                <a:solidFill>
                  <a:schemeClr val="tx1"/>
                </a:solidFill>
              </a:rPr>
              <a:t>bales - </a:t>
            </a:r>
            <a:r>
              <a:rPr lang="en-US" altLang="en-US" sz="5600" b="1" dirty="0" smtClean="0">
                <a:solidFill>
                  <a:schemeClr val="tx1"/>
                </a:solidFill>
              </a:rPr>
              <a:t>$8,305</a:t>
            </a:r>
          </a:p>
          <a:p>
            <a:pPr lvl="1">
              <a:buNone/>
            </a:pPr>
            <a:r>
              <a:rPr lang="en-US" altLang="en-US" sz="5600" b="1" dirty="0" smtClean="0">
                <a:solidFill>
                  <a:schemeClr val="tx1"/>
                </a:solidFill>
              </a:rPr>
              <a:t>_	Llama Feed = $7,042  YTD</a:t>
            </a:r>
            <a:endParaRPr lang="en-US" altLang="en-US" sz="5600" b="1" dirty="0">
              <a:solidFill>
                <a:schemeClr val="tx1"/>
              </a:solidFill>
            </a:endParaRPr>
          </a:p>
          <a:p>
            <a:pPr lvl="1"/>
            <a:r>
              <a:rPr lang="en-US" altLang="en-US" sz="5600" b="1" dirty="0">
                <a:solidFill>
                  <a:schemeClr val="tx1"/>
                </a:solidFill>
              </a:rPr>
              <a:t>Farm Rent = 12 months $</a:t>
            </a:r>
            <a:r>
              <a:rPr lang="en-US" altLang="en-US" sz="5600" b="1" dirty="0" smtClean="0">
                <a:solidFill>
                  <a:schemeClr val="tx1"/>
                </a:solidFill>
              </a:rPr>
              <a:t>12,000</a:t>
            </a:r>
            <a:endParaRPr lang="en-US" altLang="en-US" sz="5600" b="1" dirty="0">
              <a:solidFill>
                <a:schemeClr val="tx1"/>
              </a:solidFill>
            </a:endParaRPr>
          </a:p>
          <a:p>
            <a:pPr lvl="1"/>
            <a:r>
              <a:rPr lang="en-US" altLang="en-US" sz="5600" b="1" dirty="0">
                <a:solidFill>
                  <a:schemeClr val="tx1"/>
                </a:solidFill>
              </a:rPr>
              <a:t>Medical Supplies = $</a:t>
            </a:r>
            <a:r>
              <a:rPr lang="en-US" altLang="en-US" sz="5600" b="1" dirty="0" smtClean="0">
                <a:solidFill>
                  <a:schemeClr val="tx1"/>
                </a:solidFill>
              </a:rPr>
              <a:t>1,369.16  YTD</a:t>
            </a:r>
            <a:endParaRPr lang="en-US" altLang="en-US" sz="5600" b="1" dirty="0">
              <a:solidFill>
                <a:schemeClr val="tx1"/>
              </a:solidFill>
            </a:endParaRPr>
          </a:p>
          <a:p>
            <a:pPr lvl="1"/>
            <a:r>
              <a:rPr lang="en-US" altLang="en-US" sz="5600" b="1" dirty="0">
                <a:solidFill>
                  <a:schemeClr val="tx1"/>
                </a:solidFill>
              </a:rPr>
              <a:t>Llama Purchase = </a:t>
            </a:r>
            <a:r>
              <a:rPr lang="en-US" altLang="en-US" sz="5600" b="1" dirty="0" smtClean="0">
                <a:solidFill>
                  <a:schemeClr val="tx1"/>
                </a:solidFill>
              </a:rPr>
              <a:t>$7,800.00</a:t>
            </a:r>
            <a:endParaRPr lang="en-US" altLang="en-US" sz="5600" b="1" dirty="0">
              <a:solidFill>
                <a:schemeClr val="tx1"/>
              </a:solidFill>
            </a:endParaRPr>
          </a:p>
          <a:p>
            <a:pPr lvl="1"/>
            <a:endParaRPr lang="en-US" altLang="en-US" sz="5600" b="1" dirty="0">
              <a:solidFill>
                <a:schemeClr val="tx1"/>
              </a:solidFill>
            </a:endParaRPr>
          </a:p>
          <a:p>
            <a:pPr eaLnBrk="1" hangingPunct="1"/>
            <a:r>
              <a:rPr lang="en-US" altLang="en-US" sz="5600" b="1" dirty="0">
                <a:solidFill>
                  <a:schemeClr val="tx1"/>
                </a:solidFill>
              </a:rPr>
              <a:t>Various </a:t>
            </a:r>
            <a:r>
              <a:rPr lang="en-US" altLang="en-US" sz="5600" b="1" dirty="0" smtClean="0">
                <a:solidFill>
                  <a:schemeClr val="tx1"/>
                </a:solidFill>
              </a:rPr>
              <a:t>2023-2024 </a:t>
            </a:r>
            <a:r>
              <a:rPr lang="en-US" altLang="en-US" sz="5600" b="1" dirty="0">
                <a:solidFill>
                  <a:schemeClr val="tx1"/>
                </a:solidFill>
              </a:rPr>
              <a:t>Income  YTD</a:t>
            </a:r>
          </a:p>
          <a:p>
            <a:pPr lvl="1"/>
            <a:r>
              <a:rPr lang="en-US" altLang="en-US" sz="5600" b="1" dirty="0">
                <a:solidFill>
                  <a:schemeClr val="tx1"/>
                </a:solidFill>
              </a:rPr>
              <a:t>Membership = </a:t>
            </a:r>
            <a:r>
              <a:rPr lang="en-US" altLang="en-US" sz="5600" b="1" dirty="0" smtClean="0">
                <a:solidFill>
                  <a:schemeClr val="tx1"/>
                </a:solidFill>
              </a:rPr>
              <a:t>$</a:t>
            </a:r>
            <a:endParaRPr lang="en-US" altLang="en-US" sz="5600" b="1" dirty="0">
              <a:solidFill>
                <a:schemeClr val="tx1"/>
              </a:solidFill>
            </a:endParaRPr>
          </a:p>
          <a:p>
            <a:pPr lvl="1"/>
            <a:r>
              <a:rPr lang="en-US" altLang="en-US" sz="5600" b="1" dirty="0">
                <a:solidFill>
                  <a:schemeClr val="tx1"/>
                </a:solidFill>
              </a:rPr>
              <a:t>Walk-A-Llama = $</a:t>
            </a:r>
            <a:r>
              <a:rPr lang="en-US" altLang="en-US" sz="5600" b="1" dirty="0" smtClean="0">
                <a:solidFill>
                  <a:schemeClr val="tx1"/>
                </a:solidFill>
              </a:rPr>
              <a:t>2,720</a:t>
            </a:r>
            <a:endParaRPr lang="en-US" altLang="en-US" sz="5600" b="1" dirty="0">
              <a:solidFill>
                <a:schemeClr val="tx1"/>
              </a:solidFill>
            </a:endParaRPr>
          </a:p>
          <a:p>
            <a:pPr lvl="1"/>
            <a:r>
              <a:rPr lang="en-US" altLang="en-US" sz="5600" b="1" dirty="0">
                <a:solidFill>
                  <a:schemeClr val="tx1"/>
                </a:solidFill>
              </a:rPr>
              <a:t>Llama Visits = </a:t>
            </a:r>
            <a:r>
              <a:rPr lang="en-US" altLang="en-US" sz="5600" b="1" dirty="0" smtClean="0">
                <a:solidFill>
                  <a:schemeClr val="tx1"/>
                </a:solidFill>
              </a:rPr>
              <a:t>$2,550</a:t>
            </a:r>
            <a:endParaRPr lang="en-US" altLang="en-US" sz="5600" b="1" dirty="0">
              <a:solidFill>
                <a:schemeClr val="tx1"/>
              </a:solidFill>
            </a:endParaRPr>
          </a:p>
          <a:p>
            <a:pPr lvl="1"/>
            <a:r>
              <a:rPr lang="en-US" altLang="en-US" sz="5600" b="1" dirty="0">
                <a:solidFill>
                  <a:schemeClr val="tx1"/>
                </a:solidFill>
              </a:rPr>
              <a:t>Community Events = </a:t>
            </a:r>
            <a:r>
              <a:rPr lang="en-US" altLang="en-US" sz="5600" b="1" dirty="0" smtClean="0">
                <a:solidFill>
                  <a:schemeClr val="tx1"/>
                </a:solidFill>
              </a:rPr>
              <a:t>$1,850</a:t>
            </a:r>
            <a:endParaRPr lang="en-US" altLang="en-US" sz="5600" b="1" dirty="0">
              <a:solidFill>
                <a:schemeClr val="tx1"/>
              </a:solidFill>
            </a:endParaRPr>
          </a:p>
          <a:p>
            <a:pPr lvl="1"/>
            <a:r>
              <a:rPr lang="en-US" altLang="en-US" sz="5600" b="1" dirty="0">
                <a:solidFill>
                  <a:schemeClr val="tx1"/>
                </a:solidFill>
              </a:rPr>
              <a:t>Llama Merchandise = </a:t>
            </a:r>
            <a:r>
              <a:rPr lang="en-US" altLang="en-US" sz="5600" b="1" dirty="0" smtClean="0">
                <a:solidFill>
                  <a:schemeClr val="tx1"/>
                </a:solidFill>
              </a:rPr>
              <a:t>4,072</a:t>
            </a:r>
            <a:endParaRPr lang="en-US" altLang="en-US" sz="5600" b="1" dirty="0">
              <a:solidFill>
                <a:schemeClr val="tx1"/>
              </a:solidFill>
            </a:endParaRPr>
          </a:p>
          <a:p>
            <a:pPr lvl="1"/>
            <a:r>
              <a:rPr lang="en-US" altLang="en-US" sz="5600" b="1" dirty="0">
                <a:solidFill>
                  <a:schemeClr val="tx1"/>
                </a:solidFill>
              </a:rPr>
              <a:t>Dine to Donate = </a:t>
            </a:r>
            <a:r>
              <a:rPr lang="en-US" altLang="en-US" sz="5600" b="1" dirty="0" smtClean="0">
                <a:solidFill>
                  <a:schemeClr val="tx1"/>
                </a:solidFill>
              </a:rPr>
              <a:t>$831</a:t>
            </a:r>
            <a:endParaRPr lang="en-US" altLang="en-US" sz="5600" b="1" dirty="0">
              <a:solidFill>
                <a:schemeClr val="tx1"/>
              </a:solidFill>
            </a:endParaRPr>
          </a:p>
          <a:p>
            <a:pPr lvl="1"/>
            <a:r>
              <a:rPr lang="en-US" altLang="en-US" sz="5600" b="1" dirty="0">
                <a:solidFill>
                  <a:schemeClr val="tx1"/>
                </a:solidFill>
              </a:rPr>
              <a:t>Grants/Gifts = </a:t>
            </a:r>
            <a:r>
              <a:rPr lang="en-US" altLang="en-US" sz="5600" b="1" dirty="0" smtClean="0">
                <a:solidFill>
                  <a:schemeClr val="tx1"/>
                </a:solidFill>
              </a:rPr>
              <a:t>$3,396</a:t>
            </a:r>
            <a:endParaRPr lang="en-US" altLang="en-US" sz="5600" b="1" dirty="0">
              <a:solidFill>
                <a:schemeClr val="tx1"/>
              </a:solidFill>
            </a:endParaRPr>
          </a:p>
          <a:p>
            <a:pPr lvl="1"/>
            <a:r>
              <a:rPr lang="en-US" altLang="en-US" sz="5600" b="1" dirty="0" smtClean="0">
                <a:solidFill>
                  <a:schemeClr val="tx1"/>
                </a:solidFill>
              </a:rPr>
              <a:t>Llama </a:t>
            </a:r>
            <a:r>
              <a:rPr lang="en-US" altLang="en-US" sz="5600" b="1" dirty="0">
                <a:solidFill>
                  <a:schemeClr val="tx1"/>
                </a:solidFill>
              </a:rPr>
              <a:t>Sales = </a:t>
            </a:r>
            <a:r>
              <a:rPr lang="en-US" altLang="en-US" sz="5600" b="1" dirty="0" smtClean="0">
                <a:solidFill>
                  <a:schemeClr val="tx1"/>
                </a:solidFill>
              </a:rPr>
              <a:t>$14,900</a:t>
            </a:r>
            <a:endParaRPr lang="en-US" altLang="en-US" sz="5600" b="1" dirty="0">
              <a:solidFill>
                <a:schemeClr val="tx1"/>
              </a:solidFill>
            </a:endParaRPr>
          </a:p>
          <a:p>
            <a:pPr lvl="1"/>
            <a:endParaRPr lang="en-US" altLang="en-US" dirty="0"/>
          </a:p>
        </p:txBody>
      </p:sp>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otsie 1.png"/>
          <p:cNvPicPr>
            <a:picLocks noChangeAspect="1"/>
          </p:cNvPicPr>
          <p:nvPr/>
        </p:nvPicPr>
        <p:blipFill>
          <a:blip r:embed="rId3" cstate="print"/>
          <a:stretch>
            <a:fillRect/>
          </a:stretch>
        </p:blipFill>
        <p:spPr>
          <a:xfrm rot="1678228">
            <a:off x="3352800" y="152400"/>
            <a:ext cx="2514600" cy="366384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 xmlns:a16="http://schemas.microsoft.com/office/drawing/2014/main" id="{B34C0EDF-0D92-1643-4F0E-C771F5717245}"/>
              </a:ext>
            </a:extLst>
          </p:cNvPr>
          <p:cNvSpPr>
            <a:spLocks noGrp="1"/>
          </p:cNvSpPr>
          <p:nvPr>
            <p:ph type="title"/>
          </p:nvPr>
        </p:nvSpPr>
        <p:spPr>
          <a:xfrm>
            <a:off x="1143000" y="2590800"/>
            <a:ext cx="7398271" cy="762000"/>
          </a:xfrm>
        </p:spPr>
        <p:txBody>
          <a:bodyPr>
            <a:normAutofit fontScale="90000"/>
          </a:bodyPr>
          <a:lstStyle/>
          <a:p>
            <a:pPr algn="ctr">
              <a:defRPr/>
            </a:pPr>
            <a:r>
              <a:rPr lang="en-US" dirty="0"/>
              <a:t>???   Question    ???</a:t>
            </a:r>
            <a:endParaRPr dirty="0"/>
          </a:p>
        </p:txBody>
      </p:sp>
      <p:sp>
        <p:nvSpPr>
          <p:cNvPr id="7170" name="Content Placeholder 1">
            <a:extLst>
              <a:ext uri="{FF2B5EF4-FFF2-40B4-BE49-F238E27FC236}">
                <a16:creationId xmlns="" xmlns:a16="http://schemas.microsoft.com/office/drawing/2014/main" id="{6B245E5D-2EDF-5335-8F8A-8BF37165DB29}"/>
              </a:ext>
            </a:extLst>
          </p:cNvPr>
          <p:cNvSpPr>
            <a:spLocks noGrp="1"/>
          </p:cNvSpPr>
          <p:nvPr>
            <p:ph idx="1"/>
          </p:nvPr>
        </p:nvSpPr>
        <p:spPr>
          <a:xfrm flipH="1">
            <a:off x="838200" y="2590800"/>
            <a:ext cx="76200" cy="762000"/>
          </a:xfrm>
        </p:spPr>
        <p:txBody>
          <a:bodyPr>
            <a:normAutofit/>
          </a:bodyPr>
          <a:lstStyle/>
          <a:p>
            <a:pPr algn="ctr">
              <a:buNone/>
            </a:pPr>
            <a:endParaRPr lang="en-US" altLang="en-US" sz="2800" b="1" dirty="0">
              <a:solidFill>
                <a:schemeClr val="tx1"/>
              </a:solidFill>
            </a:endParaRPr>
          </a:p>
          <a:p>
            <a:pPr algn="ctr">
              <a:buNone/>
            </a:pPr>
            <a:endParaRPr lang="en-US" altLang="en-US" sz="3200" b="1" dirty="0">
              <a:solidFill>
                <a:schemeClr val="tx1"/>
              </a:solidFill>
            </a:endParaRPr>
          </a:p>
        </p:txBody>
      </p:sp>
      <p:sp>
        <p:nvSpPr>
          <p:cNvPr id="7" name="TextBox 6"/>
          <p:cNvSpPr txBox="1"/>
          <p:nvPr/>
        </p:nvSpPr>
        <p:spPr>
          <a:xfrm>
            <a:off x="1371600" y="3962400"/>
            <a:ext cx="2895600" cy="1754326"/>
          </a:xfrm>
          <a:prstGeom prst="rect">
            <a:avLst/>
          </a:prstGeom>
          <a:noFill/>
        </p:spPr>
        <p:txBody>
          <a:bodyPr wrap="square" rtlCol="0">
            <a:spAutoFit/>
          </a:bodyPr>
          <a:lstStyle/>
          <a:p>
            <a:pPr algn="ctr"/>
            <a:r>
              <a:rPr lang="en-US" sz="3600" dirty="0"/>
              <a:t>What is one</a:t>
            </a:r>
          </a:p>
          <a:p>
            <a:pPr algn="ctr"/>
            <a:r>
              <a:rPr lang="en-US" sz="3600" dirty="0"/>
              <a:t>sign of heat stress?</a:t>
            </a:r>
          </a:p>
        </p:txBody>
      </p:sp>
      <p:pic>
        <p:nvPicPr>
          <p:cNvPr id="80898" name="Picture 2"/>
          <p:cNvPicPr>
            <a:picLocks noChangeAspect="1" noChangeArrowheads="1"/>
          </p:cNvPicPr>
          <p:nvPr/>
        </p:nvPicPr>
        <p:blipFill>
          <a:blip r:embed="rId4" cstate="print"/>
          <a:srcRect/>
          <a:stretch>
            <a:fillRect/>
          </a:stretch>
        </p:blipFill>
        <p:spPr bwMode="auto">
          <a:xfrm>
            <a:off x="4800600" y="3429000"/>
            <a:ext cx="2655174"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E9E71B-3FCD-5487-B99C-F2DE15F4C9DC}"/>
              </a:ext>
            </a:extLst>
          </p:cNvPr>
          <p:cNvSpPr>
            <a:spLocks noGrp="1"/>
          </p:cNvSpPr>
          <p:nvPr>
            <p:ph type="ctrTitle"/>
          </p:nvPr>
        </p:nvSpPr>
        <p:spPr>
          <a:xfrm>
            <a:off x="795585" y="250709"/>
            <a:ext cx="7738814" cy="1501891"/>
          </a:xfrm>
        </p:spPr>
        <p:txBody>
          <a:bodyPr>
            <a:normAutofit/>
          </a:bodyPr>
          <a:lstStyle/>
          <a:p>
            <a:pPr>
              <a:defRPr/>
            </a:pPr>
            <a:r>
              <a:rPr sz="3600" dirty="0"/>
              <a:t>Llama Trekkers </a:t>
            </a:r>
            <a:br>
              <a:rPr sz="3600" dirty="0"/>
            </a:br>
            <a:r>
              <a:rPr sz="3600" dirty="0"/>
              <a:t>4-H Information &amp; Leaders</a:t>
            </a:r>
          </a:p>
        </p:txBody>
      </p:sp>
      <p:pic>
        <p:nvPicPr>
          <p:cNvPr id="20484" name="Picture 7">
            <a:extLst>
              <a:ext uri="{FF2B5EF4-FFF2-40B4-BE49-F238E27FC236}">
                <a16:creationId xmlns="" xmlns:a16="http://schemas.microsoft.com/office/drawing/2014/main" id="{789135EE-9765-B5A8-808D-014F52C077E0}"/>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52800" y="2057400"/>
            <a:ext cx="2759928"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 xmlns:a16="http://schemas.microsoft.com/office/drawing/2014/main" id="{EAC12301-3181-E8E5-3E37-BCC403679261}"/>
              </a:ext>
            </a:extLst>
          </p:cNvPr>
          <p:cNvSpPr>
            <a:spLocks noGrp="1"/>
          </p:cNvSpPr>
          <p:nvPr>
            <p:ph type="subTitle" idx="1"/>
          </p:nvPr>
        </p:nvSpPr>
        <p:spPr>
          <a:xfrm>
            <a:off x="76200" y="5410200"/>
            <a:ext cx="3200400" cy="990601"/>
          </a:xfrm>
        </p:spPr>
        <p:txBody>
          <a:bodyPr>
            <a:normAutofit fontScale="25000" lnSpcReduction="20000"/>
          </a:bodyPr>
          <a:lstStyle/>
          <a:p>
            <a:pPr marL="342900" indent="-342900" eaLnBrk="1" hangingPunct="1">
              <a:defRPr/>
            </a:pPr>
            <a:r>
              <a:rPr lang="en-US" sz="7200" b="0" dirty="0">
                <a:solidFill>
                  <a:schemeClr val="tx1"/>
                </a:solidFill>
                <a:cs typeface="Arial" charset="0"/>
              </a:rPr>
              <a:t>   Marilyn </a:t>
            </a:r>
            <a:r>
              <a:rPr lang="en-US" sz="7200" b="0" dirty="0" err="1">
                <a:solidFill>
                  <a:schemeClr val="tx1"/>
                </a:solidFill>
                <a:cs typeface="Arial" charset="0"/>
              </a:rPr>
              <a:t>Nenni</a:t>
            </a:r>
            <a:endParaRPr lang="en-US" sz="7200" b="0" dirty="0">
              <a:solidFill>
                <a:schemeClr val="tx1"/>
              </a:solidFill>
              <a:cs typeface="Arial" charset="0"/>
            </a:endParaRPr>
          </a:p>
          <a:p>
            <a:pPr lvl="1" eaLnBrk="1" hangingPunct="1">
              <a:defRPr/>
            </a:pPr>
            <a:r>
              <a:rPr lang="en-US" sz="7200" dirty="0" err="1">
                <a:solidFill>
                  <a:schemeClr val="tx1"/>
                </a:solidFill>
                <a:cs typeface="Arial" charset="0"/>
              </a:rPr>
              <a:t>llamas@shagbarkridge.com</a:t>
            </a:r>
            <a:endParaRPr lang="en-US" sz="7200" dirty="0">
              <a:solidFill>
                <a:schemeClr val="tx1"/>
              </a:solidFill>
              <a:cs typeface="Arial" charset="0"/>
            </a:endParaRPr>
          </a:p>
          <a:p>
            <a:pPr lvl="1" eaLnBrk="1" hangingPunct="1">
              <a:defRPr/>
            </a:pPr>
            <a:r>
              <a:rPr lang="en-US" sz="7200" dirty="0">
                <a:solidFill>
                  <a:schemeClr val="tx1"/>
                </a:solidFill>
                <a:cs typeface="Arial" charset="0"/>
              </a:rPr>
              <a:t>317-418-2258</a:t>
            </a:r>
          </a:p>
          <a:p>
            <a:endParaRPr lang="en-US" dirty="0"/>
          </a:p>
        </p:txBody>
      </p:sp>
      <p:sp>
        <p:nvSpPr>
          <p:cNvPr id="10" name="Rectangle 9"/>
          <p:cNvSpPr/>
          <p:nvPr/>
        </p:nvSpPr>
        <p:spPr>
          <a:xfrm>
            <a:off x="5715000" y="5486400"/>
            <a:ext cx="2819399" cy="923330"/>
          </a:xfrm>
          <a:prstGeom prst="rect">
            <a:avLst/>
          </a:prstGeom>
        </p:spPr>
        <p:txBody>
          <a:bodyPr wrap="square">
            <a:spAutoFit/>
          </a:bodyPr>
          <a:lstStyle/>
          <a:p>
            <a:pPr marL="342900" lvl="0" indent="-342900" algn="ctr">
              <a:defRPr/>
            </a:pPr>
            <a:r>
              <a:rPr lang="en-US" dirty="0">
                <a:solidFill>
                  <a:prstClr val="black"/>
                </a:solidFill>
                <a:cs typeface="Arial" charset="0"/>
              </a:rPr>
              <a:t>    LISA SIMS</a:t>
            </a:r>
          </a:p>
          <a:p>
            <a:pPr lvl="1" algn="ctr">
              <a:defRPr/>
            </a:pPr>
            <a:r>
              <a:rPr lang="en-US" dirty="0" err="1">
                <a:solidFill>
                  <a:prstClr val="black"/>
                </a:solidFill>
                <a:cs typeface="Arial" charset="0"/>
              </a:rPr>
              <a:t>lisadsims@yahoo.com</a:t>
            </a:r>
            <a:endParaRPr lang="en-US" dirty="0">
              <a:solidFill>
                <a:prstClr val="black"/>
              </a:solidFill>
              <a:cs typeface="Arial" charset="0"/>
            </a:endParaRPr>
          </a:p>
          <a:p>
            <a:pPr lvl="1" algn="ctr">
              <a:defRPr/>
            </a:pPr>
            <a:r>
              <a:rPr lang="en-US" dirty="0">
                <a:solidFill>
                  <a:prstClr val="black"/>
                </a:solidFill>
                <a:cs typeface="Arial" charset="0"/>
              </a:rPr>
              <a:t>317-501-3932</a:t>
            </a:r>
            <a:endParaRPr lang="en-US" dirty="0">
              <a:solidFill>
                <a:prstClr val="black"/>
              </a:solidFill>
            </a:endParaRPr>
          </a:p>
        </p:txBody>
      </p:sp>
      <p:sp>
        <p:nvSpPr>
          <p:cNvPr id="12" name="TextBox 11"/>
          <p:cNvSpPr txBox="1"/>
          <p:nvPr/>
        </p:nvSpPr>
        <p:spPr>
          <a:xfrm>
            <a:off x="990600" y="1981200"/>
            <a:ext cx="1447800" cy="923330"/>
          </a:xfrm>
          <a:prstGeom prst="rect">
            <a:avLst/>
          </a:prstGeom>
          <a:noFill/>
        </p:spPr>
        <p:txBody>
          <a:bodyPr wrap="square" rtlCol="0">
            <a:spAutoFit/>
          </a:bodyPr>
          <a:lstStyle/>
          <a:p>
            <a:pPr algn="ctr"/>
            <a:r>
              <a:rPr lang="en-US" b="1" dirty="0"/>
              <a:t>Workshops at the fairgrounds</a:t>
            </a:r>
          </a:p>
        </p:txBody>
      </p:sp>
      <p:sp>
        <p:nvSpPr>
          <p:cNvPr id="13" name="TextBox 12"/>
          <p:cNvSpPr txBox="1"/>
          <p:nvPr/>
        </p:nvSpPr>
        <p:spPr>
          <a:xfrm>
            <a:off x="990600" y="3352800"/>
            <a:ext cx="1371600" cy="923330"/>
          </a:xfrm>
          <a:prstGeom prst="rect">
            <a:avLst/>
          </a:prstGeom>
          <a:noFill/>
        </p:spPr>
        <p:txBody>
          <a:bodyPr wrap="square" rtlCol="0">
            <a:spAutoFit/>
          </a:bodyPr>
          <a:lstStyle/>
          <a:p>
            <a:pPr algn="ctr"/>
            <a:r>
              <a:rPr lang="en-US" b="1" dirty="0"/>
              <a:t>Training </a:t>
            </a:r>
          </a:p>
          <a:p>
            <a:pPr algn="ctr"/>
            <a:r>
              <a:rPr lang="en-US" b="1" dirty="0"/>
              <a:t>at the</a:t>
            </a:r>
          </a:p>
          <a:p>
            <a:pPr algn="ctr"/>
            <a:r>
              <a:rPr lang="en-US" b="1" dirty="0"/>
              <a:t>Farm</a:t>
            </a:r>
          </a:p>
        </p:txBody>
      </p:sp>
      <p:sp>
        <p:nvSpPr>
          <p:cNvPr id="14" name="TextBox 13"/>
          <p:cNvSpPr txBox="1"/>
          <p:nvPr/>
        </p:nvSpPr>
        <p:spPr>
          <a:xfrm>
            <a:off x="7010400" y="2057400"/>
            <a:ext cx="1219200" cy="2308324"/>
          </a:xfrm>
          <a:prstGeom prst="rect">
            <a:avLst/>
          </a:prstGeom>
          <a:noFill/>
        </p:spPr>
        <p:txBody>
          <a:bodyPr wrap="square" rtlCol="0">
            <a:spAutoFit/>
          </a:bodyPr>
          <a:lstStyle/>
          <a:p>
            <a:pPr algn="ctr"/>
            <a:r>
              <a:rPr lang="en-US" b="1" dirty="0"/>
              <a:t>Llama Record Book</a:t>
            </a:r>
          </a:p>
          <a:p>
            <a:pPr algn="ctr"/>
            <a:endParaRPr lang="en-US" dirty="0"/>
          </a:p>
          <a:p>
            <a:pPr algn="ctr"/>
            <a:endParaRPr lang="en-US" dirty="0"/>
          </a:p>
          <a:p>
            <a:pPr algn="ctr"/>
            <a:r>
              <a:rPr lang="en-US" b="1" dirty="0"/>
              <a:t>HCL Record Sheet</a:t>
            </a:r>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352CD00D-C354-C2F9-6325-198292D4FC80}"/>
              </a:ext>
            </a:extLst>
          </p:cNvPr>
          <p:cNvSpPr>
            <a:spLocks noGrp="1"/>
          </p:cNvSpPr>
          <p:nvPr>
            <p:ph type="title"/>
          </p:nvPr>
        </p:nvSpPr>
        <p:spPr>
          <a:xfrm>
            <a:off x="938758" y="382385"/>
            <a:ext cx="7633742" cy="1141615"/>
          </a:xfrm>
        </p:spPr>
        <p:txBody>
          <a:bodyPr>
            <a:normAutofit/>
          </a:bodyPr>
          <a:lstStyle/>
          <a:p>
            <a:pPr algn="ctr"/>
            <a:r>
              <a:rPr lang="en-US" dirty="0"/>
              <a:t>Optional 4-H projects</a:t>
            </a:r>
          </a:p>
        </p:txBody>
      </p:sp>
      <p:sp>
        <p:nvSpPr>
          <p:cNvPr id="30722" name="Content Placeholder 2">
            <a:extLst>
              <a:ext uri="{FF2B5EF4-FFF2-40B4-BE49-F238E27FC236}">
                <a16:creationId xmlns="" xmlns:a16="http://schemas.microsoft.com/office/drawing/2014/main" id="{994BF02E-5529-90BE-619A-B36AAB8BC5CC}"/>
              </a:ext>
            </a:extLst>
          </p:cNvPr>
          <p:cNvSpPr>
            <a:spLocks noGrp="1"/>
          </p:cNvSpPr>
          <p:nvPr>
            <p:ph idx="1"/>
          </p:nvPr>
        </p:nvSpPr>
        <p:spPr>
          <a:xfrm>
            <a:off x="1524001" y="762000"/>
            <a:ext cx="6629400" cy="1143000"/>
          </a:xfrm>
        </p:spPr>
        <p:txBody>
          <a:bodyPr>
            <a:normAutofit/>
          </a:bodyPr>
          <a:lstStyle/>
          <a:p>
            <a:pPr eaLnBrk="1" hangingPunct="1"/>
            <a:endParaRPr lang="en-US" altLang="en-US" dirty="0"/>
          </a:p>
          <a:p>
            <a:pPr marL="0" indent="0" eaLnBrk="1" hangingPunct="1">
              <a:buFont typeface="Wingdings 2" pitchFamily="2" charset="2"/>
              <a:buNone/>
            </a:pPr>
            <a:endParaRPr lang="en-US" altLang="en-US" dirty="0"/>
          </a:p>
        </p:txBody>
      </p:sp>
      <p:sp>
        <p:nvSpPr>
          <p:cNvPr id="11" name="TextBox 10"/>
          <p:cNvSpPr txBox="1"/>
          <p:nvPr/>
        </p:nvSpPr>
        <p:spPr>
          <a:xfrm rot="10800000" flipV="1">
            <a:off x="1295400" y="4876800"/>
            <a:ext cx="2286000" cy="584775"/>
          </a:xfrm>
          <a:prstGeom prst="rect">
            <a:avLst/>
          </a:prstGeom>
          <a:noFill/>
        </p:spPr>
        <p:txBody>
          <a:bodyPr wrap="square" rtlCol="0">
            <a:spAutoFit/>
          </a:bodyPr>
          <a:lstStyle/>
          <a:p>
            <a:r>
              <a:rPr lang="en-US" sz="1600" dirty="0" smtClean="0"/>
              <a:t>Blue Merit Junior </a:t>
            </a:r>
          </a:p>
          <a:p>
            <a:r>
              <a:rPr lang="en-US" sz="1600" dirty="0" smtClean="0"/>
              <a:t>at the Indiana </a:t>
            </a:r>
            <a:r>
              <a:rPr lang="en-US" sz="1600" dirty="0"/>
              <a:t>State Fair</a:t>
            </a:r>
          </a:p>
        </p:txBody>
      </p:sp>
      <p:sp>
        <p:nvSpPr>
          <p:cNvPr id="12" name="Rectangle 11"/>
          <p:cNvSpPr/>
          <p:nvPr/>
        </p:nvSpPr>
        <p:spPr>
          <a:xfrm rot="10800000" flipV="1">
            <a:off x="1676400" y="1447800"/>
            <a:ext cx="2133600" cy="430887"/>
          </a:xfrm>
          <a:prstGeom prst="rect">
            <a:avLst/>
          </a:prstGeom>
        </p:spPr>
        <p:txBody>
          <a:bodyPr wrap="square">
            <a:spAutoFit/>
          </a:bodyPr>
          <a:lstStyle/>
          <a:p>
            <a:pPr lvl="0" defTabSz="685800">
              <a:lnSpc>
                <a:spcPct val="110000"/>
              </a:lnSpc>
              <a:spcBef>
                <a:spcPts val="700"/>
              </a:spcBef>
              <a:buClr>
                <a:srgbClr val="0B082E"/>
              </a:buClr>
            </a:pPr>
            <a:r>
              <a:rPr lang="en-US" altLang="en-US" sz="2000" b="1" dirty="0"/>
              <a:t>Llama Poster</a:t>
            </a:r>
          </a:p>
        </p:txBody>
      </p:sp>
      <p:sp>
        <p:nvSpPr>
          <p:cNvPr id="14" name="TextBox 13"/>
          <p:cNvSpPr txBox="1"/>
          <p:nvPr/>
        </p:nvSpPr>
        <p:spPr>
          <a:xfrm>
            <a:off x="5715000" y="1143000"/>
            <a:ext cx="1600200" cy="369332"/>
          </a:xfrm>
          <a:prstGeom prst="rect">
            <a:avLst/>
          </a:prstGeom>
          <a:noFill/>
        </p:spPr>
        <p:txBody>
          <a:bodyPr wrap="square" rtlCol="0">
            <a:spAutoFit/>
          </a:bodyPr>
          <a:lstStyle/>
          <a:p>
            <a:r>
              <a:rPr lang="en-US" b="1" dirty="0" smtClean="0"/>
              <a:t>Llama Fibe</a:t>
            </a:r>
            <a:r>
              <a:rPr lang="en-US" dirty="0" smtClean="0"/>
              <a:t>r</a:t>
            </a:r>
            <a:endParaRPr lang="en-US" dirty="0"/>
          </a:p>
        </p:txBody>
      </p:sp>
      <p:pic>
        <p:nvPicPr>
          <p:cNvPr id="13" name="Picture 12" descr="adaposter.jpg"/>
          <p:cNvPicPr>
            <a:picLocks noChangeAspect="1"/>
          </p:cNvPicPr>
          <p:nvPr/>
        </p:nvPicPr>
        <p:blipFill>
          <a:blip r:embed="rId3" cstate="print"/>
          <a:stretch>
            <a:fillRect/>
          </a:stretch>
        </p:blipFill>
        <p:spPr>
          <a:xfrm>
            <a:off x="1219200" y="1905000"/>
            <a:ext cx="37592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amelia w.jpg"/>
          <p:cNvPicPr>
            <a:picLocks noChangeAspect="1"/>
          </p:cNvPicPr>
          <p:nvPr/>
        </p:nvPicPr>
        <p:blipFill>
          <a:blip r:embed="rId4" cstate="print"/>
          <a:stretch>
            <a:fillRect/>
          </a:stretch>
        </p:blipFill>
        <p:spPr>
          <a:xfrm rot="5400000">
            <a:off x="4800600" y="2133600"/>
            <a:ext cx="42672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a:xfrm>
            <a:off x="5715000" y="5983069"/>
            <a:ext cx="2667000" cy="646331"/>
          </a:xfrm>
          <a:prstGeom prst="rect">
            <a:avLst/>
          </a:prstGeom>
        </p:spPr>
        <p:txBody>
          <a:bodyPr wrap="square">
            <a:spAutoFit/>
          </a:bodyPr>
          <a:lstStyle/>
          <a:p>
            <a:pPr lvl="0"/>
            <a:r>
              <a:rPr lang="en-US" dirty="0" smtClean="0">
                <a:solidFill>
                  <a:prstClr val="black"/>
                </a:solidFill>
              </a:rPr>
              <a:t>4-H Sweepstakes Winner</a:t>
            </a:r>
          </a:p>
          <a:p>
            <a:pPr lvl="0"/>
            <a:r>
              <a:rPr lang="en-US" dirty="0" smtClean="0">
                <a:solidFill>
                  <a:prstClr val="black"/>
                </a:solidFill>
              </a:rPr>
              <a:t>at the Indiana State Fair</a:t>
            </a:r>
            <a:endParaRPr lang="en-US" dirty="0">
              <a:solidFill>
                <a:prstClr val="black"/>
              </a:solidFill>
            </a:endParaRPr>
          </a:p>
        </p:txBody>
      </p:sp>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81000"/>
            <a:ext cx="5233442" cy="1492132"/>
          </a:xfrm>
        </p:spPr>
        <p:txBody>
          <a:bodyPr>
            <a:normAutofit/>
          </a:bodyPr>
          <a:lstStyle/>
          <a:p>
            <a:pPr algn="ctr"/>
            <a:r>
              <a:rPr lang="en-US" sz="4400" dirty="0" smtClean="0"/>
              <a:t>All American Youth Jamboree</a:t>
            </a:r>
            <a:endParaRPr lang="en-US" sz="4400" dirty="0"/>
          </a:p>
        </p:txBody>
      </p:sp>
      <p:sp>
        <p:nvSpPr>
          <p:cNvPr id="3" name="Content Placeholder 2"/>
          <p:cNvSpPr>
            <a:spLocks noGrp="1"/>
          </p:cNvSpPr>
          <p:nvPr>
            <p:ph idx="1"/>
          </p:nvPr>
        </p:nvSpPr>
        <p:spPr>
          <a:xfrm>
            <a:off x="2438400" y="1981200"/>
            <a:ext cx="4547642" cy="1752598"/>
          </a:xfrm>
        </p:spPr>
        <p:txBody>
          <a:bodyPr>
            <a:normAutofit fontScale="85000" lnSpcReduction="10000"/>
          </a:bodyPr>
          <a:lstStyle/>
          <a:p>
            <a:pPr>
              <a:buFont typeface="Arial" charset="0"/>
              <a:buChar char="•"/>
            </a:pPr>
            <a:r>
              <a:rPr lang="en-US" b="1" dirty="0" smtClean="0"/>
              <a:t>Requested by our Members for 2025</a:t>
            </a:r>
          </a:p>
          <a:p>
            <a:pPr>
              <a:buFont typeface="Arial" charset="0"/>
              <a:buChar char="•"/>
            </a:pPr>
            <a:r>
              <a:rPr lang="en-US" b="1" dirty="0" smtClean="0"/>
              <a:t>National Youth Show at our Fairgrounds</a:t>
            </a:r>
          </a:p>
          <a:p>
            <a:pPr>
              <a:buFont typeface="Arial" charset="0"/>
              <a:buChar char="•"/>
            </a:pPr>
            <a:r>
              <a:rPr lang="en-US" b="1" dirty="0" smtClean="0"/>
              <a:t>Sponsored by Llama Trekkers</a:t>
            </a:r>
          </a:p>
          <a:p>
            <a:pPr>
              <a:buFont typeface="Arial" charset="0"/>
              <a:buChar char="•"/>
            </a:pPr>
            <a:r>
              <a:rPr lang="en-US" b="1" dirty="0" smtClean="0"/>
              <a:t>Late June weekend at our Fairgrounds</a:t>
            </a:r>
          </a:p>
        </p:txBody>
      </p:sp>
      <p:pic>
        <p:nvPicPr>
          <p:cNvPr id="4" name="Picture 3" descr="2025 facebook ad 1.jpg"/>
          <p:cNvPicPr>
            <a:picLocks noChangeAspect="1"/>
          </p:cNvPicPr>
          <p:nvPr/>
        </p:nvPicPr>
        <p:blipFill>
          <a:blip r:embed="rId3" cstate="print"/>
          <a:stretch>
            <a:fillRect/>
          </a:stretch>
        </p:blipFill>
        <p:spPr>
          <a:xfrm>
            <a:off x="1676400" y="1752600"/>
            <a:ext cx="6069875" cy="4572000"/>
          </a:xfrm>
          <a:prstGeom prst="rect">
            <a:avLst/>
          </a:prstGeom>
        </p:spPr>
      </p:pic>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3776AF42-130D-7901-A832-1259D371E068}"/>
              </a:ext>
            </a:extLst>
          </p:cNvPr>
          <p:cNvSpPr>
            <a:spLocks noGrp="1"/>
          </p:cNvSpPr>
          <p:nvPr>
            <p:ph type="ctrTitle"/>
          </p:nvPr>
        </p:nvSpPr>
        <p:spPr>
          <a:xfrm>
            <a:off x="808892" y="1098388"/>
            <a:ext cx="7738814" cy="2025812"/>
          </a:xfrm>
        </p:spPr>
        <p:txBody>
          <a:bodyPr/>
          <a:lstStyle/>
          <a:p>
            <a:pPr>
              <a:defRPr/>
            </a:pPr>
            <a:r>
              <a:rPr dirty="0"/>
              <a:t>Committees</a:t>
            </a:r>
          </a:p>
        </p:txBody>
      </p:sp>
      <p:sp>
        <p:nvSpPr>
          <p:cNvPr id="27650" name="Content Placeholder 1">
            <a:extLst>
              <a:ext uri="{FF2B5EF4-FFF2-40B4-BE49-F238E27FC236}">
                <a16:creationId xmlns="" xmlns:a16="http://schemas.microsoft.com/office/drawing/2014/main" id="{0039411D-C0C9-218B-FF8F-09144BA47273}"/>
              </a:ext>
            </a:extLst>
          </p:cNvPr>
          <p:cNvSpPr>
            <a:spLocks noGrp="1"/>
          </p:cNvSpPr>
          <p:nvPr>
            <p:ph type="subTitle" idx="1"/>
          </p:nvPr>
        </p:nvSpPr>
        <p:spPr>
          <a:xfrm>
            <a:off x="1554985" y="2895600"/>
            <a:ext cx="6034030" cy="2025812"/>
          </a:xfrm>
        </p:spPr>
        <p:txBody>
          <a:bodyPr>
            <a:normAutofit fontScale="92500" lnSpcReduction="10000"/>
          </a:bodyPr>
          <a:lstStyle/>
          <a:p>
            <a:r>
              <a:rPr lang="en-US" altLang="en-US" sz="2400" dirty="0">
                <a:solidFill>
                  <a:schemeClr val="tx1"/>
                </a:solidFill>
              </a:rPr>
              <a:t>Chores Committee </a:t>
            </a:r>
          </a:p>
          <a:p>
            <a:r>
              <a:rPr lang="en-US" altLang="en-US" sz="2400" dirty="0">
                <a:solidFill>
                  <a:schemeClr val="tx1"/>
                </a:solidFill>
              </a:rPr>
              <a:t>Farm management</a:t>
            </a:r>
          </a:p>
          <a:p>
            <a:r>
              <a:rPr lang="en-US" altLang="en-US" sz="2400" dirty="0">
                <a:solidFill>
                  <a:schemeClr val="tx1"/>
                </a:solidFill>
              </a:rPr>
              <a:t>Herd management</a:t>
            </a:r>
          </a:p>
          <a:p>
            <a:r>
              <a:rPr lang="en-US" altLang="en-US" sz="2400" dirty="0">
                <a:solidFill>
                  <a:schemeClr val="tx1"/>
                </a:solidFill>
              </a:rPr>
              <a:t>  Events/fundraising</a:t>
            </a:r>
          </a:p>
          <a:p>
            <a:r>
              <a:rPr lang="en-US" altLang="en-US" sz="2400" dirty="0" smtClean="0">
                <a:solidFill>
                  <a:schemeClr val="tx1"/>
                </a:solidFill>
              </a:rPr>
              <a:t>  Grants </a:t>
            </a:r>
            <a:r>
              <a:rPr lang="en-US" altLang="en-US" sz="2400" dirty="0">
                <a:solidFill>
                  <a:schemeClr val="tx1"/>
                </a:solidFill>
              </a:rPr>
              <a:t>&amp; Fundraising</a:t>
            </a:r>
          </a:p>
        </p:txBody>
      </p:sp>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352CD00D-C354-C2F9-6325-198292D4FC80}"/>
              </a:ext>
            </a:extLst>
          </p:cNvPr>
          <p:cNvSpPr>
            <a:spLocks noGrp="1"/>
          </p:cNvSpPr>
          <p:nvPr>
            <p:ph type="title"/>
          </p:nvPr>
        </p:nvSpPr>
        <p:spPr>
          <a:xfrm>
            <a:off x="938758" y="382385"/>
            <a:ext cx="7633742" cy="1141615"/>
          </a:xfrm>
        </p:spPr>
        <p:txBody>
          <a:bodyPr/>
          <a:lstStyle/>
          <a:p>
            <a:pPr algn="ctr"/>
            <a:r>
              <a:rPr lang="en-US" dirty="0"/>
              <a:t>Chores committee</a:t>
            </a:r>
          </a:p>
        </p:txBody>
      </p:sp>
      <p:sp>
        <p:nvSpPr>
          <p:cNvPr id="30722" name="Content Placeholder 2">
            <a:extLst>
              <a:ext uri="{FF2B5EF4-FFF2-40B4-BE49-F238E27FC236}">
                <a16:creationId xmlns="" xmlns:a16="http://schemas.microsoft.com/office/drawing/2014/main" id="{994BF02E-5529-90BE-619A-B36AAB8BC5CC}"/>
              </a:ext>
            </a:extLst>
          </p:cNvPr>
          <p:cNvSpPr>
            <a:spLocks noGrp="1"/>
          </p:cNvSpPr>
          <p:nvPr>
            <p:ph idx="1"/>
          </p:nvPr>
        </p:nvSpPr>
        <p:spPr>
          <a:xfrm>
            <a:off x="1219200" y="1219200"/>
            <a:ext cx="4953000" cy="1371600"/>
          </a:xfrm>
        </p:spPr>
        <p:txBody>
          <a:bodyPr>
            <a:normAutofit/>
          </a:bodyPr>
          <a:lstStyle/>
          <a:p>
            <a:pPr lvl="1" algn="ctr">
              <a:buNone/>
            </a:pPr>
            <a:r>
              <a:rPr lang="en-US" altLang="en-US" b="1" dirty="0">
                <a:solidFill>
                  <a:schemeClr val="tx1"/>
                </a:solidFill>
              </a:rPr>
              <a:t>Kat </a:t>
            </a:r>
            <a:r>
              <a:rPr lang="en-US" altLang="en-US" b="1" dirty="0" err="1" smtClean="0">
                <a:solidFill>
                  <a:schemeClr val="tx1"/>
                </a:solidFill>
              </a:rPr>
              <a:t>Reichel</a:t>
            </a:r>
            <a:r>
              <a:rPr lang="en-US" altLang="en-US" b="1" dirty="0" smtClean="0">
                <a:solidFill>
                  <a:schemeClr val="tx1"/>
                </a:solidFill>
              </a:rPr>
              <a:t> &amp; Alyson Elder – Co-Chairs</a:t>
            </a:r>
            <a:endParaRPr lang="en-US" altLang="en-US" b="1" dirty="0">
              <a:solidFill>
                <a:schemeClr val="tx1"/>
              </a:solidFill>
            </a:endParaRPr>
          </a:p>
          <a:p>
            <a:pPr lvl="1" algn="ctr" eaLnBrk="1" hangingPunct="1">
              <a:buFont typeface="Arial" panose="020B0604020202020204" pitchFamily="34" charset="0"/>
              <a:buChar char="•"/>
            </a:pPr>
            <a:r>
              <a:rPr lang="en-US" altLang="en-US" b="1" dirty="0">
                <a:solidFill>
                  <a:schemeClr val="tx1"/>
                </a:solidFill>
              </a:rPr>
              <a:t>Megan </a:t>
            </a:r>
            <a:r>
              <a:rPr lang="en-US" altLang="en-US" b="1" dirty="0" err="1" smtClean="0">
                <a:solidFill>
                  <a:schemeClr val="tx1"/>
                </a:solidFill>
              </a:rPr>
              <a:t>Obrenski</a:t>
            </a:r>
            <a:endParaRPr lang="en-US" altLang="en-US" b="1" dirty="0" smtClean="0">
              <a:solidFill>
                <a:schemeClr val="tx1"/>
              </a:solidFill>
            </a:endParaRPr>
          </a:p>
          <a:p>
            <a:pPr lvl="1" algn="ctr" eaLnBrk="1" hangingPunct="1">
              <a:buFont typeface="Arial" panose="020B0604020202020204" pitchFamily="34" charset="0"/>
              <a:buChar char="•"/>
            </a:pPr>
            <a:r>
              <a:rPr lang="en-US" altLang="en-US" b="1" dirty="0" smtClean="0">
                <a:solidFill>
                  <a:schemeClr val="tx1"/>
                </a:solidFill>
              </a:rPr>
              <a:t>Amy </a:t>
            </a:r>
            <a:r>
              <a:rPr lang="en-US" altLang="en-US" b="1" dirty="0" err="1" smtClean="0">
                <a:solidFill>
                  <a:schemeClr val="tx1"/>
                </a:solidFill>
              </a:rPr>
              <a:t>Gehan</a:t>
            </a:r>
            <a:endParaRPr lang="en-US" altLang="en-US" b="1" dirty="0">
              <a:solidFill>
                <a:schemeClr val="tx1"/>
              </a:solidFill>
            </a:endParaRPr>
          </a:p>
        </p:txBody>
      </p:sp>
      <p:pic>
        <p:nvPicPr>
          <p:cNvPr id="5" name="Picture 4" descr="Chores 2  small.jpg"/>
          <p:cNvPicPr>
            <a:picLocks noChangeAspect="1"/>
          </p:cNvPicPr>
          <p:nvPr/>
        </p:nvPicPr>
        <p:blipFill>
          <a:blip r:embed="rId3" cstate="print"/>
          <a:stretch>
            <a:fillRect/>
          </a:stretch>
        </p:blipFill>
        <p:spPr>
          <a:xfrm rot="21176449">
            <a:off x="1324972" y="2798330"/>
            <a:ext cx="2328809" cy="3105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cooping.jpg"/>
          <p:cNvPicPr>
            <a:picLocks noChangeAspect="1"/>
          </p:cNvPicPr>
          <p:nvPr/>
        </p:nvPicPr>
        <p:blipFill>
          <a:blip r:embed="rId4" cstate="print"/>
          <a:stretch>
            <a:fillRect/>
          </a:stretch>
        </p:blipFill>
        <p:spPr>
          <a:xfrm rot="524264">
            <a:off x="5711503" y="2016863"/>
            <a:ext cx="2718234" cy="3171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scoopo 2.jpg"/>
          <p:cNvPicPr>
            <a:picLocks noChangeAspect="1"/>
          </p:cNvPicPr>
          <p:nvPr/>
        </p:nvPicPr>
        <p:blipFill>
          <a:blip r:embed="rId5" cstate="print"/>
          <a:stretch>
            <a:fillRect/>
          </a:stretch>
        </p:blipFill>
        <p:spPr>
          <a:xfrm>
            <a:off x="3810000" y="3429000"/>
            <a:ext cx="1981200" cy="3108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352CD00D-C354-C2F9-6325-198292D4FC80}"/>
              </a:ext>
            </a:extLst>
          </p:cNvPr>
          <p:cNvSpPr>
            <a:spLocks noGrp="1"/>
          </p:cNvSpPr>
          <p:nvPr>
            <p:ph type="title"/>
          </p:nvPr>
        </p:nvSpPr>
        <p:spPr>
          <a:xfrm>
            <a:off x="938758" y="382385"/>
            <a:ext cx="7633742" cy="1141615"/>
          </a:xfrm>
        </p:spPr>
        <p:txBody>
          <a:bodyPr/>
          <a:lstStyle/>
          <a:p>
            <a:pPr algn="ctr"/>
            <a:r>
              <a:rPr lang="en-US" dirty="0"/>
              <a:t>Chores committee</a:t>
            </a:r>
          </a:p>
        </p:txBody>
      </p:sp>
      <p:sp>
        <p:nvSpPr>
          <p:cNvPr id="30722" name="Content Placeholder 2">
            <a:extLst>
              <a:ext uri="{FF2B5EF4-FFF2-40B4-BE49-F238E27FC236}">
                <a16:creationId xmlns="" xmlns:a16="http://schemas.microsoft.com/office/drawing/2014/main" id="{994BF02E-5529-90BE-619A-B36AAB8BC5CC}"/>
              </a:ext>
            </a:extLst>
          </p:cNvPr>
          <p:cNvSpPr>
            <a:spLocks noGrp="1"/>
          </p:cNvSpPr>
          <p:nvPr>
            <p:ph idx="1"/>
          </p:nvPr>
        </p:nvSpPr>
        <p:spPr>
          <a:xfrm>
            <a:off x="838200" y="1066800"/>
            <a:ext cx="5334000" cy="2590800"/>
          </a:xfrm>
        </p:spPr>
        <p:txBody>
          <a:bodyPr>
            <a:normAutofit fontScale="92500" lnSpcReduction="10000"/>
          </a:bodyPr>
          <a:lstStyle/>
          <a:p>
            <a:pPr eaLnBrk="1" hangingPunct="1"/>
            <a:endParaRPr lang="en-US" altLang="en-US" dirty="0"/>
          </a:p>
          <a:p>
            <a:pPr lvl="1">
              <a:buFont typeface="Arial" panose="020B0604020202020204" pitchFamily="34" charset="0"/>
              <a:buChar char="•"/>
            </a:pPr>
            <a:r>
              <a:rPr lang="en-US" altLang="en-US" b="1" dirty="0">
                <a:solidFill>
                  <a:schemeClr val="tx1"/>
                </a:solidFill>
              </a:rPr>
              <a:t>Monitor daily chore emails</a:t>
            </a:r>
          </a:p>
          <a:p>
            <a:pPr lvl="1" eaLnBrk="1" hangingPunct="1">
              <a:buFont typeface="Arial" panose="020B0604020202020204" pitchFamily="34" charset="0"/>
              <a:buChar char="•"/>
            </a:pPr>
            <a:r>
              <a:rPr lang="en-US" altLang="en-US" b="1" dirty="0">
                <a:solidFill>
                  <a:schemeClr val="tx1"/>
                </a:solidFill>
              </a:rPr>
              <a:t>Communicate chore changes to members</a:t>
            </a:r>
          </a:p>
          <a:p>
            <a:pPr lvl="1" eaLnBrk="1" hangingPunct="1">
              <a:buFont typeface="Arial" panose="020B0604020202020204" pitchFamily="34" charset="0"/>
              <a:buChar char="•"/>
            </a:pPr>
            <a:r>
              <a:rPr lang="en-US" altLang="en-US" b="1" dirty="0">
                <a:solidFill>
                  <a:schemeClr val="tx1"/>
                </a:solidFill>
              </a:rPr>
              <a:t>Maintain chore schedule</a:t>
            </a:r>
          </a:p>
          <a:p>
            <a:pPr lvl="1" eaLnBrk="1" hangingPunct="1">
              <a:buFont typeface="Arial" panose="020B0604020202020204" pitchFamily="34" charset="0"/>
              <a:buChar char="•"/>
            </a:pPr>
            <a:r>
              <a:rPr lang="en-US" altLang="en-US" b="1" dirty="0">
                <a:solidFill>
                  <a:schemeClr val="tx1"/>
                </a:solidFill>
              </a:rPr>
              <a:t>Oversee supplies are placed for easy access</a:t>
            </a:r>
          </a:p>
          <a:p>
            <a:pPr lvl="1" eaLnBrk="1" hangingPunct="1">
              <a:buFont typeface="Arial" panose="020B0604020202020204" pitchFamily="34" charset="0"/>
              <a:buChar char="•"/>
            </a:pPr>
            <a:r>
              <a:rPr lang="en-US" altLang="en-US" b="1" dirty="0">
                <a:solidFill>
                  <a:schemeClr val="tx1"/>
                </a:solidFill>
              </a:rPr>
              <a:t>Report any emergencies</a:t>
            </a:r>
          </a:p>
          <a:p>
            <a:pPr lvl="1" eaLnBrk="1" hangingPunct="1">
              <a:buFont typeface="Arial" panose="020B0604020202020204" pitchFamily="34" charset="0"/>
              <a:buChar char="•"/>
            </a:pPr>
            <a:r>
              <a:rPr lang="en-US" altLang="en-US" b="1" dirty="0">
                <a:solidFill>
                  <a:schemeClr val="tx1"/>
                </a:solidFill>
              </a:rPr>
              <a:t>Chore training for members</a:t>
            </a:r>
          </a:p>
          <a:p>
            <a:pPr marL="0" indent="0" eaLnBrk="1" hangingPunct="1">
              <a:buFont typeface="Wingdings 2" pitchFamily="2" charset="2"/>
              <a:buNone/>
            </a:pPr>
            <a:endParaRPr lang="en-US" altLang="en-US" dirty="0"/>
          </a:p>
          <a:p>
            <a:pPr marL="0" indent="0" eaLnBrk="1" hangingPunct="1">
              <a:buFont typeface="Wingdings 2" pitchFamily="2" charset="2"/>
              <a:buNone/>
            </a:pPr>
            <a:endParaRPr lang="en-US" altLang="en-US" dirty="0"/>
          </a:p>
          <a:p>
            <a:pPr marL="0" indent="0" eaLnBrk="1" hangingPunct="1">
              <a:buFont typeface="Wingdings 2" pitchFamily="2" charset="2"/>
              <a:buNone/>
            </a:pPr>
            <a:endParaRPr lang="en-US" altLang="en-US" dirty="0"/>
          </a:p>
        </p:txBody>
      </p:sp>
      <p:pic>
        <p:nvPicPr>
          <p:cNvPr id="30724" name="Picture 3">
            <a:extLst>
              <a:ext uri="{FF2B5EF4-FFF2-40B4-BE49-F238E27FC236}">
                <a16:creationId xmlns="" xmlns:a16="http://schemas.microsoft.com/office/drawing/2014/main" id="{CB3CF0DB-21FA-1985-7B96-DE98D06B54DA}"/>
              </a:ext>
            </a:extLst>
          </p:cNvPr>
          <p:cNvPicPr>
            <a:picLocks noChangeAspect="1"/>
          </p:cNvPicPr>
          <p:nvPr/>
        </p:nvPicPr>
        <p:blipFill>
          <a:blip r:embed="rId3" cstate="print">
            <a:lum contrast="7000"/>
            <a:extLst>
              <a:ext uri="{28A0092B-C50C-407E-A947-70E740481C1C}">
                <a14:useLocalDpi xmlns="" xmlns:a14="http://schemas.microsoft.com/office/drawing/2010/main" val="0"/>
              </a:ext>
            </a:extLst>
          </a:blip>
          <a:srcRect/>
          <a:stretch>
            <a:fillRect/>
          </a:stretch>
        </p:blipFill>
        <p:spPr bwMode="auto">
          <a:xfrm>
            <a:off x="6400800" y="1371600"/>
            <a:ext cx="1876425" cy="25019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6" name="Picture 5" descr="thumbnail_image0.jpg"/>
          <p:cNvPicPr>
            <a:picLocks noChangeAspect="1"/>
          </p:cNvPicPr>
          <p:nvPr/>
        </p:nvPicPr>
        <p:blipFill>
          <a:blip r:embed="rId4" cstate="print"/>
          <a:stretch>
            <a:fillRect/>
          </a:stretch>
        </p:blipFill>
        <p:spPr>
          <a:xfrm>
            <a:off x="2895600" y="4648200"/>
            <a:ext cx="2563288" cy="1926471"/>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7" name="Picture 6" descr="shelter.jpg"/>
          <p:cNvPicPr>
            <a:picLocks noChangeAspect="1"/>
          </p:cNvPicPr>
          <p:nvPr/>
        </p:nvPicPr>
        <p:blipFill>
          <a:blip r:embed="rId5" cstate="print"/>
          <a:stretch>
            <a:fillRect/>
          </a:stretch>
        </p:blipFill>
        <p:spPr>
          <a:xfrm rot="10800000" flipV="1">
            <a:off x="914399" y="3860524"/>
            <a:ext cx="2438401" cy="1828801"/>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Picture 7" descr="poop bucket.jpg"/>
          <p:cNvPicPr>
            <a:picLocks noChangeAspect="1"/>
          </p:cNvPicPr>
          <p:nvPr/>
        </p:nvPicPr>
        <p:blipFill>
          <a:blip r:embed="rId6" cstate="print"/>
          <a:stretch>
            <a:fillRect/>
          </a:stretch>
        </p:blipFill>
        <p:spPr>
          <a:xfrm>
            <a:off x="5410200" y="3657600"/>
            <a:ext cx="3337560" cy="250317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 xmlns:a16="http://schemas.microsoft.com/office/drawing/2014/main" id="{8D521B04-6D96-90B8-7FAF-CDD4C77515D9}"/>
              </a:ext>
            </a:extLst>
          </p:cNvPr>
          <p:cNvSpPr>
            <a:spLocks noGrp="1"/>
          </p:cNvSpPr>
          <p:nvPr>
            <p:ph type="ctrTitle"/>
          </p:nvPr>
        </p:nvSpPr>
        <p:spPr>
          <a:xfrm>
            <a:off x="838200" y="304800"/>
            <a:ext cx="7696200" cy="1219200"/>
          </a:xfrm>
        </p:spPr>
        <p:txBody>
          <a:bodyPr/>
          <a:lstStyle/>
          <a:p>
            <a:r>
              <a:rPr lang="en-US" altLang="en-US" dirty="0"/>
              <a:t>WELCOME All!</a:t>
            </a:r>
          </a:p>
        </p:txBody>
      </p:sp>
      <p:sp>
        <p:nvSpPr>
          <p:cNvPr id="3" name="Subtitle 2">
            <a:extLst>
              <a:ext uri="{FF2B5EF4-FFF2-40B4-BE49-F238E27FC236}">
                <a16:creationId xmlns="" xmlns:a16="http://schemas.microsoft.com/office/drawing/2014/main" id="{801B07C4-27F4-6F7C-4C16-6BD248BC3914}"/>
              </a:ext>
            </a:extLst>
          </p:cNvPr>
          <p:cNvSpPr>
            <a:spLocks noGrp="1"/>
          </p:cNvSpPr>
          <p:nvPr>
            <p:ph type="subTitle" idx="1"/>
          </p:nvPr>
        </p:nvSpPr>
        <p:spPr>
          <a:xfrm>
            <a:off x="3200400" y="5943600"/>
            <a:ext cx="3048000" cy="685800"/>
          </a:xfrm>
        </p:spPr>
        <p:txBody>
          <a:bodyPr/>
          <a:lstStyle/>
          <a:p>
            <a:endParaRPr lang="en-US" dirty="0"/>
          </a:p>
          <a:p>
            <a:r>
              <a:rPr lang="en-US" dirty="0">
                <a:solidFill>
                  <a:schemeClr val="tx2">
                    <a:lumMod val="75000"/>
                  </a:schemeClr>
                </a:solidFill>
              </a:rPr>
              <a:t>September 15, 2024</a:t>
            </a:r>
          </a:p>
        </p:txBody>
      </p:sp>
      <p:pic>
        <p:nvPicPr>
          <p:cNvPr id="10" name="Picture 9" descr="2024 group2.jpg"/>
          <p:cNvPicPr>
            <a:picLocks noChangeAspect="1"/>
          </p:cNvPicPr>
          <p:nvPr/>
        </p:nvPicPr>
        <p:blipFill>
          <a:blip r:embed="rId3" cstate="print"/>
          <a:stretch>
            <a:fillRect/>
          </a:stretch>
        </p:blipFill>
        <p:spPr>
          <a:xfrm>
            <a:off x="1219200" y="1524000"/>
            <a:ext cx="6934200" cy="461196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14633E-B749-F565-B5D1-2FED03C73BB4}"/>
              </a:ext>
            </a:extLst>
          </p:cNvPr>
          <p:cNvSpPr>
            <a:spLocks noGrp="1"/>
          </p:cNvSpPr>
          <p:nvPr>
            <p:ph type="ctrTitle"/>
          </p:nvPr>
        </p:nvSpPr>
        <p:spPr>
          <a:xfrm>
            <a:off x="808892" y="533400"/>
            <a:ext cx="7725508" cy="1828800"/>
          </a:xfrm>
        </p:spPr>
        <p:txBody>
          <a:bodyPr/>
          <a:lstStyle/>
          <a:p>
            <a:pPr algn="ctr"/>
            <a:r>
              <a:rPr lang="en-US" sz="7200" dirty="0"/>
              <a:t>Our </a:t>
            </a:r>
            <a:r>
              <a:rPr lang="en-US" sz="6600" dirty="0"/>
              <a:t>Chore</a:t>
            </a:r>
            <a:r>
              <a:rPr lang="en-US" sz="7200" dirty="0"/>
              <a:t> </a:t>
            </a:r>
            <a:r>
              <a:rPr lang="en-US" sz="6600" dirty="0"/>
              <a:t>responsibilities</a:t>
            </a:r>
          </a:p>
        </p:txBody>
      </p:sp>
      <p:sp>
        <p:nvSpPr>
          <p:cNvPr id="3" name="Content Placeholder 2">
            <a:extLst>
              <a:ext uri="{FF2B5EF4-FFF2-40B4-BE49-F238E27FC236}">
                <a16:creationId xmlns="" xmlns:a16="http://schemas.microsoft.com/office/drawing/2014/main" id="{C703AD7B-CD59-7648-B08F-35A13A29ECB4}"/>
              </a:ext>
            </a:extLst>
          </p:cNvPr>
          <p:cNvSpPr>
            <a:spLocks noGrp="1"/>
          </p:cNvSpPr>
          <p:nvPr>
            <p:ph type="subTitle" idx="1"/>
          </p:nvPr>
        </p:nvSpPr>
        <p:spPr>
          <a:xfrm>
            <a:off x="1661284" y="2514600"/>
            <a:ext cx="6034030" cy="4206877"/>
          </a:xfrm>
        </p:spPr>
        <p:txBody>
          <a:bodyPr>
            <a:normAutofit/>
          </a:bodyPr>
          <a:lstStyle/>
          <a:p>
            <a:r>
              <a:rPr lang="en-US" sz="1600" dirty="0">
                <a:solidFill>
                  <a:schemeClr val="tx1"/>
                </a:solidFill>
              </a:rPr>
              <a:t>Feed</a:t>
            </a:r>
          </a:p>
          <a:p>
            <a:r>
              <a:rPr lang="en-US" sz="1600" dirty="0">
                <a:solidFill>
                  <a:schemeClr val="tx1"/>
                </a:solidFill>
              </a:rPr>
              <a:t>Cleaning pen</a:t>
            </a:r>
          </a:p>
          <a:p>
            <a:pPr lvl="1"/>
            <a:r>
              <a:rPr lang="en-US" sz="1600" dirty="0">
                <a:solidFill>
                  <a:schemeClr val="tx1"/>
                </a:solidFill>
              </a:rPr>
              <a:t>One wheel barrow from pasture</a:t>
            </a:r>
          </a:p>
          <a:p>
            <a:r>
              <a:rPr lang="en-US" sz="1600" dirty="0">
                <a:solidFill>
                  <a:schemeClr val="tx1"/>
                </a:solidFill>
              </a:rPr>
              <a:t>Checking if animals are alert and active</a:t>
            </a:r>
          </a:p>
          <a:p>
            <a:r>
              <a:rPr lang="en-US" sz="1600" dirty="0">
                <a:solidFill>
                  <a:schemeClr val="tx1"/>
                </a:solidFill>
              </a:rPr>
              <a:t>Checking/cleaning water</a:t>
            </a:r>
          </a:p>
          <a:p>
            <a:r>
              <a:rPr lang="en-US" sz="1600" dirty="0">
                <a:solidFill>
                  <a:schemeClr val="tx1"/>
                </a:solidFill>
              </a:rPr>
              <a:t>Supplying minerals as needed</a:t>
            </a:r>
          </a:p>
          <a:p>
            <a:r>
              <a:rPr lang="en-US" sz="1600" dirty="0">
                <a:solidFill>
                  <a:schemeClr val="tx1"/>
                </a:solidFill>
              </a:rPr>
              <a:t>Providing hay in season</a:t>
            </a:r>
          </a:p>
          <a:p>
            <a:r>
              <a:rPr lang="en-US" sz="1600" dirty="0">
                <a:solidFill>
                  <a:schemeClr val="tx1"/>
                </a:solidFill>
              </a:rPr>
              <a:t>Checking fans in season</a:t>
            </a:r>
          </a:p>
          <a:p>
            <a:r>
              <a:rPr lang="en-US" sz="1600" dirty="0">
                <a:solidFill>
                  <a:schemeClr val="tx1"/>
                </a:solidFill>
              </a:rPr>
              <a:t>Email Chores Committee when complete</a:t>
            </a:r>
          </a:p>
          <a:p>
            <a:r>
              <a:rPr lang="en-US" sz="1600" dirty="0">
                <a:solidFill>
                  <a:schemeClr val="tx1"/>
                </a:solidFill>
              </a:rPr>
              <a:t>Sign Up two times a month</a:t>
            </a:r>
          </a:p>
          <a:p>
            <a:endParaRPr lang="en-US" dirty="0"/>
          </a:p>
        </p:txBody>
      </p:sp>
    </p:spTree>
    <p:extLst>
      <p:ext uri="{BB962C8B-B14F-4D97-AF65-F5344CB8AC3E}">
        <p14:creationId xmlns="" xmlns:p14="http://schemas.microsoft.com/office/powerpoint/2010/main" val="1476099002"/>
      </p:ext>
    </p:extLst>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otsie 1.png"/>
          <p:cNvPicPr>
            <a:picLocks noChangeAspect="1"/>
          </p:cNvPicPr>
          <p:nvPr/>
        </p:nvPicPr>
        <p:blipFill>
          <a:blip r:embed="rId3" cstate="print"/>
          <a:stretch>
            <a:fillRect/>
          </a:stretch>
        </p:blipFill>
        <p:spPr>
          <a:xfrm rot="1678228">
            <a:off x="3352800" y="152400"/>
            <a:ext cx="2514600" cy="366384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 xmlns:a16="http://schemas.microsoft.com/office/drawing/2014/main" id="{B34C0EDF-0D92-1643-4F0E-C771F5717245}"/>
              </a:ext>
            </a:extLst>
          </p:cNvPr>
          <p:cNvSpPr>
            <a:spLocks noGrp="1"/>
          </p:cNvSpPr>
          <p:nvPr>
            <p:ph type="title"/>
          </p:nvPr>
        </p:nvSpPr>
        <p:spPr>
          <a:xfrm>
            <a:off x="1143000" y="2590800"/>
            <a:ext cx="7398271" cy="762000"/>
          </a:xfrm>
        </p:spPr>
        <p:txBody>
          <a:bodyPr>
            <a:normAutofit fontScale="90000"/>
          </a:bodyPr>
          <a:lstStyle/>
          <a:p>
            <a:pPr algn="ctr">
              <a:defRPr/>
            </a:pPr>
            <a:r>
              <a:rPr lang="en-US" dirty="0"/>
              <a:t>???   Question    ???</a:t>
            </a:r>
            <a:endParaRPr dirty="0"/>
          </a:p>
        </p:txBody>
      </p:sp>
      <p:sp>
        <p:nvSpPr>
          <p:cNvPr id="7170" name="Content Placeholder 1">
            <a:extLst>
              <a:ext uri="{FF2B5EF4-FFF2-40B4-BE49-F238E27FC236}">
                <a16:creationId xmlns="" xmlns:a16="http://schemas.microsoft.com/office/drawing/2014/main" id="{6B245E5D-2EDF-5335-8F8A-8BF37165DB29}"/>
              </a:ext>
            </a:extLst>
          </p:cNvPr>
          <p:cNvSpPr>
            <a:spLocks noGrp="1"/>
          </p:cNvSpPr>
          <p:nvPr>
            <p:ph idx="1"/>
          </p:nvPr>
        </p:nvSpPr>
        <p:spPr>
          <a:xfrm flipH="1">
            <a:off x="838200" y="2590800"/>
            <a:ext cx="76200" cy="762000"/>
          </a:xfrm>
        </p:spPr>
        <p:txBody>
          <a:bodyPr>
            <a:normAutofit/>
          </a:bodyPr>
          <a:lstStyle/>
          <a:p>
            <a:pPr algn="ctr">
              <a:buNone/>
            </a:pPr>
            <a:endParaRPr lang="en-US" altLang="en-US" sz="2800" b="1" dirty="0">
              <a:solidFill>
                <a:schemeClr val="tx1"/>
              </a:solidFill>
            </a:endParaRPr>
          </a:p>
          <a:p>
            <a:pPr algn="ctr">
              <a:buNone/>
            </a:pPr>
            <a:endParaRPr lang="en-US" altLang="en-US" sz="3200" b="1" dirty="0">
              <a:solidFill>
                <a:schemeClr val="tx1"/>
              </a:solidFill>
            </a:endParaRPr>
          </a:p>
        </p:txBody>
      </p:sp>
      <p:sp>
        <p:nvSpPr>
          <p:cNvPr id="7" name="TextBox 6"/>
          <p:cNvSpPr txBox="1"/>
          <p:nvPr/>
        </p:nvSpPr>
        <p:spPr>
          <a:xfrm>
            <a:off x="990600" y="3657600"/>
            <a:ext cx="3276600" cy="2308324"/>
          </a:xfrm>
          <a:prstGeom prst="rect">
            <a:avLst/>
          </a:prstGeom>
          <a:noFill/>
        </p:spPr>
        <p:txBody>
          <a:bodyPr wrap="square" rtlCol="0">
            <a:spAutoFit/>
          </a:bodyPr>
          <a:lstStyle/>
          <a:p>
            <a:pPr algn="ctr"/>
            <a:r>
              <a:rPr lang="en-US" sz="3600" dirty="0"/>
              <a:t>What is one</a:t>
            </a:r>
          </a:p>
          <a:p>
            <a:pPr algn="ctr"/>
            <a:r>
              <a:rPr lang="en-US" sz="3600" dirty="0"/>
              <a:t>Important thing to do when doing chores?</a:t>
            </a:r>
          </a:p>
        </p:txBody>
      </p:sp>
      <p:pic>
        <p:nvPicPr>
          <p:cNvPr id="8" name="Picture 7" descr="IMG_0296.jpg"/>
          <p:cNvPicPr>
            <a:picLocks noChangeAspect="1"/>
          </p:cNvPicPr>
          <p:nvPr/>
        </p:nvPicPr>
        <p:blipFill>
          <a:blip r:embed="rId4" cstate="print">
            <a:lum bright="21000" contrast="32000"/>
          </a:blip>
          <a:stretch>
            <a:fillRect/>
          </a:stretch>
        </p:blipFill>
        <p:spPr>
          <a:xfrm>
            <a:off x="4495800" y="3429000"/>
            <a:ext cx="4064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B6F0F7-1DCE-6917-1694-12DD7DA15508}"/>
              </a:ext>
            </a:extLst>
          </p:cNvPr>
          <p:cNvSpPr>
            <a:spLocks noGrp="1"/>
          </p:cNvSpPr>
          <p:nvPr>
            <p:ph type="title"/>
          </p:nvPr>
        </p:nvSpPr>
        <p:spPr/>
        <p:txBody>
          <a:bodyPr/>
          <a:lstStyle/>
          <a:p>
            <a:pPr algn="ctr">
              <a:defRPr/>
            </a:pPr>
            <a:r>
              <a:rPr lang="en-US" sz="5400" dirty="0"/>
              <a:t>Farm</a:t>
            </a:r>
            <a:r>
              <a:rPr lang="en-US" sz="6000" dirty="0"/>
              <a:t> </a:t>
            </a:r>
            <a:r>
              <a:rPr lang="en-US" sz="5400" dirty="0"/>
              <a:t>management</a:t>
            </a:r>
            <a:endParaRPr sz="5400" dirty="0"/>
          </a:p>
        </p:txBody>
      </p:sp>
      <p:sp>
        <p:nvSpPr>
          <p:cNvPr id="3" name="Content Placeholder 2">
            <a:extLst>
              <a:ext uri="{FF2B5EF4-FFF2-40B4-BE49-F238E27FC236}">
                <a16:creationId xmlns="" xmlns:a16="http://schemas.microsoft.com/office/drawing/2014/main" id="{FD69F993-E165-62E0-0687-C7319CFB8562}"/>
              </a:ext>
            </a:extLst>
          </p:cNvPr>
          <p:cNvSpPr>
            <a:spLocks noGrp="1"/>
          </p:cNvSpPr>
          <p:nvPr>
            <p:ph idx="1"/>
          </p:nvPr>
        </p:nvSpPr>
        <p:spPr>
          <a:xfrm>
            <a:off x="2797489" y="1600200"/>
            <a:ext cx="3834570" cy="2133545"/>
          </a:xfrm>
        </p:spPr>
        <p:txBody>
          <a:bodyPr>
            <a:normAutofit fontScale="85000" lnSpcReduction="20000"/>
          </a:bodyPr>
          <a:lstStyle/>
          <a:p>
            <a:pPr algn="ctr" eaLnBrk="1" hangingPunct="1"/>
            <a:r>
              <a:rPr lang="en-US" altLang="en-US" sz="2400" b="1" dirty="0">
                <a:solidFill>
                  <a:schemeClr val="tx1"/>
                </a:solidFill>
              </a:rPr>
              <a:t>Maria Seager: Co-chair</a:t>
            </a:r>
          </a:p>
          <a:p>
            <a:pPr algn="ctr" eaLnBrk="1" hangingPunct="1"/>
            <a:r>
              <a:rPr lang="en-US" altLang="en-US" sz="2400" b="1" dirty="0">
                <a:solidFill>
                  <a:schemeClr val="tx1"/>
                </a:solidFill>
              </a:rPr>
              <a:t>Mark </a:t>
            </a:r>
            <a:r>
              <a:rPr lang="en-US" altLang="en-US" sz="2400" b="1" dirty="0" err="1">
                <a:solidFill>
                  <a:schemeClr val="tx1"/>
                </a:solidFill>
              </a:rPr>
              <a:t>Zerr</a:t>
            </a:r>
            <a:r>
              <a:rPr lang="en-US" altLang="en-US" sz="2400" b="1" dirty="0">
                <a:solidFill>
                  <a:schemeClr val="tx1"/>
                </a:solidFill>
              </a:rPr>
              <a:t>: Co-chair</a:t>
            </a:r>
          </a:p>
          <a:p>
            <a:pPr algn="ctr" eaLnBrk="1" hangingPunct="1"/>
            <a:r>
              <a:rPr lang="en-US" altLang="en-US" sz="2400" b="1" dirty="0">
                <a:solidFill>
                  <a:schemeClr val="tx1"/>
                </a:solidFill>
              </a:rPr>
              <a:t>Brian Wiggins: Pasture Care</a:t>
            </a:r>
          </a:p>
          <a:p>
            <a:pPr algn="ctr" eaLnBrk="1" hangingPunct="1"/>
            <a:r>
              <a:rPr lang="en-US" altLang="en-US" sz="2400" b="1" dirty="0">
                <a:solidFill>
                  <a:schemeClr val="tx1"/>
                </a:solidFill>
              </a:rPr>
              <a:t>Mark </a:t>
            </a:r>
            <a:r>
              <a:rPr lang="en-US" altLang="en-US" sz="2400" b="1" dirty="0" err="1">
                <a:solidFill>
                  <a:schemeClr val="tx1"/>
                </a:solidFill>
              </a:rPr>
              <a:t>Foerder</a:t>
            </a:r>
            <a:r>
              <a:rPr lang="en-US" altLang="en-US" sz="2400" b="1" dirty="0">
                <a:solidFill>
                  <a:schemeClr val="tx1"/>
                </a:solidFill>
              </a:rPr>
              <a:t>: Hay </a:t>
            </a:r>
            <a:r>
              <a:rPr lang="en-US" altLang="en-US" sz="2400" b="1" dirty="0" smtClean="0">
                <a:solidFill>
                  <a:schemeClr val="tx1"/>
                </a:solidFill>
              </a:rPr>
              <a:t>Management</a:t>
            </a:r>
          </a:p>
          <a:p>
            <a:pPr algn="ctr" eaLnBrk="1" hangingPunct="1"/>
            <a:r>
              <a:rPr lang="en-US" altLang="en-US" sz="2400" b="1" dirty="0" smtClean="0">
                <a:solidFill>
                  <a:schemeClr val="tx1"/>
                </a:solidFill>
              </a:rPr>
              <a:t>Sean </a:t>
            </a:r>
            <a:r>
              <a:rPr lang="en-US" altLang="en-US" sz="2400" b="1" dirty="0" err="1" smtClean="0">
                <a:solidFill>
                  <a:schemeClr val="tx1"/>
                </a:solidFill>
              </a:rPr>
              <a:t>Gehen</a:t>
            </a:r>
            <a:endParaRPr lang="en-US" altLang="en-US" sz="2400" b="1" dirty="0">
              <a:solidFill>
                <a:schemeClr val="tx1"/>
              </a:solidFill>
            </a:endParaRPr>
          </a:p>
          <a:p>
            <a:pPr algn="ctr" eaLnBrk="1" hangingPunct="1"/>
            <a:endParaRPr lang="en-US" altLang="en-US" sz="2400" dirty="0"/>
          </a:p>
          <a:p>
            <a:endParaRPr lang="en-US" dirty="0"/>
          </a:p>
        </p:txBody>
      </p:sp>
      <p:pic>
        <p:nvPicPr>
          <p:cNvPr id="32772" name="Picture 2">
            <a:extLst>
              <a:ext uri="{FF2B5EF4-FFF2-40B4-BE49-F238E27FC236}">
                <a16:creationId xmlns="" xmlns:a16="http://schemas.microsoft.com/office/drawing/2014/main" id="{48141F44-7BBB-A8F3-C3B8-80F85EA11C47}"/>
              </a:ext>
            </a:extLst>
          </p:cNvPr>
          <p:cNvPicPr>
            <a:picLocks noChangeAspect="1" noChangeArrowheads="1"/>
          </p:cNvPicPr>
          <p:nvPr/>
        </p:nvPicPr>
        <p:blipFill>
          <a:blip r:embed="rId3" cstate="print">
            <a:lum bright="13000" contrast="15000"/>
            <a:extLst>
              <a:ext uri="{28A0092B-C50C-407E-A947-70E740481C1C}">
                <a14:useLocalDpi xmlns="" xmlns:a14="http://schemas.microsoft.com/office/drawing/2010/main" val="0"/>
              </a:ext>
            </a:extLst>
          </a:blip>
          <a:srcRect/>
          <a:stretch>
            <a:fillRect/>
          </a:stretch>
        </p:blipFill>
        <p:spPr bwMode="auto">
          <a:xfrm>
            <a:off x="838200" y="2514600"/>
            <a:ext cx="1981200" cy="258982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32773" name="Picture 3">
            <a:extLst>
              <a:ext uri="{FF2B5EF4-FFF2-40B4-BE49-F238E27FC236}">
                <a16:creationId xmlns="" xmlns:a16="http://schemas.microsoft.com/office/drawing/2014/main" id="{5D5E4280-41D0-A97F-0AEB-01E7A51B1BEB}"/>
              </a:ext>
            </a:extLst>
          </p:cNvPr>
          <p:cNvPicPr>
            <a:picLocks noChangeAspect="1" noChangeArrowheads="1"/>
          </p:cNvPicPr>
          <p:nvPr/>
        </p:nvPicPr>
        <p:blipFill>
          <a:blip r:embed="rId4" cstate="print">
            <a:lum bright="17000" contrast="33000"/>
            <a:extLst>
              <a:ext uri="{28A0092B-C50C-407E-A947-70E740481C1C}">
                <a14:useLocalDpi xmlns="" xmlns:a14="http://schemas.microsoft.com/office/drawing/2010/main" val="0"/>
              </a:ext>
            </a:extLst>
          </a:blip>
          <a:srcRect/>
          <a:stretch>
            <a:fillRect/>
          </a:stretch>
        </p:blipFill>
        <p:spPr bwMode="auto">
          <a:xfrm>
            <a:off x="6629400" y="2590800"/>
            <a:ext cx="2052277" cy="2442115"/>
          </a:xfrm>
          <a:prstGeom prst="rect">
            <a:avLst/>
          </a:prstGeom>
          <a:noFill/>
          <a:ln>
            <a:solidFill>
              <a:schemeClr val="tx1"/>
            </a:solidFill>
            <a:prstDash val="soli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92605DF8-6625-B780-071D-BFF1EC48E666}"/>
              </a:ext>
            </a:extLst>
          </p:cNvPr>
          <p:cNvSpPr txBox="1"/>
          <p:nvPr/>
        </p:nvSpPr>
        <p:spPr>
          <a:xfrm>
            <a:off x="3124200" y="4267200"/>
            <a:ext cx="4953000" cy="242790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b="1" dirty="0"/>
              <a:t>Plan farm days</a:t>
            </a:r>
          </a:p>
          <a:p>
            <a:pPr marL="285750" indent="-285750">
              <a:lnSpc>
                <a:spcPct val="150000"/>
              </a:lnSpc>
              <a:buFont typeface="Arial" panose="020B0604020202020204" pitchFamily="34" charset="0"/>
              <a:buChar char="•"/>
            </a:pPr>
            <a:r>
              <a:rPr lang="en-US" sz="2000" b="1" dirty="0"/>
              <a:t>Arrange hay deliveries </a:t>
            </a:r>
          </a:p>
          <a:p>
            <a:pPr marL="285750" indent="-285750">
              <a:lnSpc>
                <a:spcPct val="150000"/>
              </a:lnSpc>
              <a:buFont typeface="Arial" panose="020B0604020202020204" pitchFamily="34" charset="0"/>
              <a:buChar char="•"/>
            </a:pPr>
            <a:r>
              <a:rPr lang="en-US" sz="2000" b="1" dirty="0"/>
              <a:t>Trailer maintenance</a:t>
            </a:r>
          </a:p>
          <a:p>
            <a:pPr marL="285750" indent="-285750">
              <a:lnSpc>
                <a:spcPct val="150000"/>
              </a:lnSpc>
              <a:buFont typeface="Arial" panose="020B0604020202020204" pitchFamily="34" charset="0"/>
              <a:buChar char="•"/>
            </a:pPr>
            <a:r>
              <a:rPr lang="en-US" sz="2000" b="1" dirty="0"/>
              <a:t>Oversee maintenance of farm</a:t>
            </a:r>
          </a:p>
          <a:p>
            <a:pPr marL="285750" indent="-285750">
              <a:lnSpc>
                <a:spcPct val="150000"/>
              </a:lnSpc>
              <a:buFont typeface="Arial" panose="020B0604020202020204" pitchFamily="34" charset="0"/>
              <a:buChar char="•"/>
            </a:pPr>
            <a:endParaRPr lang="en-US" sz="2400" dirty="0"/>
          </a:p>
        </p:txBody>
      </p:sp>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94CF7D-9A1C-A306-4DA5-AE7F87134A93}"/>
              </a:ext>
            </a:extLst>
          </p:cNvPr>
          <p:cNvSpPr>
            <a:spLocks noGrp="1"/>
          </p:cNvSpPr>
          <p:nvPr>
            <p:ph type="title"/>
          </p:nvPr>
        </p:nvSpPr>
        <p:spPr/>
        <p:txBody>
          <a:bodyPr/>
          <a:lstStyle/>
          <a:p>
            <a:pPr algn="ctr">
              <a:defRPr/>
            </a:pPr>
            <a:r>
              <a:rPr lang="en-US" dirty="0"/>
              <a:t>HERD MANAGEMENT</a:t>
            </a:r>
            <a:endParaRPr dirty="0"/>
          </a:p>
        </p:txBody>
      </p:sp>
      <p:sp>
        <p:nvSpPr>
          <p:cNvPr id="3" name="Content Placeholder 2">
            <a:extLst>
              <a:ext uri="{FF2B5EF4-FFF2-40B4-BE49-F238E27FC236}">
                <a16:creationId xmlns="" xmlns:a16="http://schemas.microsoft.com/office/drawing/2014/main" id="{2DDFBC5B-FD74-49D8-B1B8-8F827A6D3094}"/>
              </a:ext>
            </a:extLst>
          </p:cNvPr>
          <p:cNvSpPr>
            <a:spLocks noGrp="1"/>
          </p:cNvSpPr>
          <p:nvPr>
            <p:ph idx="1"/>
          </p:nvPr>
        </p:nvSpPr>
        <p:spPr>
          <a:xfrm>
            <a:off x="1066800" y="4953000"/>
            <a:ext cx="7620000" cy="1600201"/>
          </a:xfrm>
        </p:spPr>
        <p:txBody>
          <a:bodyPr>
            <a:normAutofit fontScale="85000" lnSpcReduction="10000"/>
          </a:bodyPr>
          <a:lstStyle/>
          <a:p>
            <a:pPr marL="0" indent="0" eaLnBrk="1" hangingPunct="1">
              <a:buNone/>
            </a:pPr>
            <a:endParaRPr lang="en-US" altLang="en-US" sz="2400" dirty="0"/>
          </a:p>
          <a:p>
            <a:pPr eaLnBrk="1" hangingPunct="1"/>
            <a:r>
              <a:rPr lang="en-US" altLang="en-US" sz="2000" b="1" dirty="0">
                <a:solidFill>
                  <a:schemeClr val="tx1"/>
                </a:solidFill>
              </a:rPr>
              <a:t>Marilyn </a:t>
            </a:r>
            <a:r>
              <a:rPr lang="en-US" altLang="en-US" sz="2000" b="1" dirty="0" err="1">
                <a:solidFill>
                  <a:schemeClr val="tx1"/>
                </a:solidFill>
              </a:rPr>
              <a:t>Nenni</a:t>
            </a:r>
            <a:r>
              <a:rPr lang="en-US" altLang="en-US" b="1" dirty="0">
                <a:solidFill>
                  <a:schemeClr val="tx1"/>
                </a:solidFill>
              </a:rPr>
              <a:t>: Chair                 Melanie Pickett</a:t>
            </a:r>
          </a:p>
          <a:p>
            <a:pPr eaLnBrk="1" hangingPunct="1"/>
            <a:r>
              <a:rPr lang="en-US" altLang="en-US" sz="2000" b="1" dirty="0">
                <a:solidFill>
                  <a:schemeClr val="tx1"/>
                </a:solidFill>
              </a:rPr>
              <a:t>Lisa Sims                                  </a:t>
            </a:r>
            <a:r>
              <a:rPr lang="en-US" altLang="en-US" sz="2000" b="1" dirty="0" smtClean="0">
                <a:solidFill>
                  <a:schemeClr val="tx1"/>
                </a:solidFill>
              </a:rPr>
              <a:t>Morgan </a:t>
            </a:r>
            <a:r>
              <a:rPr lang="en-US" altLang="en-US" sz="2000" b="1" dirty="0" err="1" smtClean="0">
                <a:solidFill>
                  <a:schemeClr val="tx1"/>
                </a:solidFill>
              </a:rPr>
              <a:t>McConahay</a:t>
            </a:r>
            <a:endParaRPr lang="en-US" altLang="en-US" sz="2000" b="1" dirty="0">
              <a:solidFill>
                <a:schemeClr val="tx1"/>
              </a:solidFill>
            </a:endParaRPr>
          </a:p>
          <a:p>
            <a:pPr eaLnBrk="1" hangingPunct="1"/>
            <a:r>
              <a:rPr lang="en-US" altLang="en-US" sz="2000" b="1" dirty="0" err="1" smtClean="0">
                <a:solidFill>
                  <a:schemeClr val="tx1"/>
                </a:solidFill>
              </a:rPr>
              <a:t>Elonda</a:t>
            </a:r>
            <a:r>
              <a:rPr lang="en-US" altLang="en-US" sz="2000" b="1" dirty="0" smtClean="0">
                <a:solidFill>
                  <a:schemeClr val="tx1"/>
                </a:solidFill>
              </a:rPr>
              <a:t> </a:t>
            </a:r>
            <a:r>
              <a:rPr lang="en-US" altLang="en-US" sz="2000" b="1" dirty="0" err="1" smtClean="0">
                <a:solidFill>
                  <a:schemeClr val="tx1"/>
                </a:solidFill>
              </a:rPr>
              <a:t>Duprey</a:t>
            </a:r>
            <a:r>
              <a:rPr lang="en-US" altLang="en-US" sz="2000" b="1" dirty="0" smtClean="0">
                <a:solidFill>
                  <a:schemeClr val="tx1"/>
                </a:solidFill>
              </a:rPr>
              <a:t>			Maria </a:t>
            </a:r>
            <a:r>
              <a:rPr lang="en-US" altLang="en-US" b="1" dirty="0" err="1">
                <a:solidFill>
                  <a:schemeClr val="tx1"/>
                </a:solidFill>
              </a:rPr>
              <a:t>Seager</a:t>
            </a:r>
            <a:r>
              <a:rPr lang="en-US" altLang="en-US" b="1" dirty="0">
                <a:solidFill>
                  <a:schemeClr val="tx1"/>
                </a:solidFill>
              </a:rPr>
              <a:t>             </a:t>
            </a:r>
            <a:r>
              <a:rPr lang="en-US" altLang="en-US" b="1" dirty="0" smtClean="0">
                <a:solidFill>
                  <a:schemeClr val="tx1"/>
                </a:solidFill>
              </a:rPr>
              <a:t>      Kitty </a:t>
            </a:r>
            <a:r>
              <a:rPr lang="en-US" altLang="en-US" b="1" dirty="0">
                <a:solidFill>
                  <a:schemeClr val="tx1"/>
                </a:solidFill>
              </a:rPr>
              <a:t>Bishop</a:t>
            </a:r>
          </a:p>
          <a:p>
            <a:pPr eaLnBrk="1" hangingPunct="1"/>
            <a:endParaRPr lang="en-US" altLang="en-US" sz="2000" dirty="0"/>
          </a:p>
          <a:p>
            <a:endParaRPr lang="en-US" dirty="0"/>
          </a:p>
        </p:txBody>
      </p:sp>
      <p:pic>
        <p:nvPicPr>
          <p:cNvPr id="6" name="Picture 5" descr="2024 male.2jpg.jpg"/>
          <p:cNvPicPr>
            <a:picLocks noChangeAspect="1"/>
          </p:cNvPicPr>
          <p:nvPr/>
        </p:nvPicPr>
        <p:blipFill>
          <a:blip r:embed="rId3" cstate="print"/>
          <a:stretch>
            <a:fillRect/>
          </a:stretch>
        </p:blipFill>
        <p:spPr>
          <a:xfrm>
            <a:off x="2743200" y="1295400"/>
            <a:ext cx="3975552" cy="388619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 xmlns:a16="http://schemas.microsoft.com/office/drawing/2014/main" id="{DE5407B6-3C47-7A94-50D0-6D08FC0695FD}"/>
              </a:ext>
            </a:extLst>
          </p:cNvPr>
          <p:cNvSpPr>
            <a:spLocks noGrp="1"/>
          </p:cNvSpPr>
          <p:nvPr>
            <p:ph type="title"/>
          </p:nvPr>
        </p:nvSpPr>
        <p:spPr/>
        <p:txBody>
          <a:bodyPr/>
          <a:lstStyle/>
          <a:p>
            <a:pPr algn="ctr" eaLnBrk="1" fontAlgn="auto" hangingPunct="1">
              <a:spcAft>
                <a:spcPts val="0"/>
              </a:spcAft>
              <a:defRPr/>
            </a:pPr>
            <a:r>
              <a:rPr altLang="en-US" dirty="0"/>
              <a:t>Herd Management</a:t>
            </a:r>
          </a:p>
        </p:txBody>
      </p:sp>
      <p:sp>
        <p:nvSpPr>
          <p:cNvPr id="36866" name="Content Placeholder 2">
            <a:extLst>
              <a:ext uri="{FF2B5EF4-FFF2-40B4-BE49-F238E27FC236}">
                <a16:creationId xmlns="" xmlns:a16="http://schemas.microsoft.com/office/drawing/2014/main" id="{F1F5DC5B-93FD-4806-994B-EFEE407D8755}"/>
              </a:ext>
            </a:extLst>
          </p:cNvPr>
          <p:cNvSpPr>
            <a:spLocks noGrp="1"/>
          </p:cNvSpPr>
          <p:nvPr>
            <p:ph idx="1"/>
          </p:nvPr>
        </p:nvSpPr>
        <p:spPr>
          <a:xfrm>
            <a:off x="457200" y="1219200"/>
            <a:ext cx="5029200" cy="3593591"/>
          </a:xfrm>
        </p:spPr>
        <p:txBody>
          <a:bodyPr>
            <a:normAutofit/>
          </a:bodyPr>
          <a:lstStyle/>
          <a:p>
            <a:pPr eaLnBrk="1" hangingPunct="1"/>
            <a:r>
              <a:rPr lang="en-US" altLang="en-US" b="1" dirty="0">
                <a:solidFill>
                  <a:schemeClr val="tx1"/>
                </a:solidFill>
              </a:rPr>
              <a:t>Responsible for </a:t>
            </a:r>
          </a:p>
          <a:p>
            <a:pPr lvl="1" eaLnBrk="1" hangingPunct="1"/>
            <a:r>
              <a:rPr lang="en-US" altLang="en-US" b="1" dirty="0">
                <a:solidFill>
                  <a:schemeClr val="tx1"/>
                </a:solidFill>
              </a:rPr>
              <a:t>Plan Herd Check days</a:t>
            </a:r>
          </a:p>
          <a:p>
            <a:pPr lvl="1" eaLnBrk="1" hangingPunct="1"/>
            <a:r>
              <a:rPr lang="en-US" altLang="en-US" b="1" dirty="0">
                <a:solidFill>
                  <a:schemeClr val="tx1"/>
                </a:solidFill>
              </a:rPr>
              <a:t>Annual vaccinations</a:t>
            </a:r>
          </a:p>
          <a:p>
            <a:pPr lvl="1" eaLnBrk="1" hangingPunct="1"/>
            <a:r>
              <a:rPr lang="en-US" altLang="en-US" b="1" dirty="0">
                <a:solidFill>
                  <a:schemeClr val="tx1"/>
                </a:solidFill>
              </a:rPr>
              <a:t>Shearing</a:t>
            </a:r>
          </a:p>
          <a:p>
            <a:pPr lvl="1" eaLnBrk="1" hangingPunct="1"/>
            <a:r>
              <a:rPr lang="en-US" altLang="en-US" b="1" dirty="0">
                <a:solidFill>
                  <a:schemeClr val="tx1"/>
                </a:solidFill>
              </a:rPr>
              <a:t>Fecal testing</a:t>
            </a:r>
          </a:p>
          <a:p>
            <a:pPr lvl="1" eaLnBrk="1" hangingPunct="1"/>
            <a:r>
              <a:rPr lang="en-US" altLang="en-US" b="1" dirty="0">
                <a:solidFill>
                  <a:schemeClr val="tx1"/>
                </a:solidFill>
              </a:rPr>
              <a:t>Breeding/Birthing</a:t>
            </a:r>
          </a:p>
          <a:p>
            <a:pPr lvl="1" eaLnBrk="1" hangingPunct="1"/>
            <a:r>
              <a:rPr lang="en-US" altLang="en-US" b="1" dirty="0">
                <a:solidFill>
                  <a:schemeClr val="tx1"/>
                </a:solidFill>
              </a:rPr>
              <a:t>Selling and buying of animals</a:t>
            </a:r>
          </a:p>
          <a:p>
            <a:pPr lvl="1" eaLnBrk="1" hangingPunct="1"/>
            <a:r>
              <a:rPr lang="en-US" altLang="en-US" b="1" dirty="0">
                <a:solidFill>
                  <a:schemeClr val="tx1"/>
                </a:solidFill>
              </a:rPr>
              <a:t>Purchase medical supplies</a:t>
            </a:r>
          </a:p>
          <a:p>
            <a:pPr lvl="1" eaLnBrk="1" hangingPunct="1"/>
            <a:r>
              <a:rPr lang="en-US" altLang="en-US" b="1" dirty="0">
                <a:solidFill>
                  <a:schemeClr val="tx1"/>
                </a:solidFill>
              </a:rPr>
              <a:t>Maintain animal records</a:t>
            </a:r>
          </a:p>
          <a:p>
            <a:pPr lvl="1" eaLnBrk="1" hangingPunct="1"/>
            <a:endParaRPr lang="en-US" altLang="en-US" dirty="0"/>
          </a:p>
          <a:p>
            <a:pPr marL="457200" lvl="1" indent="0" eaLnBrk="1" hangingPunct="1">
              <a:buNone/>
            </a:pPr>
            <a:endParaRPr lang="en-US" altLang="en-US" dirty="0"/>
          </a:p>
          <a:p>
            <a:pPr eaLnBrk="1" hangingPunct="1"/>
            <a:endParaRPr lang="en-US" altLang="en-US" dirty="0"/>
          </a:p>
        </p:txBody>
      </p:sp>
      <p:pic>
        <p:nvPicPr>
          <p:cNvPr id="6" name="Picture 5" descr="IMG_2702.JPG"/>
          <p:cNvPicPr>
            <a:picLocks noChangeAspect="1"/>
          </p:cNvPicPr>
          <p:nvPr/>
        </p:nvPicPr>
        <p:blipFill>
          <a:blip r:embed="rId3" cstate="print"/>
          <a:stretch>
            <a:fillRect/>
          </a:stretch>
        </p:blipFill>
        <p:spPr>
          <a:xfrm>
            <a:off x="6629400" y="2819400"/>
            <a:ext cx="1952127"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earwigs.jpeg"/>
          <p:cNvPicPr>
            <a:picLocks noChangeAspect="1"/>
          </p:cNvPicPr>
          <p:nvPr/>
        </p:nvPicPr>
        <p:blipFill>
          <a:blip r:embed="rId4" cstate="print"/>
          <a:stretch>
            <a:fillRect/>
          </a:stretch>
        </p:blipFill>
        <p:spPr>
          <a:xfrm rot="5400000">
            <a:off x="4213225" y="1577975"/>
            <a:ext cx="2870200" cy="2152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DSC00751.JPG"/>
          <p:cNvPicPr>
            <a:picLocks noChangeAspect="1"/>
          </p:cNvPicPr>
          <p:nvPr/>
        </p:nvPicPr>
        <p:blipFill>
          <a:blip r:embed="rId5" cstate="print">
            <a:lum bright="30000" contrast="50000"/>
          </a:blip>
          <a:stretch>
            <a:fillRect/>
          </a:stretch>
        </p:blipFill>
        <p:spPr>
          <a:xfrm>
            <a:off x="1371600" y="4876800"/>
            <a:ext cx="2362200" cy="1771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shopping.png"/>
          <p:cNvPicPr>
            <a:picLocks noChangeAspect="1"/>
          </p:cNvPicPr>
          <p:nvPr/>
        </p:nvPicPr>
        <p:blipFill>
          <a:blip r:embed="rId6" cstate="print"/>
          <a:stretch>
            <a:fillRect/>
          </a:stretch>
        </p:blipFill>
        <p:spPr>
          <a:xfrm>
            <a:off x="7010400" y="1066800"/>
            <a:ext cx="1371600" cy="1371600"/>
          </a:xfrm>
          <a:prstGeom prst="rect">
            <a:avLst/>
          </a:prstGeom>
        </p:spPr>
      </p:pic>
      <p:pic>
        <p:nvPicPr>
          <p:cNvPr id="11" name="Picture 10" descr="syringe.png"/>
          <p:cNvPicPr>
            <a:picLocks noChangeAspect="1"/>
          </p:cNvPicPr>
          <p:nvPr/>
        </p:nvPicPr>
        <p:blipFill>
          <a:blip r:embed="rId7" cstate="print"/>
          <a:stretch>
            <a:fillRect/>
          </a:stretch>
        </p:blipFill>
        <p:spPr>
          <a:xfrm rot="10233643">
            <a:off x="2987252" y="2454762"/>
            <a:ext cx="1229446" cy="1219200"/>
          </a:xfrm>
          <a:prstGeom prst="rect">
            <a:avLst/>
          </a:prstGeom>
        </p:spPr>
      </p:pic>
      <p:pic>
        <p:nvPicPr>
          <p:cNvPr id="12" name="Picture 11" descr="RECORD BOOK.png"/>
          <p:cNvPicPr>
            <a:picLocks noChangeAspect="1"/>
          </p:cNvPicPr>
          <p:nvPr/>
        </p:nvPicPr>
        <p:blipFill>
          <a:blip r:embed="rId8" cstate="print"/>
          <a:stretch>
            <a:fillRect/>
          </a:stretch>
        </p:blipFill>
        <p:spPr>
          <a:xfrm>
            <a:off x="3581400" y="4419600"/>
            <a:ext cx="2286000" cy="2286000"/>
          </a:xfrm>
          <a:prstGeom prst="rect">
            <a:avLst/>
          </a:prstGeom>
        </p:spPr>
      </p:pic>
      <p:pic>
        <p:nvPicPr>
          <p:cNvPr id="15" name="Picture 14" descr="stork left.gif"/>
          <p:cNvPicPr>
            <a:picLocks noChangeAspect="1"/>
          </p:cNvPicPr>
          <p:nvPr/>
        </p:nvPicPr>
        <p:blipFill>
          <a:blip r:embed="rId9" cstate="print"/>
          <a:stretch>
            <a:fillRect/>
          </a:stretch>
        </p:blipFill>
        <p:spPr>
          <a:xfrm>
            <a:off x="5943600" y="5029200"/>
            <a:ext cx="2514600" cy="1654589"/>
          </a:xfrm>
          <a:prstGeom prst="rect">
            <a:avLst/>
          </a:prstGeom>
          <a:scene3d>
            <a:camera prst="isometricOffAxis1Right"/>
            <a:lightRig rig="threePt" dir="t"/>
          </a:scene3d>
        </p:spPr>
      </p:pic>
    </p:spTree>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otsie 1.png"/>
          <p:cNvPicPr>
            <a:picLocks noChangeAspect="1"/>
          </p:cNvPicPr>
          <p:nvPr/>
        </p:nvPicPr>
        <p:blipFill>
          <a:blip r:embed="rId3" cstate="print"/>
          <a:stretch>
            <a:fillRect/>
          </a:stretch>
        </p:blipFill>
        <p:spPr>
          <a:xfrm rot="1678228">
            <a:off x="3352800" y="152400"/>
            <a:ext cx="2514600" cy="366384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 xmlns:a16="http://schemas.microsoft.com/office/drawing/2014/main" id="{B34C0EDF-0D92-1643-4F0E-C771F5717245}"/>
              </a:ext>
            </a:extLst>
          </p:cNvPr>
          <p:cNvSpPr>
            <a:spLocks noGrp="1"/>
          </p:cNvSpPr>
          <p:nvPr>
            <p:ph type="title"/>
          </p:nvPr>
        </p:nvSpPr>
        <p:spPr>
          <a:xfrm>
            <a:off x="1143000" y="2590800"/>
            <a:ext cx="7398271" cy="762000"/>
          </a:xfrm>
        </p:spPr>
        <p:txBody>
          <a:bodyPr>
            <a:normAutofit fontScale="90000"/>
          </a:bodyPr>
          <a:lstStyle/>
          <a:p>
            <a:pPr algn="ctr">
              <a:defRPr/>
            </a:pPr>
            <a:r>
              <a:rPr lang="en-US" dirty="0"/>
              <a:t>???   Question    ???</a:t>
            </a:r>
            <a:endParaRPr dirty="0"/>
          </a:p>
        </p:txBody>
      </p:sp>
      <p:sp>
        <p:nvSpPr>
          <p:cNvPr id="7170" name="Content Placeholder 1">
            <a:extLst>
              <a:ext uri="{FF2B5EF4-FFF2-40B4-BE49-F238E27FC236}">
                <a16:creationId xmlns="" xmlns:a16="http://schemas.microsoft.com/office/drawing/2014/main" id="{6B245E5D-2EDF-5335-8F8A-8BF37165DB29}"/>
              </a:ext>
            </a:extLst>
          </p:cNvPr>
          <p:cNvSpPr>
            <a:spLocks noGrp="1"/>
          </p:cNvSpPr>
          <p:nvPr>
            <p:ph idx="1"/>
          </p:nvPr>
        </p:nvSpPr>
        <p:spPr>
          <a:xfrm flipH="1">
            <a:off x="838200" y="2590800"/>
            <a:ext cx="76200" cy="762000"/>
          </a:xfrm>
        </p:spPr>
        <p:txBody>
          <a:bodyPr>
            <a:normAutofit/>
          </a:bodyPr>
          <a:lstStyle/>
          <a:p>
            <a:pPr algn="ctr">
              <a:buNone/>
            </a:pPr>
            <a:endParaRPr lang="en-US" altLang="en-US" sz="2800" b="1" dirty="0">
              <a:solidFill>
                <a:schemeClr val="tx1"/>
              </a:solidFill>
            </a:endParaRPr>
          </a:p>
          <a:p>
            <a:pPr algn="ctr">
              <a:buNone/>
            </a:pPr>
            <a:endParaRPr lang="en-US" altLang="en-US" sz="3200" b="1" dirty="0">
              <a:solidFill>
                <a:schemeClr val="tx1"/>
              </a:solidFill>
            </a:endParaRPr>
          </a:p>
        </p:txBody>
      </p:sp>
      <p:sp>
        <p:nvSpPr>
          <p:cNvPr id="7" name="TextBox 6"/>
          <p:cNvSpPr txBox="1"/>
          <p:nvPr/>
        </p:nvSpPr>
        <p:spPr>
          <a:xfrm>
            <a:off x="1219200" y="4038600"/>
            <a:ext cx="3276600" cy="1754326"/>
          </a:xfrm>
          <a:prstGeom prst="rect">
            <a:avLst/>
          </a:prstGeom>
          <a:noFill/>
        </p:spPr>
        <p:txBody>
          <a:bodyPr wrap="square" rtlCol="0">
            <a:spAutoFit/>
          </a:bodyPr>
          <a:lstStyle/>
          <a:p>
            <a:pPr algn="ctr"/>
            <a:r>
              <a:rPr lang="en-US" sz="3600" dirty="0"/>
              <a:t>How often do</a:t>
            </a:r>
          </a:p>
          <a:p>
            <a:pPr algn="ctr"/>
            <a:r>
              <a:rPr lang="en-US" sz="3600" dirty="0"/>
              <a:t>we vaccinate a</a:t>
            </a:r>
          </a:p>
          <a:p>
            <a:pPr algn="ctr"/>
            <a:r>
              <a:rPr lang="en-US" sz="3600" dirty="0"/>
              <a:t>Llama?</a:t>
            </a:r>
          </a:p>
        </p:txBody>
      </p:sp>
      <p:pic>
        <p:nvPicPr>
          <p:cNvPr id="12" name="Picture 11" descr="syringe.png"/>
          <p:cNvPicPr>
            <a:picLocks noChangeAspect="1"/>
          </p:cNvPicPr>
          <p:nvPr/>
        </p:nvPicPr>
        <p:blipFill>
          <a:blip r:embed="rId4" cstate="print"/>
          <a:stretch>
            <a:fillRect/>
          </a:stretch>
        </p:blipFill>
        <p:spPr>
          <a:xfrm rot="10443232">
            <a:off x="6361182" y="3466633"/>
            <a:ext cx="2317037" cy="2297728"/>
          </a:xfrm>
          <a:prstGeom prst="rect">
            <a:avLst/>
          </a:prstGeom>
          <a:effectLst>
            <a:outerShdw blurRad="50800" dist="38100" algn="l" rotWithShape="0">
              <a:prstClr val="black">
                <a:alpha val="40000"/>
              </a:prstClr>
            </a:outerShdw>
          </a:effectLst>
        </p:spPr>
      </p:pic>
      <p:pic>
        <p:nvPicPr>
          <p:cNvPr id="9" name="Picture 8" descr="cd-t.png"/>
          <p:cNvPicPr>
            <a:picLocks noChangeAspect="1"/>
          </p:cNvPicPr>
          <p:nvPr/>
        </p:nvPicPr>
        <p:blipFill>
          <a:blip r:embed="rId5" cstate="print"/>
          <a:stretch>
            <a:fillRect/>
          </a:stretch>
        </p:blipFill>
        <p:spPr>
          <a:xfrm>
            <a:off x="5029200" y="3429000"/>
            <a:ext cx="1381195" cy="3200400"/>
          </a:xfrm>
          <a:prstGeom prst="rect">
            <a:avLst/>
          </a:prstGeom>
          <a:effectLst>
            <a:outerShdw blurRad="50800" dist="38100" dir="2700000" algn="tl" rotWithShape="0">
              <a:prstClr val="black">
                <a:alpha val="40000"/>
              </a:prstClr>
            </a:outerShdw>
          </a:effectLst>
        </p:spPr>
      </p:pic>
    </p:spTree>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otsie 1.png"/>
          <p:cNvPicPr>
            <a:picLocks noChangeAspect="1"/>
          </p:cNvPicPr>
          <p:nvPr/>
        </p:nvPicPr>
        <p:blipFill>
          <a:blip r:embed="rId3" cstate="print"/>
          <a:stretch>
            <a:fillRect/>
          </a:stretch>
        </p:blipFill>
        <p:spPr>
          <a:xfrm rot="1678228">
            <a:off x="3352800" y="152400"/>
            <a:ext cx="2514600" cy="366384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 xmlns:a16="http://schemas.microsoft.com/office/drawing/2014/main" id="{B34C0EDF-0D92-1643-4F0E-C771F5717245}"/>
              </a:ext>
            </a:extLst>
          </p:cNvPr>
          <p:cNvSpPr>
            <a:spLocks noGrp="1"/>
          </p:cNvSpPr>
          <p:nvPr>
            <p:ph type="title"/>
          </p:nvPr>
        </p:nvSpPr>
        <p:spPr>
          <a:xfrm>
            <a:off x="1143000" y="2590800"/>
            <a:ext cx="7398271" cy="762000"/>
          </a:xfrm>
        </p:spPr>
        <p:txBody>
          <a:bodyPr>
            <a:normAutofit fontScale="90000"/>
          </a:bodyPr>
          <a:lstStyle/>
          <a:p>
            <a:pPr algn="ctr">
              <a:defRPr/>
            </a:pPr>
            <a:r>
              <a:rPr lang="en-US" dirty="0"/>
              <a:t>???   Question    ???</a:t>
            </a:r>
            <a:endParaRPr dirty="0"/>
          </a:p>
        </p:txBody>
      </p:sp>
      <p:sp>
        <p:nvSpPr>
          <p:cNvPr id="7170" name="Content Placeholder 1">
            <a:extLst>
              <a:ext uri="{FF2B5EF4-FFF2-40B4-BE49-F238E27FC236}">
                <a16:creationId xmlns="" xmlns:a16="http://schemas.microsoft.com/office/drawing/2014/main" id="{6B245E5D-2EDF-5335-8F8A-8BF37165DB29}"/>
              </a:ext>
            </a:extLst>
          </p:cNvPr>
          <p:cNvSpPr>
            <a:spLocks noGrp="1"/>
          </p:cNvSpPr>
          <p:nvPr>
            <p:ph idx="1"/>
          </p:nvPr>
        </p:nvSpPr>
        <p:spPr>
          <a:xfrm flipH="1">
            <a:off x="838200" y="2590800"/>
            <a:ext cx="76200" cy="762000"/>
          </a:xfrm>
        </p:spPr>
        <p:txBody>
          <a:bodyPr>
            <a:normAutofit/>
          </a:bodyPr>
          <a:lstStyle/>
          <a:p>
            <a:pPr algn="ctr">
              <a:buNone/>
            </a:pPr>
            <a:endParaRPr lang="en-US" altLang="en-US" sz="2800" b="1" dirty="0">
              <a:solidFill>
                <a:schemeClr val="tx1"/>
              </a:solidFill>
            </a:endParaRPr>
          </a:p>
          <a:p>
            <a:pPr algn="ctr">
              <a:buNone/>
            </a:pPr>
            <a:endParaRPr lang="en-US" altLang="en-US" sz="3200" b="1" dirty="0">
              <a:solidFill>
                <a:schemeClr val="tx1"/>
              </a:solidFill>
            </a:endParaRPr>
          </a:p>
        </p:txBody>
      </p:sp>
      <p:sp>
        <p:nvSpPr>
          <p:cNvPr id="7" name="TextBox 6"/>
          <p:cNvSpPr txBox="1"/>
          <p:nvPr/>
        </p:nvSpPr>
        <p:spPr>
          <a:xfrm>
            <a:off x="1219200" y="4038600"/>
            <a:ext cx="3276600" cy="1754326"/>
          </a:xfrm>
          <a:prstGeom prst="rect">
            <a:avLst/>
          </a:prstGeom>
          <a:noFill/>
        </p:spPr>
        <p:txBody>
          <a:bodyPr wrap="square" rtlCol="0">
            <a:spAutoFit/>
          </a:bodyPr>
          <a:lstStyle/>
          <a:p>
            <a:pPr algn="ctr"/>
            <a:r>
              <a:rPr lang="en-US" sz="3600" dirty="0" smtClean="0"/>
              <a:t>What is this on</a:t>
            </a:r>
          </a:p>
          <a:p>
            <a:pPr algn="ctr"/>
            <a:r>
              <a:rPr lang="en-US" sz="3600" dirty="0" smtClean="0"/>
              <a:t>this animal’s nose?</a:t>
            </a:r>
            <a:endParaRPr lang="en-US" sz="3600" dirty="0"/>
          </a:p>
        </p:txBody>
      </p:sp>
      <p:pic>
        <p:nvPicPr>
          <p:cNvPr id="2050" name="Picture 2" descr="Skin Disorders in Llamas"/>
          <p:cNvPicPr>
            <a:picLocks noChangeAspect="1" noChangeArrowheads="1"/>
          </p:cNvPicPr>
          <p:nvPr/>
        </p:nvPicPr>
        <p:blipFill>
          <a:blip r:embed="rId4" cstate="print"/>
          <a:srcRect t="14010"/>
          <a:stretch>
            <a:fillRect/>
          </a:stretch>
        </p:blipFill>
        <p:spPr bwMode="auto">
          <a:xfrm>
            <a:off x="4876800" y="3505200"/>
            <a:ext cx="3227999" cy="2971800"/>
          </a:xfrm>
          <a:prstGeom prst="rect">
            <a:avLst/>
          </a:prstGeom>
          <a:noFill/>
        </p:spPr>
      </p:pic>
    </p:spTree>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CD33DB-8A50-D128-9391-02EE4638A0CE}"/>
              </a:ext>
            </a:extLst>
          </p:cNvPr>
          <p:cNvSpPr>
            <a:spLocks noGrp="1"/>
          </p:cNvSpPr>
          <p:nvPr>
            <p:ph type="title"/>
          </p:nvPr>
        </p:nvSpPr>
        <p:spPr/>
        <p:txBody>
          <a:bodyPr/>
          <a:lstStyle/>
          <a:p>
            <a:pPr algn="ctr">
              <a:defRPr/>
            </a:pPr>
            <a:r>
              <a:rPr lang="en-US" dirty="0"/>
              <a:t>Events/fundraising committee</a:t>
            </a:r>
            <a:endParaRPr dirty="0"/>
          </a:p>
        </p:txBody>
      </p:sp>
      <p:sp>
        <p:nvSpPr>
          <p:cNvPr id="4" name="Content Placeholder 3">
            <a:extLst>
              <a:ext uri="{FF2B5EF4-FFF2-40B4-BE49-F238E27FC236}">
                <a16:creationId xmlns="" xmlns:a16="http://schemas.microsoft.com/office/drawing/2014/main" id="{4E71F7CD-A6DE-3FD5-C75E-EDF9C42A0B83}"/>
              </a:ext>
            </a:extLst>
          </p:cNvPr>
          <p:cNvSpPr>
            <a:spLocks noGrp="1"/>
          </p:cNvSpPr>
          <p:nvPr>
            <p:ph idx="1"/>
          </p:nvPr>
        </p:nvSpPr>
        <p:spPr>
          <a:xfrm>
            <a:off x="1143000" y="2438400"/>
            <a:ext cx="3048000" cy="3593591"/>
          </a:xfrm>
        </p:spPr>
        <p:txBody>
          <a:bodyPr>
            <a:normAutofit/>
          </a:bodyPr>
          <a:lstStyle/>
          <a:p>
            <a:pPr marL="0" indent="0" eaLnBrk="1" hangingPunct="1">
              <a:buNone/>
              <a:defRPr/>
            </a:pPr>
            <a:endParaRPr lang="en-US" sz="2400" dirty="0">
              <a:cs typeface="Arial" charset="0"/>
            </a:endParaRPr>
          </a:p>
          <a:p>
            <a:pPr eaLnBrk="1" hangingPunct="1">
              <a:defRPr/>
            </a:pPr>
            <a:r>
              <a:rPr lang="en-US" sz="2400" b="1" dirty="0">
                <a:solidFill>
                  <a:schemeClr val="tx1"/>
                </a:solidFill>
                <a:cs typeface="Arial" charset="0"/>
              </a:rPr>
              <a:t>Stephanie </a:t>
            </a:r>
            <a:r>
              <a:rPr lang="en-US" sz="2400" b="1" dirty="0" err="1" smtClean="0">
                <a:solidFill>
                  <a:schemeClr val="tx1"/>
                </a:solidFill>
                <a:cs typeface="Arial" charset="0"/>
              </a:rPr>
              <a:t>Pisarski</a:t>
            </a:r>
            <a:endParaRPr lang="en-US" sz="2400" b="1" dirty="0" smtClean="0">
              <a:solidFill>
                <a:schemeClr val="tx1"/>
              </a:solidFill>
              <a:cs typeface="Arial" charset="0"/>
            </a:endParaRPr>
          </a:p>
          <a:p>
            <a:pPr eaLnBrk="1" hangingPunct="1">
              <a:defRPr/>
            </a:pPr>
            <a:r>
              <a:rPr lang="en-US" sz="2400" b="1" dirty="0" smtClean="0">
                <a:solidFill>
                  <a:schemeClr val="tx1"/>
                </a:solidFill>
                <a:cs typeface="Arial" charset="0"/>
              </a:rPr>
              <a:t>Amy </a:t>
            </a:r>
            <a:r>
              <a:rPr lang="en-US" sz="2400" b="1" dirty="0" err="1" smtClean="0">
                <a:solidFill>
                  <a:schemeClr val="tx1"/>
                </a:solidFill>
                <a:cs typeface="Arial" charset="0"/>
              </a:rPr>
              <a:t>Pommer</a:t>
            </a:r>
            <a:endParaRPr lang="en-US" sz="2400" b="1" dirty="0">
              <a:solidFill>
                <a:schemeClr val="tx1"/>
              </a:solidFill>
              <a:cs typeface="Arial" charset="0"/>
            </a:endParaRPr>
          </a:p>
          <a:p>
            <a:pPr eaLnBrk="1" hangingPunct="1">
              <a:defRPr/>
            </a:pPr>
            <a:r>
              <a:rPr lang="en-US" sz="2400" b="1" dirty="0" smtClean="0">
                <a:solidFill>
                  <a:schemeClr val="tx1"/>
                </a:solidFill>
                <a:cs typeface="Arial" charset="0"/>
              </a:rPr>
              <a:t>Mark </a:t>
            </a:r>
            <a:r>
              <a:rPr lang="en-US" sz="2400" b="1" dirty="0" err="1">
                <a:solidFill>
                  <a:schemeClr val="tx1"/>
                </a:solidFill>
                <a:cs typeface="Arial" charset="0"/>
              </a:rPr>
              <a:t>Foerder</a:t>
            </a:r>
            <a:endParaRPr lang="en-US" sz="2400" b="1" dirty="0">
              <a:solidFill>
                <a:schemeClr val="tx1"/>
              </a:solidFill>
              <a:cs typeface="Arial" charset="0"/>
            </a:endParaRPr>
          </a:p>
          <a:p>
            <a:pPr eaLnBrk="1" hangingPunct="1">
              <a:defRPr/>
            </a:pPr>
            <a:r>
              <a:rPr lang="en-US" sz="2400" b="1" dirty="0" smtClean="0">
                <a:solidFill>
                  <a:schemeClr val="tx1"/>
                </a:solidFill>
                <a:cs typeface="Arial" charset="0"/>
              </a:rPr>
              <a:t>Amy Robertson</a:t>
            </a:r>
            <a:endParaRPr lang="en-US" sz="2400" b="1" dirty="0">
              <a:solidFill>
                <a:schemeClr val="tx1"/>
              </a:solidFill>
              <a:cs typeface="Arial" charset="0"/>
            </a:endParaRPr>
          </a:p>
          <a:p>
            <a:pPr eaLnBrk="1" hangingPunct="1">
              <a:defRPr/>
            </a:pPr>
            <a:r>
              <a:rPr lang="en-US" sz="2400" b="1" dirty="0">
                <a:solidFill>
                  <a:schemeClr val="tx1"/>
                </a:solidFill>
                <a:cs typeface="Arial" charset="0"/>
              </a:rPr>
              <a:t>Melinda Wiggins</a:t>
            </a:r>
          </a:p>
          <a:p>
            <a:pPr marL="0" indent="0" eaLnBrk="1" hangingPunct="1">
              <a:buNone/>
              <a:defRPr/>
            </a:pPr>
            <a:endParaRPr lang="en-US" sz="2000" dirty="0">
              <a:cs typeface="Arial" charset="0"/>
            </a:endParaRPr>
          </a:p>
          <a:p>
            <a:endParaRPr lang="en-US" dirty="0"/>
          </a:p>
        </p:txBody>
      </p:sp>
      <p:pic>
        <p:nvPicPr>
          <p:cNvPr id="6" name="Picture 5" descr="fall 2024.jpg"/>
          <p:cNvPicPr>
            <a:picLocks noChangeAspect="1"/>
          </p:cNvPicPr>
          <p:nvPr/>
        </p:nvPicPr>
        <p:blipFill>
          <a:blip r:embed="rId3" cstate="print"/>
          <a:stretch>
            <a:fillRect/>
          </a:stretch>
        </p:blipFill>
        <p:spPr>
          <a:xfrm>
            <a:off x="4572000" y="1905000"/>
            <a:ext cx="3667991" cy="4746812"/>
          </a:xfrm>
          <a:prstGeom prst="rect">
            <a:avLst/>
          </a:prstGeom>
        </p:spPr>
      </p:pic>
    </p:spTree>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825994-0E85-5D07-ADC9-DF508D83207A}"/>
              </a:ext>
            </a:extLst>
          </p:cNvPr>
          <p:cNvSpPr>
            <a:spLocks noGrp="1"/>
          </p:cNvSpPr>
          <p:nvPr>
            <p:ph type="title"/>
          </p:nvPr>
        </p:nvSpPr>
        <p:spPr/>
        <p:txBody>
          <a:bodyPr/>
          <a:lstStyle/>
          <a:p>
            <a:pPr algn="ctr"/>
            <a:r>
              <a:rPr lang="en-US" dirty="0"/>
              <a:t>Events/Fundraising</a:t>
            </a:r>
          </a:p>
        </p:txBody>
      </p:sp>
      <p:sp>
        <p:nvSpPr>
          <p:cNvPr id="3" name="Content Placeholder 2">
            <a:extLst>
              <a:ext uri="{FF2B5EF4-FFF2-40B4-BE49-F238E27FC236}">
                <a16:creationId xmlns="" xmlns:a16="http://schemas.microsoft.com/office/drawing/2014/main" id="{B7205627-C5E8-7427-CCF5-7399E5E1E7D9}"/>
              </a:ext>
            </a:extLst>
          </p:cNvPr>
          <p:cNvSpPr>
            <a:spLocks noGrp="1"/>
          </p:cNvSpPr>
          <p:nvPr>
            <p:ph idx="1"/>
          </p:nvPr>
        </p:nvSpPr>
        <p:spPr>
          <a:xfrm>
            <a:off x="1752600" y="4191000"/>
            <a:ext cx="6553200" cy="2406396"/>
          </a:xfrm>
        </p:spPr>
        <p:txBody>
          <a:bodyPr>
            <a:normAutofit fontScale="92500" lnSpcReduction="20000"/>
          </a:bodyPr>
          <a:lstStyle/>
          <a:p>
            <a:r>
              <a:rPr lang="en-US" b="1" dirty="0">
                <a:solidFill>
                  <a:schemeClr val="tx1"/>
                </a:solidFill>
              </a:rPr>
              <a:t>Plan and Promote Community Events</a:t>
            </a:r>
          </a:p>
          <a:p>
            <a:pPr lvl="1">
              <a:buNone/>
            </a:pPr>
            <a:r>
              <a:rPr lang="en-US" dirty="0">
                <a:solidFill>
                  <a:schemeClr val="tx1"/>
                </a:solidFill>
              </a:rPr>
              <a:t>  </a:t>
            </a:r>
            <a:r>
              <a:rPr lang="en-US" b="1" dirty="0">
                <a:solidFill>
                  <a:schemeClr val="tx1"/>
                </a:solidFill>
              </a:rPr>
              <a:t>Walk-A-Llama                                Farm tours</a:t>
            </a:r>
          </a:p>
          <a:p>
            <a:pPr lvl="1">
              <a:buNone/>
            </a:pPr>
            <a:r>
              <a:rPr lang="en-US" b="1" dirty="0">
                <a:solidFill>
                  <a:schemeClr val="tx1"/>
                </a:solidFill>
              </a:rPr>
              <a:t>  School visits/parties                        Festivals and parades</a:t>
            </a:r>
          </a:p>
          <a:p>
            <a:pPr lvl="1">
              <a:buNone/>
            </a:pPr>
            <a:r>
              <a:rPr lang="en-US" dirty="0">
                <a:solidFill>
                  <a:schemeClr val="tx1"/>
                </a:solidFill>
              </a:rPr>
              <a:t>    </a:t>
            </a:r>
          </a:p>
          <a:p>
            <a:r>
              <a:rPr lang="en-US" b="1" dirty="0">
                <a:solidFill>
                  <a:schemeClr val="tx1"/>
                </a:solidFill>
              </a:rPr>
              <a:t>Upcoming Events e.g.</a:t>
            </a:r>
          </a:p>
          <a:p>
            <a:pPr lvl="1">
              <a:buNone/>
            </a:pPr>
            <a:r>
              <a:rPr lang="en-US" b="1" dirty="0">
                <a:solidFill>
                  <a:schemeClr val="tx1"/>
                </a:solidFill>
              </a:rPr>
              <a:t>  Sundown Gardens Fall </a:t>
            </a:r>
            <a:r>
              <a:rPr lang="en-US" b="1" dirty="0" smtClean="0">
                <a:solidFill>
                  <a:schemeClr val="tx1"/>
                </a:solidFill>
              </a:rPr>
              <a:t>Festival, Culver’s  </a:t>
            </a:r>
            <a:r>
              <a:rPr lang="en-US" b="1" dirty="0">
                <a:solidFill>
                  <a:schemeClr val="tx1"/>
                </a:solidFill>
              </a:rPr>
              <a:t>Westfield </a:t>
            </a:r>
            <a:r>
              <a:rPr lang="en-US" b="1" dirty="0" smtClean="0">
                <a:solidFill>
                  <a:schemeClr val="tx1"/>
                </a:solidFill>
              </a:rPr>
              <a:t>Lights</a:t>
            </a:r>
          </a:p>
          <a:p>
            <a:pPr lvl="1">
              <a:buNone/>
            </a:pPr>
            <a:r>
              <a:rPr lang="en-US" b="1" dirty="0" smtClean="0">
                <a:solidFill>
                  <a:schemeClr val="tx1"/>
                </a:solidFill>
              </a:rPr>
              <a:t>Agape Horse Show, </a:t>
            </a:r>
            <a:r>
              <a:rPr lang="en-US" b="1" dirty="0" err="1" smtClean="0">
                <a:solidFill>
                  <a:schemeClr val="tx1"/>
                </a:solidFill>
              </a:rPr>
              <a:t>Geist</a:t>
            </a:r>
            <a:r>
              <a:rPr lang="en-US" b="1" dirty="0" smtClean="0">
                <a:solidFill>
                  <a:schemeClr val="tx1"/>
                </a:solidFill>
              </a:rPr>
              <a:t> Fall Festival, HTC Christmas</a:t>
            </a:r>
            <a:endParaRPr lang="en-US" b="1" dirty="0">
              <a:solidFill>
                <a:schemeClr val="tx1"/>
              </a:solidFill>
            </a:endParaRPr>
          </a:p>
          <a:p>
            <a:pPr lvl="1">
              <a:buNone/>
            </a:pPr>
            <a:endParaRPr lang="en-US" dirty="0">
              <a:solidFill>
                <a:schemeClr val="tx1"/>
              </a:solidFill>
            </a:endParaRPr>
          </a:p>
        </p:txBody>
      </p:sp>
      <p:pic>
        <p:nvPicPr>
          <p:cNvPr id="19458" name="Picture 2" descr="May be an image of 1 person"/>
          <p:cNvPicPr>
            <a:picLocks noChangeAspect="1" noChangeArrowheads="1"/>
          </p:cNvPicPr>
          <p:nvPr/>
        </p:nvPicPr>
        <p:blipFill>
          <a:blip r:embed="rId3" cstate="print"/>
          <a:srcRect/>
          <a:stretch>
            <a:fillRect/>
          </a:stretch>
        </p:blipFill>
        <p:spPr bwMode="auto">
          <a:xfrm>
            <a:off x="6324600" y="1371600"/>
            <a:ext cx="2109415" cy="2514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459" name="Picture 3"/>
          <p:cNvPicPr>
            <a:picLocks noChangeAspect="1" noChangeArrowheads="1"/>
          </p:cNvPicPr>
          <p:nvPr/>
        </p:nvPicPr>
        <p:blipFill>
          <a:blip r:embed="rId4" cstate="print"/>
          <a:srcRect/>
          <a:stretch>
            <a:fillRect/>
          </a:stretch>
        </p:blipFill>
        <p:spPr bwMode="auto">
          <a:xfrm>
            <a:off x="3962400" y="1371600"/>
            <a:ext cx="1894182" cy="2514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460" name="Picture 4"/>
          <p:cNvPicPr>
            <a:picLocks noChangeAspect="1" noChangeArrowheads="1"/>
          </p:cNvPicPr>
          <p:nvPr/>
        </p:nvPicPr>
        <p:blipFill>
          <a:blip r:embed="rId5" cstate="print"/>
          <a:srcRect/>
          <a:stretch>
            <a:fillRect/>
          </a:stretch>
        </p:blipFill>
        <p:spPr bwMode="auto">
          <a:xfrm>
            <a:off x="1143000" y="1371600"/>
            <a:ext cx="2427297" cy="2514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 xmlns:p14="http://schemas.microsoft.com/office/powerpoint/2010/main" val="1226873578"/>
      </p:ext>
    </p:extLst>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otsie 1.png"/>
          <p:cNvPicPr>
            <a:picLocks noChangeAspect="1"/>
          </p:cNvPicPr>
          <p:nvPr/>
        </p:nvPicPr>
        <p:blipFill>
          <a:blip r:embed="rId3" cstate="print"/>
          <a:stretch>
            <a:fillRect/>
          </a:stretch>
        </p:blipFill>
        <p:spPr>
          <a:xfrm rot="1678228">
            <a:off x="3352800" y="152400"/>
            <a:ext cx="2514600" cy="366384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 xmlns:a16="http://schemas.microsoft.com/office/drawing/2014/main" id="{B34C0EDF-0D92-1643-4F0E-C771F5717245}"/>
              </a:ext>
            </a:extLst>
          </p:cNvPr>
          <p:cNvSpPr>
            <a:spLocks noGrp="1"/>
          </p:cNvSpPr>
          <p:nvPr>
            <p:ph type="title"/>
          </p:nvPr>
        </p:nvSpPr>
        <p:spPr>
          <a:xfrm>
            <a:off x="1143000" y="2590800"/>
            <a:ext cx="7398271" cy="762000"/>
          </a:xfrm>
        </p:spPr>
        <p:txBody>
          <a:bodyPr>
            <a:normAutofit fontScale="90000"/>
          </a:bodyPr>
          <a:lstStyle/>
          <a:p>
            <a:pPr algn="ctr">
              <a:defRPr/>
            </a:pPr>
            <a:r>
              <a:rPr lang="en-US" dirty="0"/>
              <a:t>???   Question    ???</a:t>
            </a:r>
            <a:endParaRPr dirty="0"/>
          </a:p>
        </p:txBody>
      </p:sp>
      <p:sp>
        <p:nvSpPr>
          <p:cNvPr id="7170" name="Content Placeholder 1">
            <a:extLst>
              <a:ext uri="{FF2B5EF4-FFF2-40B4-BE49-F238E27FC236}">
                <a16:creationId xmlns="" xmlns:a16="http://schemas.microsoft.com/office/drawing/2014/main" id="{6B245E5D-2EDF-5335-8F8A-8BF37165DB29}"/>
              </a:ext>
            </a:extLst>
          </p:cNvPr>
          <p:cNvSpPr>
            <a:spLocks noGrp="1"/>
          </p:cNvSpPr>
          <p:nvPr>
            <p:ph idx="1"/>
          </p:nvPr>
        </p:nvSpPr>
        <p:spPr>
          <a:xfrm flipH="1">
            <a:off x="838200" y="2590800"/>
            <a:ext cx="76200" cy="762000"/>
          </a:xfrm>
        </p:spPr>
        <p:txBody>
          <a:bodyPr>
            <a:normAutofit/>
          </a:bodyPr>
          <a:lstStyle/>
          <a:p>
            <a:pPr algn="ctr">
              <a:buNone/>
            </a:pPr>
            <a:endParaRPr lang="en-US" altLang="en-US" sz="2800" b="1" dirty="0">
              <a:solidFill>
                <a:schemeClr val="tx1"/>
              </a:solidFill>
            </a:endParaRPr>
          </a:p>
          <a:p>
            <a:pPr algn="ctr">
              <a:buNone/>
            </a:pPr>
            <a:endParaRPr lang="en-US" altLang="en-US" sz="3200" b="1" dirty="0">
              <a:solidFill>
                <a:schemeClr val="tx1"/>
              </a:solidFill>
            </a:endParaRPr>
          </a:p>
        </p:txBody>
      </p:sp>
      <p:sp>
        <p:nvSpPr>
          <p:cNvPr id="7" name="TextBox 6"/>
          <p:cNvSpPr txBox="1"/>
          <p:nvPr/>
        </p:nvSpPr>
        <p:spPr>
          <a:xfrm>
            <a:off x="990600" y="3657600"/>
            <a:ext cx="3276600" cy="1754326"/>
          </a:xfrm>
          <a:prstGeom prst="rect">
            <a:avLst/>
          </a:prstGeom>
          <a:noFill/>
        </p:spPr>
        <p:txBody>
          <a:bodyPr wrap="square" rtlCol="0">
            <a:spAutoFit/>
          </a:bodyPr>
          <a:lstStyle/>
          <a:p>
            <a:pPr algn="ctr"/>
            <a:r>
              <a:rPr lang="en-US" sz="3600" dirty="0"/>
              <a:t>What is the next HCL</a:t>
            </a:r>
          </a:p>
          <a:p>
            <a:pPr algn="ctr"/>
            <a:r>
              <a:rPr lang="en-US" sz="3600" dirty="0"/>
              <a:t>big Event?</a:t>
            </a:r>
          </a:p>
        </p:txBody>
      </p:sp>
      <p:pic>
        <p:nvPicPr>
          <p:cNvPr id="9" name="Picture 8" descr="DSC05367.jpg"/>
          <p:cNvPicPr>
            <a:picLocks noChangeAspect="1"/>
          </p:cNvPicPr>
          <p:nvPr/>
        </p:nvPicPr>
        <p:blipFill>
          <a:blip r:embed="rId4" cstate="print"/>
          <a:stretch>
            <a:fillRect/>
          </a:stretch>
        </p:blipFill>
        <p:spPr>
          <a:xfrm>
            <a:off x="4419600" y="3505200"/>
            <a:ext cx="3811155"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34C0EDF-0D92-1643-4F0E-C771F5717245}"/>
              </a:ext>
            </a:extLst>
          </p:cNvPr>
          <p:cNvSpPr>
            <a:spLocks noGrp="1"/>
          </p:cNvSpPr>
          <p:nvPr>
            <p:ph type="title"/>
          </p:nvPr>
        </p:nvSpPr>
        <p:spPr>
          <a:xfrm>
            <a:off x="1066800" y="304800"/>
            <a:ext cx="7398271" cy="836815"/>
          </a:xfrm>
        </p:spPr>
        <p:txBody>
          <a:bodyPr>
            <a:normAutofit/>
          </a:bodyPr>
          <a:lstStyle/>
          <a:p>
            <a:pPr algn="ctr">
              <a:defRPr/>
            </a:pPr>
            <a:r>
              <a:rPr lang="en-US" dirty="0"/>
              <a:t>HCL Board Of Directors</a:t>
            </a:r>
            <a:endParaRPr dirty="0"/>
          </a:p>
        </p:txBody>
      </p:sp>
      <p:sp>
        <p:nvSpPr>
          <p:cNvPr id="7170" name="Content Placeholder 1">
            <a:extLst>
              <a:ext uri="{FF2B5EF4-FFF2-40B4-BE49-F238E27FC236}">
                <a16:creationId xmlns="" xmlns:a16="http://schemas.microsoft.com/office/drawing/2014/main" id="{6B245E5D-2EDF-5335-8F8A-8BF37165DB29}"/>
              </a:ext>
            </a:extLst>
          </p:cNvPr>
          <p:cNvSpPr>
            <a:spLocks noGrp="1"/>
          </p:cNvSpPr>
          <p:nvPr>
            <p:ph idx="1"/>
          </p:nvPr>
        </p:nvSpPr>
        <p:spPr>
          <a:xfrm>
            <a:off x="914400" y="1371600"/>
            <a:ext cx="7633742" cy="3505200"/>
          </a:xfrm>
        </p:spPr>
        <p:txBody>
          <a:bodyPr>
            <a:normAutofit fontScale="92500" lnSpcReduction="20000"/>
          </a:bodyPr>
          <a:lstStyle/>
          <a:p>
            <a:pPr algn="ctr">
              <a:buNone/>
            </a:pPr>
            <a:r>
              <a:rPr lang="en-US" altLang="en-US" sz="2800" b="1" dirty="0">
                <a:solidFill>
                  <a:schemeClr val="tx1"/>
                </a:solidFill>
              </a:rPr>
              <a:t>Current Board Members</a:t>
            </a:r>
          </a:p>
          <a:p>
            <a:pPr lvl="1" algn="ctr">
              <a:buNone/>
            </a:pPr>
            <a:r>
              <a:rPr lang="en-US" altLang="en-US" b="1" dirty="0" smtClean="0">
                <a:solidFill>
                  <a:schemeClr val="tx1"/>
                </a:solidFill>
              </a:rPr>
              <a:t>Kitty Bishop - </a:t>
            </a:r>
            <a:r>
              <a:rPr lang="en-US" altLang="en-US" b="1" dirty="0">
                <a:solidFill>
                  <a:schemeClr val="tx1"/>
                </a:solidFill>
              </a:rPr>
              <a:t>President</a:t>
            </a:r>
          </a:p>
          <a:p>
            <a:pPr lvl="1" algn="ctr">
              <a:buNone/>
            </a:pPr>
            <a:r>
              <a:rPr lang="en-US" altLang="en-US" b="1" dirty="0" smtClean="0">
                <a:solidFill>
                  <a:schemeClr val="tx1"/>
                </a:solidFill>
              </a:rPr>
              <a:t>Kat </a:t>
            </a:r>
            <a:r>
              <a:rPr lang="en-US" altLang="en-US" b="1" dirty="0" err="1" smtClean="0">
                <a:solidFill>
                  <a:schemeClr val="tx1"/>
                </a:solidFill>
              </a:rPr>
              <a:t>Reichel</a:t>
            </a:r>
            <a:r>
              <a:rPr lang="en-US" altLang="en-US" b="1" dirty="0" smtClean="0">
                <a:solidFill>
                  <a:schemeClr val="tx1"/>
                </a:solidFill>
              </a:rPr>
              <a:t> - Vice </a:t>
            </a:r>
            <a:r>
              <a:rPr lang="en-US" altLang="en-US" b="1" dirty="0">
                <a:solidFill>
                  <a:schemeClr val="tx1"/>
                </a:solidFill>
              </a:rPr>
              <a:t>President</a:t>
            </a:r>
          </a:p>
          <a:p>
            <a:pPr lvl="1" algn="ctr">
              <a:buNone/>
            </a:pPr>
            <a:r>
              <a:rPr lang="en-US" altLang="en-US" b="1" dirty="0" smtClean="0">
                <a:solidFill>
                  <a:schemeClr val="tx1"/>
                </a:solidFill>
              </a:rPr>
              <a:t>Alicia </a:t>
            </a:r>
            <a:r>
              <a:rPr lang="en-US" altLang="en-US" b="1" dirty="0" err="1" smtClean="0">
                <a:solidFill>
                  <a:schemeClr val="tx1"/>
                </a:solidFill>
              </a:rPr>
              <a:t>Tricker</a:t>
            </a:r>
            <a:r>
              <a:rPr lang="en-US" altLang="en-US" b="1" dirty="0" smtClean="0">
                <a:solidFill>
                  <a:schemeClr val="tx1"/>
                </a:solidFill>
              </a:rPr>
              <a:t> - Treasurer</a:t>
            </a:r>
            <a:endParaRPr lang="en-US" altLang="en-US" b="1" dirty="0">
              <a:solidFill>
                <a:schemeClr val="tx1"/>
              </a:solidFill>
            </a:endParaRPr>
          </a:p>
          <a:p>
            <a:pPr lvl="1" algn="ctr">
              <a:buNone/>
            </a:pPr>
            <a:r>
              <a:rPr lang="en-US" altLang="en-US" b="1" dirty="0" smtClean="0">
                <a:solidFill>
                  <a:schemeClr val="tx1"/>
                </a:solidFill>
              </a:rPr>
              <a:t>Kitty Bishop - Secretary</a:t>
            </a:r>
            <a:endParaRPr lang="en-US" altLang="en-US" b="1" dirty="0">
              <a:solidFill>
                <a:schemeClr val="tx1"/>
              </a:solidFill>
            </a:endParaRPr>
          </a:p>
          <a:p>
            <a:pPr lvl="1" algn="ctr">
              <a:buNone/>
            </a:pPr>
            <a:r>
              <a:rPr lang="en-US" altLang="en-US" b="1" dirty="0">
                <a:solidFill>
                  <a:schemeClr val="tx1"/>
                </a:solidFill>
              </a:rPr>
              <a:t>Lisa Sims– Member at Large</a:t>
            </a:r>
          </a:p>
          <a:p>
            <a:pPr lvl="1" algn="ctr">
              <a:buNone/>
            </a:pPr>
            <a:r>
              <a:rPr lang="en-US" altLang="en-US" b="1" dirty="0" smtClean="0">
                <a:solidFill>
                  <a:schemeClr val="tx1"/>
                </a:solidFill>
              </a:rPr>
              <a:t>Jenny Showalter - Member </a:t>
            </a:r>
            <a:r>
              <a:rPr lang="en-US" altLang="en-US" b="1" dirty="0">
                <a:solidFill>
                  <a:schemeClr val="tx1"/>
                </a:solidFill>
              </a:rPr>
              <a:t>at Large</a:t>
            </a:r>
          </a:p>
          <a:p>
            <a:pPr lvl="1" algn="ctr">
              <a:buNone/>
            </a:pPr>
            <a:r>
              <a:rPr lang="en-US" altLang="en-US" b="1" dirty="0" smtClean="0">
                <a:solidFill>
                  <a:schemeClr val="tx1"/>
                </a:solidFill>
              </a:rPr>
              <a:t>Mark </a:t>
            </a:r>
            <a:r>
              <a:rPr lang="en-US" altLang="en-US" b="1" dirty="0" err="1" smtClean="0">
                <a:solidFill>
                  <a:schemeClr val="tx1"/>
                </a:solidFill>
              </a:rPr>
              <a:t>Zerr</a:t>
            </a:r>
            <a:r>
              <a:rPr lang="en-US" altLang="en-US" b="1" dirty="0" smtClean="0">
                <a:solidFill>
                  <a:schemeClr val="tx1"/>
                </a:solidFill>
              </a:rPr>
              <a:t> - Member </a:t>
            </a:r>
            <a:r>
              <a:rPr lang="en-US" altLang="en-US" b="1" dirty="0">
                <a:solidFill>
                  <a:schemeClr val="tx1"/>
                </a:solidFill>
              </a:rPr>
              <a:t>at Large</a:t>
            </a:r>
          </a:p>
          <a:p>
            <a:pPr lvl="1" algn="ctr">
              <a:buNone/>
            </a:pPr>
            <a:r>
              <a:rPr lang="en-US" altLang="en-US" b="1" dirty="0">
                <a:solidFill>
                  <a:schemeClr val="tx1"/>
                </a:solidFill>
              </a:rPr>
              <a:t>Marilyn </a:t>
            </a:r>
            <a:r>
              <a:rPr lang="en-US" altLang="en-US" b="1" dirty="0" err="1">
                <a:solidFill>
                  <a:schemeClr val="tx1"/>
                </a:solidFill>
              </a:rPr>
              <a:t>Nenni</a:t>
            </a:r>
            <a:r>
              <a:rPr lang="en-US" altLang="en-US" b="1" dirty="0">
                <a:solidFill>
                  <a:schemeClr val="tx1"/>
                </a:solidFill>
              </a:rPr>
              <a:t>- Advisory Member</a:t>
            </a:r>
          </a:p>
          <a:p>
            <a:pPr lvl="1" algn="ctr">
              <a:buNone/>
            </a:pPr>
            <a:r>
              <a:rPr lang="en-US" altLang="en-US" b="1" dirty="0">
                <a:solidFill>
                  <a:schemeClr val="tx1"/>
                </a:solidFill>
              </a:rPr>
              <a:t>Mark </a:t>
            </a:r>
            <a:r>
              <a:rPr lang="en-US" altLang="en-US" b="1" dirty="0" err="1">
                <a:solidFill>
                  <a:schemeClr val="tx1"/>
                </a:solidFill>
              </a:rPr>
              <a:t>Foerder</a:t>
            </a:r>
            <a:r>
              <a:rPr lang="en-US" altLang="en-US" b="1" dirty="0">
                <a:solidFill>
                  <a:schemeClr val="tx1"/>
                </a:solidFill>
              </a:rPr>
              <a:t> – Advisory Member</a:t>
            </a:r>
          </a:p>
        </p:txBody>
      </p:sp>
      <p:pic>
        <p:nvPicPr>
          <p:cNvPr id="4" name="Picture 5" descr="Hamilton Co. Llamas">
            <a:extLst>
              <a:ext uri="{FF2B5EF4-FFF2-40B4-BE49-F238E27FC236}">
                <a16:creationId xmlns="" xmlns:a16="http://schemas.microsoft.com/office/drawing/2014/main" id="{D7A707EF-A0F4-8AD1-5AF3-4495F7F5135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33800" y="5334000"/>
            <a:ext cx="2514600" cy="1229967"/>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Tree>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9FEC9F-C445-346F-1D09-DAA4C4AAA4E6}"/>
              </a:ext>
            </a:extLst>
          </p:cNvPr>
          <p:cNvSpPr>
            <a:spLocks noGrp="1"/>
          </p:cNvSpPr>
          <p:nvPr>
            <p:ph type="title"/>
          </p:nvPr>
        </p:nvSpPr>
        <p:spPr/>
        <p:txBody>
          <a:bodyPr/>
          <a:lstStyle/>
          <a:p>
            <a:pPr algn="ctr"/>
            <a:r>
              <a:rPr lang="en-US" dirty="0"/>
              <a:t>committee application</a:t>
            </a:r>
            <a:br>
              <a:rPr lang="en-US" dirty="0"/>
            </a:br>
            <a:r>
              <a:rPr lang="en-US" dirty="0"/>
              <a:t>for seniors</a:t>
            </a:r>
          </a:p>
        </p:txBody>
      </p:sp>
      <p:sp>
        <p:nvSpPr>
          <p:cNvPr id="3" name="Content Placeholder 2">
            <a:extLst>
              <a:ext uri="{FF2B5EF4-FFF2-40B4-BE49-F238E27FC236}">
                <a16:creationId xmlns="" xmlns:a16="http://schemas.microsoft.com/office/drawing/2014/main" id="{46AE9EDD-2EF8-AB34-721A-56F7556D5B78}"/>
              </a:ext>
            </a:extLst>
          </p:cNvPr>
          <p:cNvSpPr>
            <a:spLocks noGrp="1"/>
          </p:cNvSpPr>
          <p:nvPr>
            <p:ph idx="1"/>
          </p:nvPr>
        </p:nvSpPr>
        <p:spPr>
          <a:xfrm>
            <a:off x="1219200" y="2438400"/>
            <a:ext cx="3581400" cy="2590800"/>
          </a:xfrm>
        </p:spPr>
        <p:txBody>
          <a:bodyPr>
            <a:normAutofit/>
          </a:bodyPr>
          <a:lstStyle/>
          <a:p>
            <a:r>
              <a:rPr lang="en-US" b="1" dirty="0">
                <a:solidFill>
                  <a:schemeClr val="tx1"/>
                </a:solidFill>
              </a:rPr>
              <a:t>Would </a:t>
            </a:r>
            <a:r>
              <a:rPr lang="en-US" b="1" i="1" dirty="0">
                <a:solidFill>
                  <a:schemeClr val="tx1"/>
                </a:solidFill>
              </a:rPr>
              <a:t>YOU</a:t>
            </a:r>
            <a:r>
              <a:rPr lang="en-US" b="1" dirty="0">
                <a:solidFill>
                  <a:schemeClr val="tx1"/>
                </a:solidFill>
              </a:rPr>
              <a:t> like to serve on a committee?</a:t>
            </a:r>
          </a:p>
          <a:p>
            <a:endParaRPr lang="en-US" b="1" dirty="0">
              <a:solidFill>
                <a:schemeClr val="tx1"/>
              </a:solidFill>
            </a:endParaRPr>
          </a:p>
          <a:p>
            <a:r>
              <a:rPr lang="en-US" b="1" dirty="0">
                <a:solidFill>
                  <a:schemeClr val="tx1"/>
                </a:solidFill>
              </a:rPr>
              <a:t>See the HCL Website for the Youth Committee Application Form</a:t>
            </a:r>
          </a:p>
        </p:txBody>
      </p:sp>
      <p:pic>
        <p:nvPicPr>
          <p:cNvPr id="5" name="Picture 4" descr="application.png"/>
          <p:cNvPicPr>
            <a:picLocks noChangeAspect="1"/>
          </p:cNvPicPr>
          <p:nvPr/>
        </p:nvPicPr>
        <p:blipFill>
          <a:blip r:embed="rId3" cstate="print"/>
          <a:stretch>
            <a:fillRect/>
          </a:stretch>
        </p:blipFill>
        <p:spPr>
          <a:xfrm rot="986697">
            <a:off x="4785082" y="2195864"/>
            <a:ext cx="3267954" cy="4669280"/>
          </a:xfrm>
          <a:prstGeom prst="rect">
            <a:avLst/>
          </a:prstGeom>
        </p:spPr>
      </p:pic>
    </p:spTree>
    <p:extLst>
      <p:ext uri="{BB962C8B-B14F-4D97-AF65-F5344CB8AC3E}">
        <p14:creationId xmlns="" xmlns:p14="http://schemas.microsoft.com/office/powerpoint/2010/main" val="1182640267"/>
      </p:ext>
    </p:extLst>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02BB6D-CB3A-2F40-1D5C-0168ACE0638A}"/>
              </a:ext>
            </a:extLst>
          </p:cNvPr>
          <p:cNvSpPr>
            <a:spLocks noGrp="1"/>
          </p:cNvSpPr>
          <p:nvPr>
            <p:ph type="ctrTitle"/>
          </p:nvPr>
        </p:nvSpPr>
        <p:spPr>
          <a:xfrm>
            <a:off x="1828800" y="76200"/>
            <a:ext cx="5867400" cy="2057400"/>
          </a:xfrm>
        </p:spPr>
        <p:txBody>
          <a:bodyPr/>
          <a:lstStyle/>
          <a:p>
            <a:r>
              <a:rPr lang="en-US" dirty="0"/>
              <a:t>TASK LIST</a:t>
            </a:r>
          </a:p>
        </p:txBody>
      </p:sp>
      <p:sp>
        <p:nvSpPr>
          <p:cNvPr id="3" name="Subtitle 2">
            <a:extLst>
              <a:ext uri="{FF2B5EF4-FFF2-40B4-BE49-F238E27FC236}">
                <a16:creationId xmlns="" xmlns:a16="http://schemas.microsoft.com/office/drawing/2014/main" id="{8B5858E3-D009-925D-8978-2BA5684C0184}"/>
              </a:ext>
            </a:extLst>
          </p:cNvPr>
          <p:cNvSpPr>
            <a:spLocks noGrp="1"/>
          </p:cNvSpPr>
          <p:nvPr>
            <p:ph type="subTitle" idx="1"/>
          </p:nvPr>
        </p:nvSpPr>
        <p:spPr>
          <a:xfrm>
            <a:off x="1676400" y="5867400"/>
            <a:ext cx="6034030" cy="761999"/>
          </a:xfrm>
        </p:spPr>
        <p:txBody>
          <a:bodyPr/>
          <a:lstStyle/>
          <a:p>
            <a:r>
              <a:rPr lang="en-US" dirty="0"/>
              <a:t>Sign Up on HCL website</a:t>
            </a:r>
          </a:p>
          <a:p>
            <a:r>
              <a:rPr lang="en-US" dirty="0"/>
              <a:t>HAMILTONCOUNTYLLAMAS.ORG</a:t>
            </a:r>
          </a:p>
        </p:txBody>
      </p:sp>
      <p:sp>
        <p:nvSpPr>
          <p:cNvPr id="6" name="TextBox 5"/>
          <p:cNvSpPr txBox="1"/>
          <p:nvPr/>
        </p:nvSpPr>
        <p:spPr>
          <a:xfrm>
            <a:off x="1955493" y="3657600"/>
            <a:ext cx="5408980" cy="1754326"/>
          </a:xfrm>
          <a:prstGeom prst="rect">
            <a:avLst/>
          </a:prstGeom>
          <a:noFill/>
        </p:spPr>
        <p:txBody>
          <a:bodyPr wrap="none" rtlCol="0">
            <a:spAutoFit/>
          </a:bodyPr>
          <a:lstStyle/>
          <a:p>
            <a:pPr algn="ctr"/>
            <a:r>
              <a:rPr lang="en-US" b="1" dirty="0"/>
              <a:t>SELECT A TASK OF  YOUR CHOICE  TO HELP </a:t>
            </a:r>
          </a:p>
          <a:p>
            <a:pPr algn="ctr"/>
            <a:r>
              <a:rPr lang="en-US" b="1" dirty="0"/>
              <a:t>OUT  WITH OUR CO-OP</a:t>
            </a:r>
          </a:p>
          <a:p>
            <a:pPr algn="ctr"/>
            <a:endParaRPr lang="en-US" b="1" dirty="0"/>
          </a:p>
          <a:p>
            <a:pPr algn="ctr"/>
            <a:r>
              <a:rPr lang="en-US" b="1" dirty="0"/>
              <a:t>May be a one-time seasonal job</a:t>
            </a:r>
          </a:p>
          <a:p>
            <a:pPr algn="ctr"/>
            <a:r>
              <a:rPr lang="en-US" b="1" dirty="0"/>
              <a:t>that fits your schedule.</a:t>
            </a:r>
          </a:p>
          <a:p>
            <a:pPr algn="ctr"/>
            <a:r>
              <a:rPr lang="en-US" b="1" dirty="0"/>
              <a:t>No Meetings</a:t>
            </a:r>
          </a:p>
        </p:txBody>
      </p:sp>
      <p:sp>
        <p:nvSpPr>
          <p:cNvPr id="7" name="TextBox 6"/>
          <p:cNvSpPr txBox="1"/>
          <p:nvPr/>
        </p:nvSpPr>
        <p:spPr>
          <a:xfrm>
            <a:off x="685800" y="1676400"/>
            <a:ext cx="762000" cy="584775"/>
          </a:xfrm>
          <a:prstGeom prst="rect">
            <a:avLst/>
          </a:prstGeom>
          <a:noFill/>
        </p:spPr>
        <p:txBody>
          <a:bodyPr wrap="square" rtlCol="0">
            <a:spAutoFit/>
          </a:bodyPr>
          <a:lstStyle/>
          <a:p>
            <a:r>
              <a:rPr lang="en-US" sz="3200" dirty="0"/>
              <a:t>e.g.</a:t>
            </a:r>
          </a:p>
        </p:txBody>
      </p:sp>
      <p:sp>
        <p:nvSpPr>
          <p:cNvPr id="8" name="Rectangle 7"/>
          <p:cNvSpPr/>
          <p:nvPr/>
        </p:nvSpPr>
        <p:spPr>
          <a:xfrm>
            <a:off x="7620000" y="1676400"/>
            <a:ext cx="744306" cy="584775"/>
          </a:xfrm>
          <a:prstGeom prst="rect">
            <a:avLst/>
          </a:prstGeom>
        </p:spPr>
        <p:txBody>
          <a:bodyPr wrap="none">
            <a:spAutoFit/>
          </a:bodyPr>
          <a:lstStyle/>
          <a:p>
            <a:r>
              <a:rPr lang="en-US" sz="3200" dirty="0"/>
              <a:t>e.g.</a:t>
            </a:r>
          </a:p>
        </p:txBody>
      </p:sp>
      <p:sp>
        <p:nvSpPr>
          <p:cNvPr id="9" name="TextBox 8"/>
          <p:cNvSpPr txBox="1"/>
          <p:nvPr/>
        </p:nvSpPr>
        <p:spPr>
          <a:xfrm>
            <a:off x="457200" y="2514600"/>
            <a:ext cx="1600200" cy="3416320"/>
          </a:xfrm>
          <a:prstGeom prst="rect">
            <a:avLst/>
          </a:prstGeom>
          <a:noFill/>
        </p:spPr>
        <p:txBody>
          <a:bodyPr wrap="square" rtlCol="0">
            <a:spAutoFit/>
          </a:bodyPr>
          <a:lstStyle/>
          <a:p>
            <a:r>
              <a:rPr lang="en-US" b="1" dirty="0"/>
              <a:t>Weed whack </a:t>
            </a:r>
            <a:r>
              <a:rPr lang="en-US" b="1" dirty="0" smtClean="0"/>
              <a:t>Entrance</a:t>
            </a:r>
            <a:endParaRPr lang="en-US" b="1" dirty="0"/>
          </a:p>
          <a:p>
            <a:endParaRPr lang="en-US" b="1" dirty="0"/>
          </a:p>
          <a:p>
            <a:r>
              <a:rPr lang="en-US" b="1" dirty="0"/>
              <a:t>Help with </a:t>
            </a:r>
            <a:r>
              <a:rPr lang="en-US" b="1" dirty="0" smtClean="0"/>
              <a:t>Breeding</a:t>
            </a:r>
            <a:endParaRPr lang="en-US" b="1" dirty="0"/>
          </a:p>
          <a:p>
            <a:endParaRPr lang="en-US" b="1" dirty="0"/>
          </a:p>
          <a:p>
            <a:r>
              <a:rPr lang="en-US" b="1" dirty="0"/>
              <a:t>Spray Obstacle</a:t>
            </a:r>
          </a:p>
          <a:p>
            <a:r>
              <a:rPr lang="en-US" b="1" dirty="0"/>
              <a:t>Area</a:t>
            </a:r>
          </a:p>
          <a:p>
            <a:endParaRPr lang="en-US" b="1" dirty="0"/>
          </a:p>
          <a:p>
            <a:r>
              <a:rPr lang="en-US" b="1" dirty="0"/>
              <a:t>Adjust </a:t>
            </a:r>
            <a:r>
              <a:rPr lang="en-US" b="1" dirty="0" err="1"/>
              <a:t>Waterers</a:t>
            </a:r>
            <a:endParaRPr lang="en-US" b="1" dirty="0"/>
          </a:p>
        </p:txBody>
      </p:sp>
      <p:sp>
        <p:nvSpPr>
          <p:cNvPr id="10" name="TextBox 9"/>
          <p:cNvSpPr txBox="1"/>
          <p:nvPr/>
        </p:nvSpPr>
        <p:spPr>
          <a:xfrm>
            <a:off x="7467600" y="2438400"/>
            <a:ext cx="1524000" cy="2862322"/>
          </a:xfrm>
          <a:prstGeom prst="rect">
            <a:avLst/>
          </a:prstGeom>
          <a:noFill/>
        </p:spPr>
        <p:txBody>
          <a:bodyPr wrap="square" rtlCol="0">
            <a:spAutoFit/>
          </a:bodyPr>
          <a:lstStyle/>
          <a:p>
            <a:r>
              <a:rPr lang="en-US" b="1" dirty="0"/>
              <a:t>Help with an Event</a:t>
            </a:r>
          </a:p>
          <a:p>
            <a:endParaRPr lang="en-US" b="1" dirty="0"/>
          </a:p>
          <a:p>
            <a:r>
              <a:rPr lang="en-US" b="1" dirty="0"/>
              <a:t>Build an</a:t>
            </a:r>
          </a:p>
          <a:p>
            <a:r>
              <a:rPr lang="en-US" b="1" dirty="0"/>
              <a:t>Obstacle</a:t>
            </a:r>
          </a:p>
          <a:p>
            <a:endParaRPr lang="en-US" b="1" dirty="0"/>
          </a:p>
          <a:p>
            <a:r>
              <a:rPr lang="en-US" b="1" dirty="0"/>
              <a:t>Burr Patrol</a:t>
            </a:r>
          </a:p>
          <a:p>
            <a:endParaRPr lang="en-US" b="1" dirty="0"/>
          </a:p>
          <a:p>
            <a:r>
              <a:rPr lang="en-US" b="1" dirty="0"/>
              <a:t>Clean &amp; </a:t>
            </a:r>
            <a:r>
              <a:rPr lang="en-US" b="1" dirty="0" smtClean="0"/>
              <a:t>Hang Fans</a:t>
            </a:r>
            <a:endParaRPr lang="en-US" b="1" dirty="0"/>
          </a:p>
        </p:txBody>
      </p:sp>
      <p:pic>
        <p:nvPicPr>
          <p:cNvPr id="11" name="Picture 10" descr="help 2.png"/>
          <p:cNvPicPr>
            <a:picLocks noChangeAspect="1"/>
          </p:cNvPicPr>
          <p:nvPr/>
        </p:nvPicPr>
        <p:blipFill>
          <a:blip r:embed="rId3" cstate="print"/>
          <a:stretch>
            <a:fillRect/>
          </a:stretch>
        </p:blipFill>
        <p:spPr>
          <a:xfrm>
            <a:off x="2819400" y="1425379"/>
            <a:ext cx="3733800" cy="2156021"/>
          </a:xfrm>
          <a:prstGeom prst="rect">
            <a:avLst/>
          </a:prstGeom>
        </p:spPr>
      </p:pic>
    </p:spTree>
    <p:extLst>
      <p:ext uri="{BB962C8B-B14F-4D97-AF65-F5344CB8AC3E}">
        <p14:creationId xmlns="" xmlns:p14="http://schemas.microsoft.com/office/powerpoint/2010/main" val="1768020421"/>
      </p:ext>
    </p:extLst>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nowflake4.png"/>
          <p:cNvPicPr>
            <a:picLocks noChangeAspect="1"/>
          </p:cNvPicPr>
          <p:nvPr/>
        </p:nvPicPr>
        <p:blipFill>
          <a:blip r:embed="rId3" cstate="print"/>
          <a:stretch>
            <a:fillRect/>
          </a:stretch>
        </p:blipFill>
        <p:spPr>
          <a:xfrm rot="1113229">
            <a:off x="1878008" y="106756"/>
            <a:ext cx="821689" cy="922462"/>
          </a:xfrm>
          <a:prstGeom prst="rect">
            <a:avLst/>
          </a:prstGeom>
        </p:spPr>
      </p:pic>
      <p:pic>
        <p:nvPicPr>
          <p:cNvPr id="13" name="Picture 12" descr="snowflake4.png"/>
          <p:cNvPicPr>
            <a:picLocks noChangeAspect="1"/>
          </p:cNvPicPr>
          <p:nvPr/>
        </p:nvPicPr>
        <p:blipFill>
          <a:blip r:embed="rId4" cstate="print"/>
          <a:stretch>
            <a:fillRect/>
          </a:stretch>
        </p:blipFill>
        <p:spPr>
          <a:xfrm rot="19896991">
            <a:off x="6705600" y="838200"/>
            <a:ext cx="1676400" cy="1881996"/>
          </a:xfrm>
          <a:prstGeom prst="rect">
            <a:avLst/>
          </a:prstGeom>
        </p:spPr>
      </p:pic>
      <p:sp>
        <p:nvSpPr>
          <p:cNvPr id="3" name="Title 2">
            <a:extLst>
              <a:ext uri="{FF2B5EF4-FFF2-40B4-BE49-F238E27FC236}">
                <a16:creationId xmlns="" xmlns:a16="http://schemas.microsoft.com/office/drawing/2014/main" id="{AC703FAF-599E-C136-7B18-A3F4157658AD}"/>
              </a:ext>
            </a:extLst>
          </p:cNvPr>
          <p:cNvSpPr>
            <a:spLocks noGrp="1"/>
          </p:cNvSpPr>
          <p:nvPr>
            <p:ph type="title"/>
          </p:nvPr>
        </p:nvSpPr>
        <p:spPr>
          <a:xfrm>
            <a:off x="1447800" y="382385"/>
            <a:ext cx="6400800" cy="1370215"/>
          </a:xfrm>
        </p:spPr>
        <p:txBody>
          <a:bodyPr>
            <a:normAutofit fontScale="90000"/>
          </a:bodyPr>
          <a:lstStyle/>
          <a:p>
            <a:pPr algn="ctr">
              <a:defRPr/>
            </a:pPr>
            <a:r>
              <a:rPr dirty="0"/>
              <a:t>Winter Adoption</a:t>
            </a:r>
            <a:r>
              <a:rPr lang="en-US" dirty="0"/>
              <a:t/>
            </a:r>
            <a:br>
              <a:rPr lang="en-US" dirty="0"/>
            </a:br>
            <a:r>
              <a:rPr dirty="0"/>
              <a:t> </a:t>
            </a:r>
            <a:r>
              <a:rPr sz="4000" dirty="0" err="1"/>
              <a:t>Judithann</a:t>
            </a:r>
            <a:r>
              <a:rPr sz="4000" dirty="0"/>
              <a:t> Smith</a:t>
            </a:r>
          </a:p>
        </p:txBody>
      </p:sp>
      <p:sp>
        <p:nvSpPr>
          <p:cNvPr id="37890" name="Content Placeholder 1">
            <a:extLst>
              <a:ext uri="{FF2B5EF4-FFF2-40B4-BE49-F238E27FC236}">
                <a16:creationId xmlns="" xmlns:a16="http://schemas.microsoft.com/office/drawing/2014/main" id="{AD27E276-1684-4032-F8FB-78FA140144E3}"/>
              </a:ext>
            </a:extLst>
          </p:cNvPr>
          <p:cNvSpPr>
            <a:spLocks noGrp="1"/>
          </p:cNvSpPr>
          <p:nvPr>
            <p:ph idx="1"/>
          </p:nvPr>
        </p:nvSpPr>
        <p:spPr>
          <a:xfrm>
            <a:off x="1066800" y="1752600"/>
            <a:ext cx="7315200" cy="2590800"/>
          </a:xfrm>
        </p:spPr>
        <p:txBody>
          <a:bodyPr/>
          <a:lstStyle/>
          <a:p>
            <a:r>
              <a:rPr lang="en-US" altLang="en-US" sz="1800" b="1" dirty="0">
                <a:solidFill>
                  <a:schemeClr val="tx1"/>
                </a:solidFill>
              </a:rPr>
              <a:t>Purpose is to give our animals another extra watchful eye for health concerns, and attention, while we’re not having regular meetings at the farm during the winter season.</a:t>
            </a:r>
          </a:p>
          <a:p>
            <a:r>
              <a:rPr lang="en-US" altLang="en-US" sz="1800" b="1" dirty="0">
                <a:solidFill>
                  <a:schemeClr val="tx1"/>
                </a:solidFill>
              </a:rPr>
              <a:t>Select an animal.   Visit, walk, train, give hugs once a week or so.</a:t>
            </a:r>
          </a:p>
          <a:p>
            <a:r>
              <a:rPr lang="en-US" altLang="en-US" sz="1800" b="1" dirty="0">
                <a:solidFill>
                  <a:schemeClr val="tx1"/>
                </a:solidFill>
              </a:rPr>
              <a:t>Send a short report to </a:t>
            </a:r>
            <a:r>
              <a:rPr lang="en-US" altLang="en-US" sz="1800" b="1" dirty="0" err="1">
                <a:solidFill>
                  <a:schemeClr val="tx1"/>
                </a:solidFill>
              </a:rPr>
              <a:t>Judithann</a:t>
            </a:r>
            <a:r>
              <a:rPr lang="en-US" altLang="en-US" sz="1800" b="1" dirty="0">
                <a:solidFill>
                  <a:schemeClr val="tx1"/>
                </a:solidFill>
              </a:rPr>
              <a:t> at the end of the month.</a:t>
            </a:r>
          </a:p>
          <a:p>
            <a:r>
              <a:rPr lang="en-US" altLang="en-US" sz="1800" b="1" dirty="0">
                <a:solidFill>
                  <a:schemeClr val="tx1"/>
                </a:solidFill>
              </a:rPr>
              <a:t>Program is from November through March.  Sign up today.</a:t>
            </a:r>
          </a:p>
          <a:p>
            <a:endParaRPr lang="en-US" altLang="en-US" dirty="0"/>
          </a:p>
        </p:txBody>
      </p:sp>
      <p:pic>
        <p:nvPicPr>
          <p:cNvPr id="4" name="Picture 3" descr="20221116_210603_01FD11.jpeg"/>
          <p:cNvPicPr>
            <a:picLocks noChangeAspect="1"/>
          </p:cNvPicPr>
          <p:nvPr/>
        </p:nvPicPr>
        <p:blipFill>
          <a:blip r:embed="rId5" cstate="print"/>
          <a:stretch>
            <a:fillRect/>
          </a:stretch>
        </p:blipFill>
        <p:spPr>
          <a:xfrm>
            <a:off x="2819400" y="4038600"/>
            <a:ext cx="3429000" cy="25724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snowflake 2.png"/>
          <p:cNvPicPr>
            <a:picLocks noChangeAspect="1"/>
          </p:cNvPicPr>
          <p:nvPr/>
        </p:nvPicPr>
        <p:blipFill>
          <a:blip r:embed="rId6" cstate="print">
            <a:duotone>
              <a:schemeClr val="accent1">
                <a:shade val="45000"/>
                <a:satMod val="135000"/>
              </a:schemeClr>
              <a:prstClr val="white"/>
            </a:duotone>
          </a:blip>
          <a:stretch>
            <a:fillRect/>
          </a:stretch>
        </p:blipFill>
        <p:spPr>
          <a:xfrm>
            <a:off x="8077200" y="533400"/>
            <a:ext cx="542545" cy="582169"/>
          </a:xfrm>
          <a:prstGeom prst="rect">
            <a:avLst/>
          </a:prstGeom>
        </p:spPr>
      </p:pic>
      <p:pic>
        <p:nvPicPr>
          <p:cNvPr id="6" name="Picture 5" descr="snowflake.jpg"/>
          <p:cNvPicPr>
            <a:picLocks noChangeAspect="1"/>
          </p:cNvPicPr>
          <p:nvPr/>
        </p:nvPicPr>
        <p:blipFill>
          <a:blip r:embed="rId7" cstate="print">
            <a:duotone>
              <a:schemeClr val="accent1">
                <a:shade val="45000"/>
                <a:satMod val="135000"/>
              </a:schemeClr>
              <a:prstClr val="white"/>
            </a:duotone>
          </a:blip>
          <a:stretch>
            <a:fillRect/>
          </a:stretch>
        </p:blipFill>
        <p:spPr>
          <a:xfrm rot="20374382">
            <a:off x="1107551" y="3901471"/>
            <a:ext cx="666548" cy="790278"/>
          </a:xfrm>
          <a:prstGeom prst="rect">
            <a:avLst/>
          </a:prstGeom>
        </p:spPr>
      </p:pic>
      <p:pic>
        <p:nvPicPr>
          <p:cNvPr id="8" name="Picture 7" descr="snowflake.jpg"/>
          <p:cNvPicPr>
            <a:picLocks noChangeAspect="1"/>
          </p:cNvPicPr>
          <p:nvPr/>
        </p:nvPicPr>
        <p:blipFill>
          <a:blip r:embed="rId8" cstate="print">
            <a:duotone>
              <a:schemeClr val="accent1">
                <a:shade val="45000"/>
                <a:satMod val="135000"/>
              </a:schemeClr>
              <a:prstClr val="white"/>
            </a:duotone>
          </a:blip>
          <a:stretch>
            <a:fillRect/>
          </a:stretch>
        </p:blipFill>
        <p:spPr>
          <a:xfrm>
            <a:off x="7620000" y="609600"/>
            <a:ext cx="300600" cy="356400"/>
          </a:xfrm>
          <a:prstGeom prst="rect">
            <a:avLst/>
          </a:prstGeom>
        </p:spPr>
      </p:pic>
      <p:pic>
        <p:nvPicPr>
          <p:cNvPr id="9" name="Picture 8" descr="snowflake.jpg"/>
          <p:cNvPicPr>
            <a:picLocks noChangeAspect="1"/>
          </p:cNvPicPr>
          <p:nvPr/>
        </p:nvPicPr>
        <p:blipFill>
          <a:blip r:embed="rId7" cstate="print">
            <a:duotone>
              <a:schemeClr val="accent1">
                <a:shade val="45000"/>
                <a:satMod val="135000"/>
              </a:schemeClr>
              <a:prstClr val="white"/>
            </a:duotone>
          </a:blip>
          <a:stretch>
            <a:fillRect/>
          </a:stretch>
        </p:blipFill>
        <p:spPr>
          <a:xfrm>
            <a:off x="7467600" y="5105400"/>
            <a:ext cx="381000" cy="451725"/>
          </a:xfrm>
          <a:prstGeom prst="rect">
            <a:avLst/>
          </a:prstGeom>
        </p:spPr>
      </p:pic>
      <p:pic>
        <p:nvPicPr>
          <p:cNvPr id="10" name="Picture 9" descr="snowflake 2.png"/>
          <p:cNvPicPr>
            <a:picLocks noChangeAspect="1"/>
          </p:cNvPicPr>
          <p:nvPr/>
        </p:nvPicPr>
        <p:blipFill>
          <a:blip r:embed="rId9" cstate="print">
            <a:duotone>
              <a:schemeClr val="accent1">
                <a:shade val="45000"/>
                <a:satMod val="135000"/>
              </a:schemeClr>
              <a:prstClr val="white"/>
            </a:duotone>
          </a:blip>
          <a:stretch>
            <a:fillRect/>
          </a:stretch>
        </p:blipFill>
        <p:spPr>
          <a:xfrm>
            <a:off x="6629400" y="5410200"/>
            <a:ext cx="1110654" cy="1191769"/>
          </a:xfrm>
          <a:prstGeom prst="rect">
            <a:avLst/>
          </a:prstGeom>
        </p:spPr>
      </p:pic>
      <p:pic>
        <p:nvPicPr>
          <p:cNvPr id="12" name="Picture 11" descr="snowflake.jpg"/>
          <p:cNvPicPr>
            <a:picLocks noChangeAspect="1"/>
          </p:cNvPicPr>
          <p:nvPr/>
        </p:nvPicPr>
        <p:blipFill>
          <a:blip r:embed="rId7" cstate="print">
            <a:duotone>
              <a:schemeClr val="accent1">
                <a:shade val="45000"/>
                <a:satMod val="135000"/>
              </a:schemeClr>
              <a:prstClr val="white"/>
            </a:duotone>
          </a:blip>
          <a:stretch>
            <a:fillRect/>
          </a:stretch>
        </p:blipFill>
        <p:spPr>
          <a:xfrm rot="1367495">
            <a:off x="7797869" y="5565024"/>
            <a:ext cx="533400" cy="632415"/>
          </a:xfrm>
          <a:prstGeom prst="rect">
            <a:avLst/>
          </a:prstGeom>
        </p:spPr>
      </p:pic>
      <p:pic>
        <p:nvPicPr>
          <p:cNvPr id="14" name="Picture 13" descr="snowflake4.png"/>
          <p:cNvPicPr>
            <a:picLocks noChangeAspect="1"/>
          </p:cNvPicPr>
          <p:nvPr/>
        </p:nvPicPr>
        <p:blipFill>
          <a:blip r:embed="rId4" cstate="print"/>
          <a:stretch>
            <a:fillRect/>
          </a:stretch>
        </p:blipFill>
        <p:spPr>
          <a:xfrm rot="1113229">
            <a:off x="1468381" y="4490654"/>
            <a:ext cx="1133395" cy="1272396"/>
          </a:xfrm>
          <a:prstGeom prst="rect">
            <a:avLst/>
          </a:prstGeom>
        </p:spPr>
      </p:pic>
    </p:spTree>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otsie 1.png"/>
          <p:cNvPicPr>
            <a:picLocks noChangeAspect="1"/>
          </p:cNvPicPr>
          <p:nvPr/>
        </p:nvPicPr>
        <p:blipFill>
          <a:blip r:embed="rId3" cstate="print"/>
          <a:stretch>
            <a:fillRect/>
          </a:stretch>
        </p:blipFill>
        <p:spPr>
          <a:xfrm rot="1678228">
            <a:off x="3352800" y="152400"/>
            <a:ext cx="2514600" cy="366384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 xmlns:a16="http://schemas.microsoft.com/office/drawing/2014/main" id="{B34C0EDF-0D92-1643-4F0E-C771F5717245}"/>
              </a:ext>
            </a:extLst>
          </p:cNvPr>
          <p:cNvSpPr>
            <a:spLocks noGrp="1"/>
          </p:cNvSpPr>
          <p:nvPr>
            <p:ph type="title"/>
          </p:nvPr>
        </p:nvSpPr>
        <p:spPr>
          <a:xfrm>
            <a:off x="1143000" y="2895601"/>
            <a:ext cx="7398271" cy="762000"/>
          </a:xfrm>
        </p:spPr>
        <p:txBody>
          <a:bodyPr>
            <a:normAutofit fontScale="90000"/>
          </a:bodyPr>
          <a:lstStyle/>
          <a:p>
            <a:pPr algn="ctr">
              <a:defRPr/>
            </a:pPr>
            <a:r>
              <a:rPr lang="en-US" dirty="0"/>
              <a:t>???   Question    ???</a:t>
            </a:r>
            <a:endParaRPr dirty="0"/>
          </a:p>
        </p:txBody>
      </p:sp>
      <p:sp>
        <p:nvSpPr>
          <p:cNvPr id="7170" name="Content Placeholder 1">
            <a:extLst>
              <a:ext uri="{FF2B5EF4-FFF2-40B4-BE49-F238E27FC236}">
                <a16:creationId xmlns="" xmlns:a16="http://schemas.microsoft.com/office/drawing/2014/main" id="{6B245E5D-2EDF-5335-8F8A-8BF37165DB29}"/>
              </a:ext>
            </a:extLst>
          </p:cNvPr>
          <p:cNvSpPr>
            <a:spLocks noGrp="1"/>
          </p:cNvSpPr>
          <p:nvPr>
            <p:ph idx="1"/>
          </p:nvPr>
        </p:nvSpPr>
        <p:spPr>
          <a:xfrm>
            <a:off x="914400" y="2895600"/>
            <a:ext cx="7633742" cy="762000"/>
          </a:xfrm>
        </p:spPr>
        <p:txBody>
          <a:bodyPr>
            <a:normAutofit/>
          </a:bodyPr>
          <a:lstStyle/>
          <a:p>
            <a:pPr algn="ctr">
              <a:buNone/>
            </a:pPr>
            <a:endParaRPr lang="en-US" altLang="en-US" sz="2800" b="1" dirty="0">
              <a:solidFill>
                <a:schemeClr val="tx1"/>
              </a:solidFill>
            </a:endParaRPr>
          </a:p>
          <a:p>
            <a:pPr algn="ctr">
              <a:buNone/>
            </a:pPr>
            <a:endParaRPr lang="en-US" altLang="en-US" sz="3200" b="1" dirty="0">
              <a:solidFill>
                <a:schemeClr val="tx1"/>
              </a:solidFill>
            </a:endParaRPr>
          </a:p>
          <a:p>
            <a:pPr algn="ctr">
              <a:buNone/>
            </a:pPr>
            <a:endParaRPr lang="en-US" altLang="en-US" sz="3200" b="1" dirty="0">
              <a:solidFill>
                <a:schemeClr val="tx1"/>
              </a:solidFill>
            </a:endParaRPr>
          </a:p>
        </p:txBody>
      </p:sp>
      <p:pic>
        <p:nvPicPr>
          <p:cNvPr id="6" name="Picture 5" descr="002a.jpg"/>
          <p:cNvPicPr>
            <a:picLocks noChangeAspect="1"/>
          </p:cNvPicPr>
          <p:nvPr/>
        </p:nvPicPr>
        <p:blipFill>
          <a:blip r:embed="rId4" cstate="print"/>
          <a:stretch>
            <a:fillRect/>
          </a:stretch>
        </p:blipFill>
        <p:spPr>
          <a:xfrm>
            <a:off x="5105400" y="3810000"/>
            <a:ext cx="2667000" cy="2744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1689691" y="4419600"/>
            <a:ext cx="2895600" cy="1200329"/>
          </a:xfrm>
          <a:prstGeom prst="rect">
            <a:avLst/>
          </a:prstGeom>
          <a:noFill/>
        </p:spPr>
        <p:txBody>
          <a:bodyPr wrap="square" rtlCol="0">
            <a:spAutoFit/>
          </a:bodyPr>
          <a:lstStyle/>
          <a:p>
            <a:r>
              <a:rPr lang="en-US" sz="3600" dirty="0"/>
              <a:t>What is this </a:t>
            </a:r>
          </a:p>
          <a:p>
            <a:r>
              <a:rPr lang="en-US" sz="3600" dirty="0"/>
              <a:t>Llama doing?</a:t>
            </a:r>
          </a:p>
        </p:txBody>
      </p:sp>
    </p:spTree>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9E1DA2B0-8C68-0004-2E58-D8514BC4E16F}"/>
              </a:ext>
            </a:extLst>
          </p:cNvPr>
          <p:cNvSpPr>
            <a:spLocks noGrp="1"/>
          </p:cNvSpPr>
          <p:nvPr>
            <p:ph type="ctrTitle"/>
          </p:nvPr>
        </p:nvSpPr>
        <p:spPr>
          <a:xfrm>
            <a:off x="762000" y="1524000"/>
            <a:ext cx="7738814" cy="2438400"/>
          </a:xfrm>
        </p:spPr>
        <p:txBody>
          <a:bodyPr/>
          <a:lstStyle/>
          <a:p>
            <a:pPr>
              <a:defRPr/>
            </a:pPr>
            <a:r>
              <a:rPr lang="en-US" dirty="0"/>
              <a:t>Raise right</a:t>
            </a:r>
            <a:br>
              <a:rPr lang="en-US" dirty="0"/>
            </a:br>
            <a:r>
              <a:rPr lang="en-US" dirty="0"/>
              <a:t>FUNDRAISER</a:t>
            </a:r>
            <a:endParaRPr dirty="0"/>
          </a:p>
        </p:txBody>
      </p:sp>
      <p:sp>
        <p:nvSpPr>
          <p:cNvPr id="40962" name="Content Placeholder 1">
            <a:extLst>
              <a:ext uri="{FF2B5EF4-FFF2-40B4-BE49-F238E27FC236}">
                <a16:creationId xmlns="" xmlns:a16="http://schemas.microsoft.com/office/drawing/2014/main" id="{8FB88158-3ADA-D1CD-19EB-C61E71F0E333}"/>
              </a:ext>
            </a:extLst>
          </p:cNvPr>
          <p:cNvSpPr>
            <a:spLocks noGrp="1"/>
          </p:cNvSpPr>
          <p:nvPr>
            <p:ph type="subTitle" idx="1"/>
          </p:nvPr>
        </p:nvSpPr>
        <p:spPr/>
        <p:txBody>
          <a:bodyPr/>
          <a:lstStyle/>
          <a:p>
            <a:pPr lvl="1"/>
            <a:endParaRPr lang="en-US" altLang="en-US" dirty="0"/>
          </a:p>
          <a:p>
            <a:endParaRPr lang="en-US" altLang="en-US" dirty="0"/>
          </a:p>
          <a:p>
            <a:endParaRPr lang="en-US" altLang="en-US" dirty="0"/>
          </a:p>
        </p:txBody>
      </p:sp>
      <p:sp>
        <p:nvSpPr>
          <p:cNvPr id="2" name="TextBox 1">
            <a:extLst>
              <a:ext uri="{FF2B5EF4-FFF2-40B4-BE49-F238E27FC236}">
                <a16:creationId xmlns="" xmlns:a16="http://schemas.microsoft.com/office/drawing/2014/main" id="{5813EECC-0153-E2EC-27DF-F1ED43CB78C6}"/>
              </a:ext>
            </a:extLst>
          </p:cNvPr>
          <p:cNvSpPr txBox="1"/>
          <p:nvPr/>
        </p:nvSpPr>
        <p:spPr>
          <a:xfrm>
            <a:off x="2895600" y="3733800"/>
            <a:ext cx="3657600" cy="461665"/>
          </a:xfrm>
          <a:prstGeom prst="rect">
            <a:avLst/>
          </a:prstGeom>
          <a:noFill/>
        </p:spPr>
        <p:txBody>
          <a:bodyPr wrap="square" rtlCol="0">
            <a:spAutoFit/>
          </a:bodyPr>
          <a:lstStyle/>
          <a:p>
            <a:r>
              <a:rPr lang="en-US" sz="2400" b="1" dirty="0"/>
              <a:t>MARIA SEAGER - Chair</a:t>
            </a:r>
          </a:p>
        </p:txBody>
      </p:sp>
      <p:sp>
        <p:nvSpPr>
          <p:cNvPr id="5" name="TextBox 4"/>
          <p:cNvSpPr txBox="1"/>
          <p:nvPr/>
        </p:nvSpPr>
        <p:spPr>
          <a:xfrm>
            <a:off x="990600" y="5181600"/>
            <a:ext cx="7543800" cy="1015663"/>
          </a:xfrm>
          <a:prstGeom prst="rect">
            <a:avLst/>
          </a:prstGeom>
          <a:noFill/>
        </p:spPr>
        <p:txBody>
          <a:bodyPr wrap="square" rtlCol="0">
            <a:spAutoFit/>
          </a:bodyPr>
          <a:lstStyle/>
          <a:p>
            <a:pPr algn="ctr"/>
            <a:r>
              <a:rPr lang="en-US" sz="2000" b="1" dirty="0"/>
              <a:t>Simply download the app.  No Selling!  You Earn, We Earn!</a:t>
            </a:r>
          </a:p>
          <a:p>
            <a:pPr algn="ctr"/>
            <a:endParaRPr lang="en-US" sz="2000" b="1" dirty="0"/>
          </a:p>
          <a:p>
            <a:pPr algn="ctr"/>
            <a:r>
              <a:rPr lang="en-US" sz="2000" b="1" dirty="0"/>
              <a:t>Detailed Instructions in HCL Membership Manual</a:t>
            </a:r>
          </a:p>
        </p:txBody>
      </p:sp>
      <p:sp>
        <p:nvSpPr>
          <p:cNvPr id="6" name="Rectangle 5"/>
          <p:cNvSpPr/>
          <p:nvPr/>
        </p:nvSpPr>
        <p:spPr>
          <a:xfrm>
            <a:off x="990600" y="304800"/>
            <a:ext cx="8001000" cy="1200329"/>
          </a:xfrm>
          <a:prstGeom prst="rect">
            <a:avLst/>
          </a:prstGeom>
        </p:spPr>
        <p:txBody>
          <a:bodyPr wrap="square">
            <a:spAutoFit/>
          </a:bodyPr>
          <a:lstStyle/>
          <a:p>
            <a:r>
              <a:rPr lang="en-US" b="1" dirty="0"/>
              <a:t>Earn money for yourself and for us simply by shopping for your favorite brands/restaurants — turning daily or weekly purchases into funds for our HCL.  Half, 50%, of your funds goes to you, the member to use for membership fees.   Other half to the HCL.   Simply purchase gift cards!</a:t>
            </a:r>
          </a:p>
        </p:txBody>
      </p:sp>
      <p:pic>
        <p:nvPicPr>
          <p:cNvPr id="12290" name="Picture 2" descr="https://yt3.googleusercontent.com/_7jEbeGYY71FYSlHviN2hOmgx6DYiFDaxwI0m7eVcmdFnczxEkpx27KlWulVGx3r61R7KrKF6hQ=s176-c-k-c0x00ffffff-no-rj"/>
          <p:cNvPicPr>
            <a:picLocks noChangeAspect="1" noChangeArrowheads="1"/>
          </p:cNvPicPr>
          <p:nvPr/>
        </p:nvPicPr>
        <p:blipFill>
          <a:blip r:embed="rId3" cstate="print"/>
          <a:srcRect/>
          <a:stretch>
            <a:fillRect/>
          </a:stretch>
        </p:blipFill>
        <p:spPr bwMode="auto">
          <a:xfrm>
            <a:off x="4191000" y="4191000"/>
            <a:ext cx="914400" cy="914400"/>
          </a:xfrm>
          <a:prstGeom prst="rect">
            <a:avLst/>
          </a:prstGeom>
          <a:noFill/>
        </p:spPr>
      </p:pic>
    </p:spTree>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 xmlns:a16="http://schemas.microsoft.com/office/drawing/2014/main" id="{BE2B9578-C1EF-302D-4FD3-0C800BA813A4}"/>
              </a:ext>
            </a:extLst>
          </p:cNvPr>
          <p:cNvSpPr/>
          <p:nvPr/>
        </p:nvSpPr>
        <p:spPr>
          <a:xfrm>
            <a:off x="4876800" y="1371600"/>
            <a:ext cx="3962400" cy="24999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 xmlns:a16="http://schemas.microsoft.com/office/drawing/2014/main" id="{52BA9C04-A863-9918-A627-C0AC1FAF1E34}"/>
              </a:ext>
            </a:extLst>
          </p:cNvPr>
          <p:cNvSpPr/>
          <p:nvPr/>
        </p:nvSpPr>
        <p:spPr>
          <a:xfrm>
            <a:off x="3352800" y="4191001"/>
            <a:ext cx="2895600" cy="2514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 xmlns:a16="http://schemas.microsoft.com/office/drawing/2014/main" id="{A8E9E5A5-D7AF-1E9A-D560-7610F0B3D51B}"/>
              </a:ext>
            </a:extLst>
          </p:cNvPr>
          <p:cNvSpPr>
            <a:spLocks noGrp="1"/>
          </p:cNvSpPr>
          <p:nvPr>
            <p:ph type="title"/>
          </p:nvPr>
        </p:nvSpPr>
        <p:spPr>
          <a:xfrm>
            <a:off x="762000" y="152400"/>
            <a:ext cx="7924800" cy="1066800"/>
          </a:xfrm>
        </p:spPr>
        <p:txBody>
          <a:bodyPr>
            <a:normAutofit fontScale="90000"/>
          </a:bodyPr>
          <a:lstStyle/>
          <a:p>
            <a:pPr algn="ctr">
              <a:defRPr/>
            </a:pPr>
            <a:r>
              <a:rPr b="1" dirty="0">
                <a:cs typeface="Calibri" pitchFamily="34" charset="0"/>
              </a:rPr>
              <a:t>Veterinary Apprenticeship Program</a:t>
            </a:r>
          </a:p>
        </p:txBody>
      </p:sp>
      <p:pic>
        <p:nvPicPr>
          <p:cNvPr id="51203" name="Picture 4" descr="Record Sheet0001-00.jpg">
            <a:extLst>
              <a:ext uri="{FF2B5EF4-FFF2-40B4-BE49-F238E27FC236}">
                <a16:creationId xmlns="" xmlns:a16="http://schemas.microsoft.com/office/drawing/2014/main" id="{4CE0855F-6A13-E6F8-081B-F9500ACD266A}"/>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639202">
            <a:off x="3734376" y="1826424"/>
            <a:ext cx="3355975" cy="4343400"/>
          </a:xfrm>
          <a:prstGeom prst="rect">
            <a:avLst/>
          </a:prstGeom>
          <a:noFill/>
          <a:ln>
            <a:noFill/>
          </a:ln>
          <a:effectLst>
            <a:outerShdw blurRad="50800" dist="38100" dir="18900000" algn="b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5" name="TextBox 5">
            <a:extLst>
              <a:ext uri="{FF2B5EF4-FFF2-40B4-BE49-F238E27FC236}">
                <a16:creationId xmlns="" xmlns:a16="http://schemas.microsoft.com/office/drawing/2014/main" id="{60D3855B-BF72-CF02-8573-AB961883C257}"/>
              </a:ext>
            </a:extLst>
          </p:cNvPr>
          <p:cNvSpPr txBox="1">
            <a:spLocks noChangeArrowheads="1"/>
          </p:cNvSpPr>
          <p:nvPr/>
        </p:nvSpPr>
        <p:spPr bwMode="auto">
          <a:xfrm>
            <a:off x="838200" y="6248400"/>
            <a:ext cx="3352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b="1" dirty="0"/>
              <a:t>Purchase at </a:t>
            </a:r>
            <a:r>
              <a:rPr lang="en-US" altLang="en-US" b="1" dirty="0" err="1"/>
              <a:t>Bookemon.com</a:t>
            </a:r>
            <a:endParaRPr lang="en-US" altLang="en-US" b="1" dirty="0"/>
          </a:p>
        </p:txBody>
      </p:sp>
      <p:sp>
        <p:nvSpPr>
          <p:cNvPr id="51206" name="TextBox 6">
            <a:extLst>
              <a:ext uri="{FF2B5EF4-FFF2-40B4-BE49-F238E27FC236}">
                <a16:creationId xmlns="" xmlns:a16="http://schemas.microsoft.com/office/drawing/2014/main" id="{B4771AE0-22EB-250F-88C9-5231D250D67B}"/>
              </a:ext>
            </a:extLst>
          </p:cNvPr>
          <p:cNvSpPr txBox="1">
            <a:spLocks noChangeArrowheads="1"/>
          </p:cNvSpPr>
          <p:nvPr/>
        </p:nvSpPr>
        <p:spPr bwMode="auto">
          <a:xfrm>
            <a:off x="914400" y="3505200"/>
            <a:ext cx="20574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b="1" dirty="0"/>
              <a:t>Workshops &amp;</a:t>
            </a:r>
          </a:p>
          <a:p>
            <a:r>
              <a:rPr lang="en-US" altLang="en-US" sz="2400" b="1" dirty="0"/>
              <a:t>Record Sheet</a:t>
            </a:r>
          </a:p>
          <a:p>
            <a:r>
              <a:rPr lang="en-US" altLang="en-US" sz="2400" b="1" dirty="0"/>
              <a:t>Help with:  </a:t>
            </a:r>
          </a:p>
          <a:p>
            <a:r>
              <a:rPr lang="en-US" altLang="en-US" sz="2400" b="1" dirty="0"/>
              <a:t>     Treatments</a:t>
            </a:r>
          </a:p>
          <a:p>
            <a:r>
              <a:rPr lang="en-US" altLang="en-US" sz="2400" b="1" dirty="0"/>
              <a:t>     Shearing</a:t>
            </a:r>
          </a:p>
          <a:p>
            <a:r>
              <a:rPr lang="en-US" altLang="en-US" sz="2400" b="1" dirty="0"/>
              <a:t>     Birthing</a:t>
            </a:r>
          </a:p>
          <a:p>
            <a:r>
              <a:rPr lang="en-US" altLang="en-US" sz="2400" b="1" dirty="0"/>
              <a:t>     Breeding</a:t>
            </a:r>
          </a:p>
        </p:txBody>
      </p:sp>
      <p:pic>
        <p:nvPicPr>
          <p:cNvPr id="4" name="Content Placeholder 3" descr="Vet Manual Cover.jpg">
            <a:extLst>
              <a:ext uri="{FF2B5EF4-FFF2-40B4-BE49-F238E27FC236}">
                <a16:creationId xmlns="" xmlns:a16="http://schemas.microsoft.com/office/drawing/2014/main" id="{C26761B3-45D4-A936-6EB8-3F04B5B7FFEB}"/>
              </a:ext>
            </a:extLst>
          </p:cNvPr>
          <p:cNvPicPr>
            <a:picLocks noGrp="1" noChangeAspect="1"/>
          </p:cNvPicPr>
          <p:nvPr>
            <p:ph idx="1"/>
          </p:nvPr>
        </p:nvPicPr>
        <p:blipFill>
          <a:blip r:embed="rId4" cstate="print"/>
          <a:stretch>
            <a:fillRect/>
          </a:stretch>
        </p:blipFill>
        <p:spPr>
          <a:xfrm>
            <a:off x="5029200" y="1905000"/>
            <a:ext cx="3601604" cy="4660900"/>
          </a:xfrm>
          <a:solidFill>
            <a:srgbClr val="FFFFFF">
              <a:shade val="85000"/>
            </a:srgbClr>
          </a:solidFill>
          <a:ln w="88900" cap="sq">
            <a:solidFill>
              <a:srgbClr val="FFFFFF"/>
            </a:solidFill>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 xmlns:a16="http://schemas.microsoft.com/office/drawing/2014/main" id="{41CB3435-AFDC-0072-CE37-A480F87A8E7F}"/>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66800" y="838200"/>
            <a:ext cx="1905000" cy="2543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otsie 1.png"/>
          <p:cNvPicPr>
            <a:picLocks noChangeAspect="1"/>
          </p:cNvPicPr>
          <p:nvPr/>
        </p:nvPicPr>
        <p:blipFill>
          <a:blip r:embed="rId3" cstate="print"/>
          <a:stretch>
            <a:fillRect/>
          </a:stretch>
        </p:blipFill>
        <p:spPr>
          <a:xfrm rot="1678228">
            <a:off x="3265037" y="70907"/>
            <a:ext cx="2514600" cy="366384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 xmlns:a16="http://schemas.microsoft.com/office/drawing/2014/main" id="{B34C0EDF-0D92-1643-4F0E-C771F5717245}"/>
              </a:ext>
            </a:extLst>
          </p:cNvPr>
          <p:cNvSpPr>
            <a:spLocks noGrp="1"/>
          </p:cNvSpPr>
          <p:nvPr>
            <p:ph type="title"/>
          </p:nvPr>
        </p:nvSpPr>
        <p:spPr>
          <a:xfrm>
            <a:off x="1143000" y="2590800"/>
            <a:ext cx="7398271" cy="762000"/>
          </a:xfrm>
        </p:spPr>
        <p:txBody>
          <a:bodyPr>
            <a:normAutofit fontScale="90000"/>
          </a:bodyPr>
          <a:lstStyle/>
          <a:p>
            <a:pPr algn="ctr">
              <a:defRPr/>
            </a:pPr>
            <a:r>
              <a:rPr lang="en-US" dirty="0"/>
              <a:t>???   Question    ???</a:t>
            </a:r>
            <a:endParaRPr dirty="0"/>
          </a:p>
        </p:txBody>
      </p:sp>
      <p:sp>
        <p:nvSpPr>
          <p:cNvPr id="7170" name="Content Placeholder 1">
            <a:extLst>
              <a:ext uri="{FF2B5EF4-FFF2-40B4-BE49-F238E27FC236}">
                <a16:creationId xmlns="" xmlns:a16="http://schemas.microsoft.com/office/drawing/2014/main" id="{6B245E5D-2EDF-5335-8F8A-8BF37165DB29}"/>
              </a:ext>
            </a:extLst>
          </p:cNvPr>
          <p:cNvSpPr>
            <a:spLocks noGrp="1"/>
          </p:cNvSpPr>
          <p:nvPr>
            <p:ph idx="1"/>
          </p:nvPr>
        </p:nvSpPr>
        <p:spPr>
          <a:xfrm flipH="1">
            <a:off x="838200" y="2590800"/>
            <a:ext cx="76200" cy="762000"/>
          </a:xfrm>
        </p:spPr>
        <p:txBody>
          <a:bodyPr>
            <a:normAutofit/>
          </a:bodyPr>
          <a:lstStyle/>
          <a:p>
            <a:pPr algn="ctr">
              <a:buNone/>
            </a:pPr>
            <a:endParaRPr lang="en-US" altLang="en-US" sz="2800" b="1" dirty="0">
              <a:solidFill>
                <a:schemeClr val="tx1"/>
              </a:solidFill>
            </a:endParaRPr>
          </a:p>
          <a:p>
            <a:pPr algn="ctr">
              <a:buNone/>
            </a:pPr>
            <a:endParaRPr lang="en-US" altLang="en-US" sz="3200" b="1" dirty="0">
              <a:solidFill>
                <a:schemeClr val="tx1"/>
              </a:solidFill>
            </a:endParaRPr>
          </a:p>
        </p:txBody>
      </p:sp>
      <p:sp>
        <p:nvSpPr>
          <p:cNvPr id="7" name="TextBox 6"/>
          <p:cNvSpPr txBox="1"/>
          <p:nvPr/>
        </p:nvSpPr>
        <p:spPr>
          <a:xfrm>
            <a:off x="886691" y="3929381"/>
            <a:ext cx="4114800" cy="1754326"/>
          </a:xfrm>
          <a:prstGeom prst="rect">
            <a:avLst/>
          </a:prstGeom>
          <a:noFill/>
        </p:spPr>
        <p:txBody>
          <a:bodyPr wrap="square" rtlCol="0">
            <a:spAutoFit/>
          </a:bodyPr>
          <a:lstStyle/>
          <a:p>
            <a:r>
              <a:rPr lang="en-US" sz="3600" dirty="0"/>
              <a:t>Uh oh!</a:t>
            </a:r>
          </a:p>
          <a:p>
            <a:r>
              <a:rPr lang="en-US" sz="3600" dirty="0"/>
              <a:t>What’s happening    to this llama?</a:t>
            </a:r>
          </a:p>
        </p:txBody>
      </p:sp>
      <p:pic>
        <p:nvPicPr>
          <p:cNvPr id="8" name="Picture 7" descr="clover.jpg"/>
          <p:cNvPicPr>
            <a:picLocks noChangeAspect="1"/>
          </p:cNvPicPr>
          <p:nvPr/>
        </p:nvPicPr>
        <p:blipFill>
          <a:blip r:embed="rId4" cstate="print">
            <a:lum bright="7000" contrast="30000"/>
          </a:blip>
          <a:stretch>
            <a:fillRect/>
          </a:stretch>
        </p:blipFill>
        <p:spPr>
          <a:xfrm>
            <a:off x="4495800" y="3308339"/>
            <a:ext cx="3429000" cy="3190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9E1DA2B0-8C68-0004-2E58-D8514BC4E16F}"/>
              </a:ext>
            </a:extLst>
          </p:cNvPr>
          <p:cNvSpPr>
            <a:spLocks noGrp="1"/>
          </p:cNvSpPr>
          <p:nvPr>
            <p:ph type="ctrTitle"/>
          </p:nvPr>
        </p:nvSpPr>
        <p:spPr>
          <a:xfrm>
            <a:off x="838200" y="1447800"/>
            <a:ext cx="7738814" cy="3352800"/>
          </a:xfrm>
        </p:spPr>
        <p:txBody>
          <a:bodyPr/>
          <a:lstStyle/>
          <a:p>
            <a:pPr>
              <a:defRPr/>
            </a:pPr>
            <a:r>
              <a:rPr lang="en-US" dirty="0"/>
              <a:t>Grants, Gifts</a:t>
            </a:r>
            <a:br>
              <a:rPr lang="en-US" dirty="0"/>
            </a:br>
            <a:r>
              <a:rPr lang="en-US" dirty="0"/>
              <a:t/>
            </a:r>
            <a:br>
              <a:rPr lang="en-US" dirty="0"/>
            </a:br>
            <a:r>
              <a:rPr lang="en-US" sz="3600" dirty="0"/>
              <a:t>employee Matching Funds</a:t>
            </a:r>
            <a:br>
              <a:rPr lang="en-US" sz="3600" dirty="0"/>
            </a:br>
            <a:r>
              <a:rPr lang="en-US" sz="3600" dirty="0"/>
              <a:t/>
            </a:r>
            <a:br>
              <a:rPr lang="en-US" sz="3600" dirty="0"/>
            </a:br>
            <a:r>
              <a:rPr lang="en-US" sz="3600" dirty="0"/>
              <a:t>Volunteer Hours</a:t>
            </a:r>
            <a:br>
              <a:rPr lang="en-US" sz="3600" dirty="0"/>
            </a:br>
            <a:r>
              <a:rPr lang="en-US" sz="3600" dirty="0"/>
              <a:t/>
            </a:r>
            <a:br>
              <a:rPr lang="en-US" sz="3600" dirty="0"/>
            </a:br>
            <a:r>
              <a:rPr lang="en-US" sz="3600" dirty="0"/>
              <a:t>Agricultural/Educational Grants</a:t>
            </a:r>
            <a:endParaRPr sz="3600" dirty="0"/>
          </a:p>
        </p:txBody>
      </p:sp>
      <p:sp>
        <p:nvSpPr>
          <p:cNvPr id="40962" name="Content Placeholder 1">
            <a:extLst>
              <a:ext uri="{FF2B5EF4-FFF2-40B4-BE49-F238E27FC236}">
                <a16:creationId xmlns="" xmlns:a16="http://schemas.microsoft.com/office/drawing/2014/main" id="{8FB88158-3ADA-D1CD-19EB-C61E71F0E333}"/>
              </a:ext>
            </a:extLst>
          </p:cNvPr>
          <p:cNvSpPr>
            <a:spLocks noGrp="1"/>
          </p:cNvSpPr>
          <p:nvPr>
            <p:ph type="subTitle" idx="1"/>
          </p:nvPr>
        </p:nvSpPr>
        <p:spPr/>
        <p:txBody>
          <a:bodyPr/>
          <a:lstStyle/>
          <a:p>
            <a:pPr lvl="1"/>
            <a:endParaRPr lang="en-US" altLang="en-US" dirty="0"/>
          </a:p>
          <a:p>
            <a:endParaRPr lang="en-US" altLang="en-US" dirty="0"/>
          </a:p>
          <a:p>
            <a:endParaRPr lang="en-US" altLang="en-US" dirty="0"/>
          </a:p>
        </p:txBody>
      </p:sp>
    </p:spTree>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198DAF-C514-8328-3122-E82EB716B9B4}"/>
              </a:ext>
            </a:extLst>
          </p:cNvPr>
          <p:cNvSpPr>
            <a:spLocks noGrp="1"/>
          </p:cNvSpPr>
          <p:nvPr>
            <p:ph type="title"/>
          </p:nvPr>
        </p:nvSpPr>
        <p:spPr>
          <a:xfrm>
            <a:off x="1295400" y="457200"/>
            <a:ext cx="7239000" cy="457200"/>
          </a:xfrm>
        </p:spPr>
        <p:txBody>
          <a:bodyPr>
            <a:normAutofit fontScale="90000"/>
          </a:bodyPr>
          <a:lstStyle/>
          <a:p>
            <a:pPr>
              <a:defRPr/>
            </a:pPr>
            <a:endParaRPr dirty="0"/>
          </a:p>
        </p:txBody>
      </p:sp>
      <p:sp>
        <p:nvSpPr>
          <p:cNvPr id="8" name="TextBox 7"/>
          <p:cNvSpPr txBox="1"/>
          <p:nvPr/>
        </p:nvSpPr>
        <p:spPr>
          <a:xfrm>
            <a:off x="990600" y="4114800"/>
            <a:ext cx="3886200" cy="1477328"/>
          </a:xfrm>
          <a:prstGeom prst="rect">
            <a:avLst/>
          </a:prstGeom>
          <a:noFill/>
        </p:spPr>
        <p:txBody>
          <a:bodyPr wrap="square" rtlCol="0">
            <a:spAutoFit/>
          </a:bodyPr>
          <a:lstStyle/>
          <a:p>
            <a:pPr algn="ctr"/>
            <a:r>
              <a:rPr lang="en-US" dirty="0" smtClean="0"/>
              <a:t>Free 4-H </a:t>
            </a:r>
            <a:r>
              <a:rPr lang="en-US" dirty="0"/>
              <a:t>Program – K thru 2</a:t>
            </a:r>
            <a:r>
              <a:rPr lang="en-US" baseline="30000" dirty="0"/>
              <a:t>nd</a:t>
            </a:r>
            <a:r>
              <a:rPr lang="en-US" dirty="0"/>
              <a:t> grade</a:t>
            </a:r>
          </a:p>
          <a:p>
            <a:pPr algn="ctr"/>
            <a:r>
              <a:rPr lang="en-US" dirty="0"/>
              <a:t>4 Meetings Total – Held once a month</a:t>
            </a:r>
          </a:p>
          <a:p>
            <a:pPr algn="ctr"/>
            <a:r>
              <a:rPr lang="en-US" dirty="0"/>
              <a:t>Hands-On Llama Experience</a:t>
            </a:r>
          </a:p>
          <a:p>
            <a:pPr algn="ctr"/>
            <a:r>
              <a:rPr lang="en-US" dirty="0"/>
              <a:t>Llama Craft</a:t>
            </a:r>
          </a:p>
          <a:p>
            <a:pPr algn="ctr"/>
            <a:r>
              <a:rPr lang="en-US" dirty="0"/>
              <a:t>Mini can display at fair</a:t>
            </a:r>
          </a:p>
        </p:txBody>
      </p:sp>
      <p:sp>
        <p:nvSpPr>
          <p:cNvPr id="10" name="TextBox 9"/>
          <p:cNvSpPr txBox="1"/>
          <p:nvPr/>
        </p:nvSpPr>
        <p:spPr>
          <a:xfrm>
            <a:off x="1676400" y="5334000"/>
            <a:ext cx="6400800" cy="369332"/>
          </a:xfrm>
          <a:prstGeom prst="rect">
            <a:avLst/>
          </a:prstGeom>
          <a:noFill/>
        </p:spPr>
        <p:txBody>
          <a:bodyPr wrap="square" rtlCol="0">
            <a:spAutoFit/>
          </a:bodyPr>
          <a:lstStyle/>
          <a:p>
            <a:r>
              <a:rPr lang="en-US" dirty="0"/>
              <a:t>					</a:t>
            </a:r>
          </a:p>
        </p:txBody>
      </p:sp>
      <p:sp>
        <p:nvSpPr>
          <p:cNvPr id="11" name="TextBox 10"/>
          <p:cNvSpPr txBox="1"/>
          <p:nvPr/>
        </p:nvSpPr>
        <p:spPr>
          <a:xfrm>
            <a:off x="5181600" y="4114800"/>
            <a:ext cx="3429000" cy="646331"/>
          </a:xfrm>
          <a:prstGeom prst="rect">
            <a:avLst/>
          </a:prstGeom>
          <a:noFill/>
        </p:spPr>
        <p:txBody>
          <a:bodyPr wrap="square" rtlCol="0">
            <a:spAutoFit/>
          </a:bodyPr>
          <a:lstStyle/>
          <a:p>
            <a:pPr algn="ctr"/>
            <a:r>
              <a:rPr lang="en-US" dirty="0" smtClean="0"/>
              <a:t>Project </a:t>
            </a:r>
            <a:r>
              <a:rPr lang="en-US" dirty="0"/>
              <a:t>Helpers – 8</a:t>
            </a:r>
            <a:r>
              <a:rPr lang="en-US" baseline="30000" dirty="0"/>
              <a:t>th</a:t>
            </a:r>
            <a:r>
              <a:rPr lang="en-US" dirty="0"/>
              <a:t> grade &amp; Up</a:t>
            </a:r>
          </a:p>
          <a:p>
            <a:pPr algn="ctr"/>
            <a:r>
              <a:rPr lang="en-US" dirty="0"/>
              <a:t>Earn Community Service Hours</a:t>
            </a:r>
          </a:p>
        </p:txBody>
      </p:sp>
      <p:sp>
        <p:nvSpPr>
          <p:cNvPr id="12" name="TextBox 11"/>
          <p:cNvSpPr txBox="1"/>
          <p:nvPr/>
        </p:nvSpPr>
        <p:spPr>
          <a:xfrm>
            <a:off x="2362200" y="5791200"/>
            <a:ext cx="4953000" cy="707886"/>
          </a:xfrm>
          <a:prstGeom prst="rect">
            <a:avLst/>
          </a:prstGeom>
          <a:noFill/>
        </p:spPr>
        <p:txBody>
          <a:bodyPr wrap="square" rtlCol="0">
            <a:spAutoFit/>
          </a:bodyPr>
          <a:lstStyle/>
          <a:p>
            <a:pPr algn="ctr"/>
            <a:r>
              <a:rPr lang="en-US" sz="2000" dirty="0"/>
              <a:t>Sign-up in the Hamilton Co. Extension Office</a:t>
            </a:r>
          </a:p>
          <a:p>
            <a:pPr algn="ctr"/>
            <a:r>
              <a:rPr lang="en-US" sz="2000" dirty="0"/>
              <a:t>All 4-H Registration Opens October 1st</a:t>
            </a:r>
          </a:p>
        </p:txBody>
      </p:sp>
      <p:pic>
        <p:nvPicPr>
          <p:cNvPr id="13" name="Picture 12" descr="mini llama.jpg"/>
          <p:cNvPicPr>
            <a:picLocks noChangeAspect="1"/>
          </p:cNvPicPr>
          <p:nvPr/>
        </p:nvPicPr>
        <p:blipFill>
          <a:blip r:embed="rId3" cstate="print"/>
          <a:stretch>
            <a:fillRect/>
          </a:stretch>
        </p:blipFill>
        <p:spPr>
          <a:xfrm>
            <a:off x="1295400" y="228600"/>
            <a:ext cx="7010400" cy="3584864"/>
          </a:xfrm>
          <a:prstGeom prst="rect">
            <a:avLst/>
          </a:prstGeom>
        </p:spPr>
      </p:pic>
    </p:spTree>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otsie 1.png"/>
          <p:cNvPicPr>
            <a:picLocks noChangeAspect="1"/>
          </p:cNvPicPr>
          <p:nvPr/>
        </p:nvPicPr>
        <p:blipFill>
          <a:blip r:embed="rId3" cstate="print"/>
          <a:stretch>
            <a:fillRect/>
          </a:stretch>
        </p:blipFill>
        <p:spPr>
          <a:xfrm rot="1678228">
            <a:off x="3352800" y="152400"/>
            <a:ext cx="2514600" cy="366384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 xmlns:a16="http://schemas.microsoft.com/office/drawing/2014/main" id="{B34C0EDF-0D92-1643-4F0E-C771F5717245}"/>
              </a:ext>
            </a:extLst>
          </p:cNvPr>
          <p:cNvSpPr>
            <a:spLocks noGrp="1"/>
          </p:cNvSpPr>
          <p:nvPr>
            <p:ph type="title"/>
          </p:nvPr>
        </p:nvSpPr>
        <p:spPr>
          <a:xfrm>
            <a:off x="1143000" y="2590800"/>
            <a:ext cx="7398271" cy="762000"/>
          </a:xfrm>
        </p:spPr>
        <p:txBody>
          <a:bodyPr>
            <a:normAutofit fontScale="90000"/>
          </a:bodyPr>
          <a:lstStyle/>
          <a:p>
            <a:pPr algn="ctr">
              <a:defRPr/>
            </a:pPr>
            <a:r>
              <a:rPr lang="en-US" dirty="0"/>
              <a:t>???   Question    ???</a:t>
            </a:r>
            <a:endParaRPr dirty="0"/>
          </a:p>
        </p:txBody>
      </p:sp>
      <p:sp>
        <p:nvSpPr>
          <p:cNvPr id="7170" name="Content Placeholder 1">
            <a:extLst>
              <a:ext uri="{FF2B5EF4-FFF2-40B4-BE49-F238E27FC236}">
                <a16:creationId xmlns="" xmlns:a16="http://schemas.microsoft.com/office/drawing/2014/main" id="{6B245E5D-2EDF-5335-8F8A-8BF37165DB29}"/>
              </a:ext>
            </a:extLst>
          </p:cNvPr>
          <p:cNvSpPr>
            <a:spLocks noGrp="1"/>
          </p:cNvSpPr>
          <p:nvPr>
            <p:ph idx="1"/>
          </p:nvPr>
        </p:nvSpPr>
        <p:spPr>
          <a:xfrm flipH="1">
            <a:off x="838200" y="2590800"/>
            <a:ext cx="76200" cy="762000"/>
          </a:xfrm>
        </p:spPr>
        <p:txBody>
          <a:bodyPr>
            <a:normAutofit/>
          </a:bodyPr>
          <a:lstStyle/>
          <a:p>
            <a:pPr algn="ctr">
              <a:buNone/>
            </a:pPr>
            <a:endParaRPr lang="en-US" altLang="en-US" sz="2800" b="1" dirty="0">
              <a:solidFill>
                <a:schemeClr val="tx1"/>
              </a:solidFill>
            </a:endParaRPr>
          </a:p>
          <a:p>
            <a:pPr algn="ctr">
              <a:buNone/>
            </a:pPr>
            <a:endParaRPr lang="en-US" altLang="en-US" sz="3200" b="1" dirty="0">
              <a:solidFill>
                <a:schemeClr val="tx1"/>
              </a:solidFill>
            </a:endParaRPr>
          </a:p>
        </p:txBody>
      </p:sp>
      <p:sp>
        <p:nvSpPr>
          <p:cNvPr id="7" name="TextBox 6"/>
          <p:cNvSpPr txBox="1"/>
          <p:nvPr/>
        </p:nvSpPr>
        <p:spPr>
          <a:xfrm>
            <a:off x="1143000" y="3810000"/>
            <a:ext cx="3657600" cy="1754326"/>
          </a:xfrm>
          <a:prstGeom prst="rect">
            <a:avLst/>
          </a:prstGeom>
          <a:noFill/>
        </p:spPr>
        <p:txBody>
          <a:bodyPr wrap="square" rtlCol="0">
            <a:spAutoFit/>
          </a:bodyPr>
          <a:lstStyle/>
          <a:p>
            <a:r>
              <a:rPr lang="en-US" sz="3600" dirty="0"/>
              <a:t>How many fighting</a:t>
            </a:r>
          </a:p>
          <a:p>
            <a:r>
              <a:rPr lang="en-US" sz="3600" dirty="0"/>
              <a:t>teeth does a llama have?</a:t>
            </a:r>
          </a:p>
        </p:txBody>
      </p:sp>
      <p:pic>
        <p:nvPicPr>
          <p:cNvPr id="101378" name="Picture 2"/>
          <p:cNvPicPr>
            <a:picLocks noChangeAspect="1" noChangeArrowheads="1"/>
          </p:cNvPicPr>
          <p:nvPr/>
        </p:nvPicPr>
        <p:blipFill>
          <a:blip r:embed="rId4" cstate="print"/>
          <a:srcRect/>
          <a:stretch>
            <a:fillRect/>
          </a:stretch>
        </p:blipFill>
        <p:spPr bwMode="auto">
          <a:xfrm>
            <a:off x="5334000" y="3352800"/>
            <a:ext cx="3048000" cy="3154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A481D49D-2B26-B0DA-4964-769BE3142D1C}"/>
              </a:ext>
            </a:extLst>
          </p:cNvPr>
          <p:cNvSpPr>
            <a:spLocks noGrp="1"/>
          </p:cNvSpPr>
          <p:nvPr>
            <p:ph type="title"/>
          </p:nvPr>
        </p:nvSpPr>
        <p:spPr>
          <a:xfrm>
            <a:off x="793229" y="505137"/>
            <a:ext cx="7924800" cy="1492132"/>
          </a:xfrm>
        </p:spPr>
        <p:txBody>
          <a:bodyPr>
            <a:noAutofit/>
          </a:bodyPr>
          <a:lstStyle/>
          <a:p>
            <a:pPr algn="ctr" eaLnBrk="1" hangingPunct="1">
              <a:defRPr/>
            </a:pPr>
            <a:r>
              <a:rPr sz="5400" dirty="0"/>
              <a:t>Hamilton County </a:t>
            </a:r>
            <a:r>
              <a:rPr lang="en-US" sz="5400" dirty="0"/>
              <a:t/>
            </a:r>
            <a:br>
              <a:rPr lang="en-US" sz="5400" dirty="0"/>
            </a:br>
            <a:r>
              <a:rPr sz="5400" dirty="0"/>
              <a:t>Llamas, INC.</a:t>
            </a:r>
          </a:p>
        </p:txBody>
      </p:sp>
      <p:sp>
        <p:nvSpPr>
          <p:cNvPr id="6146" name="Content Placeholder 1">
            <a:extLst>
              <a:ext uri="{FF2B5EF4-FFF2-40B4-BE49-F238E27FC236}">
                <a16:creationId xmlns="" xmlns:a16="http://schemas.microsoft.com/office/drawing/2014/main" id="{C642DCA9-8357-C089-F2FB-9F68A1C1A1EC}"/>
              </a:ext>
            </a:extLst>
          </p:cNvPr>
          <p:cNvSpPr>
            <a:spLocks noGrp="1"/>
          </p:cNvSpPr>
          <p:nvPr>
            <p:ph idx="1"/>
          </p:nvPr>
        </p:nvSpPr>
        <p:spPr/>
        <p:txBody>
          <a:bodyPr>
            <a:normAutofit fontScale="92500" lnSpcReduction="20000"/>
          </a:bodyPr>
          <a:lstStyle/>
          <a:p>
            <a:pPr eaLnBrk="1" hangingPunct="1">
              <a:buFont typeface="Wingdings 2" pitchFamily="18" charset="2"/>
              <a:buChar char=""/>
              <a:defRPr/>
            </a:pPr>
            <a:r>
              <a:rPr lang="en-US" altLang="en-US" b="1" dirty="0">
                <a:solidFill>
                  <a:schemeClr val="tx1"/>
                </a:solidFill>
              </a:rPr>
              <a:t>Who are we?</a:t>
            </a:r>
            <a:br>
              <a:rPr lang="en-US" altLang="en-US" b="1" dirty="0">
                <a:solidFill>
                  <a:schemeClr val="tx1"/>
                </a:solidFill>
              </a:rPr>
            </a:br>
            <a:r>
              <a:rPr lang="en-US" altLang="en-US" b="1" dirty="0" smtClean="0">
                <a:solidFill>
                  <a:schemeClr val="tx1"/>
                </a:solidFill>
              </a:rPr>
              <a:t>     HCL </a:t>
            </a:r>
            <a:r>
              <a:rPr lang="en-US" altLang="en-US" b="1" dirty="0">
                <a:solidFill>
                  <a:schemeClr val="tx1"/>
                </a:solidFill>
              </a:rPr>
              <a:t>is for the </a:t>
            </a:r>
            <a:r>
              <a:rPr lang="en-US" altLang="en-US" b="1" dirty="0" smtClean="0">
                <a:solidFill>
                  <a:schemeClr val="tx1"/>
                </a:solidFill>
              </a:rPr>
              <a:t>purpose </a:t>
            </a:r>
            <a:r>
              <a:rPr lang="en-US" altLang="en-US" b="1" dirty="0">
                <a:solidFill>
                  <a:schemeClr val="tx1"/>
                </a:solidFill>
              </a:rPr>
              <a:t>of  providing llamas for Hamilton County 4-H Llama </a:t>
            </a:r>
            <a:r>
              <a:rPr lang="en-US" altLang="en-US" b="1" dirty="0" smtClean="0">
                <a:solidFill>
                  <a:schemeClr val="tx1"/>
                </a:solidFill>
              </a:rPr>
              <a:t>Project and offering opportunities to youth in our community.</a:t>
            </a:r>
            <a:endParaRPr lang="en-US" altLang="en-US" b="1" dirty="0">
              <a:solidFill>
                <a:schemeClr val="tx1"/>
              </a:solidFill>
            </a:endParaRPr>
          </a:p>
          <a:p>
            <a:pPr lvl="1" eaLnBrk="1" hangingPunct="1">
              <a:buFont typeface="Wingdings 2" pitchFamily="18" charset="2"/>
              <a:buChar char=""/>
              <a:defRPr/>
            </a:pPr>
            <a:endParaRPr lang="en-US" altLang="en-US" b="1" dirty="0"/>
          </a:p>
          <a:p>
            <a:pPr eaLnBrk="1" hangingPunct="1">
              <a:buFont typeface="Wingdings 2" pitchFamily="18" charset="2"/>
              <a:buChar char=""/>
              <a:defRPr/>
            </a:pPr>
            <a:r>
              <a:rPr lang="en-US" altLang="en-US" b="1" dirty="0">
                <a:solidFill>
                  <a:schemeClr val="tx1"/>
                </a:solidFill>
              </a:rPr>
              <a:t>About Us</a:t>
            </a:r>
          </a:p>
          <a:p>
            <a:pPr lvl="1" eaLnBrk="1" hangingPunct="1">
              <a:buFont typeface="Wingdings 2" pitchFamily="18" charset="2"/>
              <a:buChar char=""/>
              <a:defRPr/>
            </a:pPr>
            <a:r>
              <a:rPr lang="en-US" altLang="en-US" b="1" dirty="0">
                <a:solidFill>
                  <a:schemeClr val="tx1"/>
                </a:solidFill>
              </a:rPr>
              <a:t>Established October, 2014</a:t>
            </a:r>
          </a:p>
          <a:p>
            <a:pPr lvl="1" eaLnBrk="1" hangingPunct="1">
              <a:buFont typeface="Wingdings 2" pitchFamily="18" charset="2"/>
              <a:buChar char=""/>
              <a:defRPr/>
            </a:pPr>
            <a:r>
              <a:rPr lang="en-US" altLang="en-US" b="1" dirty="0">
                <a:solidFill>
                  <a:schemeClr val="tx1"/>
                </a:solidFill>
              </a:rPr>
              <a:t>501c3 non-profit</a:t>
            </a:r>
          </a:p>
          <a:p>
            <a:pPr lvl="2" eaLnBrk="1" hangingPunct="1">
              <a:buFont typeface="Wingdings 2" pitchFamily="18" charset="2"/>
              <a:buChar char=""/>
              <a:defRPr/>
            </a:pPr>
            <a:r>
              <a:rPr lang="en-US" altLang="en-US" b="1" dirty="0">
                <a:solidFill>
                  <a:schemeClr val="tx1"/>
                </a:solidFill>
              </a:rPr>
              <a:t>Functions as a Co-op</a:t>
            </a:r>
          </a:p>
          <a:p>
            <a:pPr lvl="2">
              <a:buFont typeface="Wingdings 2" pitchFamily="18" charset="2"/>
              <a:buChar char=""/>
              <a:defRPr/>
            </a:pPr>
            <a:r>
              <a:rPr lang="en-US" altLang="en-US" b="1" dirty="0">
                <a:solidFill>
                  <a:schemeClr val="tx1"/>
                </a:solidFill>
              </a:rPr>
              <a:t>We average 80 youth members </a:t>
            </a:r>
          </a:p>
          <a:p>
            <a:pPr lvl="2">
              <a:buFont typeface="Wingdings 2" pitchFamily="18" charset="2"/>
              <a:buChar char=""/>
              <a:defRPr/>
            </a:pPr>
            <a:r>
              <a:rPr lang="en-US" altLang="en-US" b="1" dirty="0">
                <a:solidFill>
                  <a:schemeClr val="tx1"/>
                </a:solidFill>
              </a:rPr>
              <a:t>ALL is not possible without YOU!!</a:t>
            </a:r>
          </a:p>
          <a:p>
            <a:pPr lvl="2" eaLnBrk="1" hangingPunct="1">
              <a:buFont typeface="Wingdings 2" pitchFamily="18" charset="2"/>
              <a:buChar char=""/>
              <a:defRPr/>
            </a:pPr>
            <a:endParaRPr lang="en-US" altLang="en-US" dirty="0"/>
          </a:p>
          <a:p>
            <a:pPr eaLnBrk="1" hangingPunct="1">
              <a:buFont typeface="Wingdings 2" pitchFamily="18" charset="2"/>
              <a:buChar char=""/>
              <a:defRPr/>
            </a:pPr>
            <a:endParaRPr lang="en-US" altLang="en-US" dirty="0"/>
          </a:p>
          <a:p>
            <a:pPr marL="0" indent="0" eaLnBrk="1" hangingPunct="1">
              <a:buFont typeface="Wingdings 2" pitchFamily="18" charset="2"/>
              <a:buNone/>
              <a:defRPr/>
            </a:pPr>
            <a:endParaRPr lang="en-US" altLang="en-US" dirty="0"/>
          </a:p>
        </p:txBody>
      </p:sp>
      <p:pic>
        <p:nvPicPr>
          <p:cNvPr id="2" name="Picture 5" descr="Hamilton Co. Llamas">
            <a:extLst>
              <a:ext uri="{FF2B5EF4-FFF2-40B4-BE49-F238E27FC236}">
                <a16:creationId xmlns="" xmlns:a16="http://schemas.microsoft.com/office/drawing/2014/main" id="{6C83D3AE-A079-50D8-9B44-4A36A9ADEE33}"/>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0" y="3320797"/>
            <a:ext cx="3115734" cy="1524000"/>
          </a:xfrm>
          <a:prstGeom prst="rect">
            <a:avLst/>
          </a:prstGeom>
          <a:noFill/>
          <a:effectLst>
            <a:outerShdw blurRad="50800" dist="38100" dir="5400000" algn="t"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Tree>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otsie 1.png"/>
          <p:cNvPicPr>
            <a:picLocks noChangeAspect="1"/>
          </p:cNvPicPr>
          <p:nvPr/>
        </p:nvPicPr>
        <p:blipFill>
          <a:blip r:embed="rId3" cstate="print"/>
          <a:stretch>
            <a:fillRect/>
          </a:stretch>
        </p:blipFill>
        <p:spPr>
          <a:xfrm rot="1678228">
            <a:off x="3352800" y="152400"/>
            <a:ext cx="2514600" cy="366384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 xmlns:a16="http://schemas.microsoft.com/office/drawing/2014/main" id="{B34C0EDF-0D92-1643-4F0E-C771F5717245}"/>
              </a:ext>
            </a:extLst>
          </p:cNvPr>
          <p:cNvSpPr>
            <a:spLocks noGrp="1"/>
          </p:cNvSpPr>
          <p:nvPr>
            <p:ph type="title"/>
          </p:nvPr>
        </p:nvSpPr>
        <p:spPr>
          <a:xfrm>
            <a:off x="1143000" y="2590800"/>
            <a:ext cx="7398271" cy="762000"/>
          </a:xfrm>
        </p:spPr>
        <p:txBody>
          <a:bodyPr>
            <a:normAutofit fontScale="90000"/>
          </a:bodyPr>
          <a:lstStyle/>
          <a:p>
            <a:pPr algn="ctr">
              <a:defRPr/>
            </a:pPr>
            <a:r>
              <a:rPr lang="en-US" dirty="0"/>
              <a:t>???   Question    ???</a:t>
            </a:r>
            <a:endParaRPr dirty="0"/>
          </a:p>
        </p:txBody>
      </p:sp>
      <p:sp>
        <p:nvSpPr>
          <p:cNvPr id="7170" name="Content Placeholder 1">
            <a:extLst>
              <a:ext uri="{FF2B5EF4-FFF2-40B4-BE49-F238E27FC236}">
                <a16:creationId xmlns="" xmlns:a16="http://schemas.microsoft.com/office/drawing/2014/main" id="{6B245E5D-2EDF-5335-8F8A-8BF37165DB29}"/>
              </a:ext>
            </a:extLst>
          </p:cNvPr>
          <p:cNvSpPr>
            <a:spLocks noGrp="1"/>
          </p:cNvSpPr>
          <p:nvPr>
            <p:ph idx="1"/>
          </p:nvPr>
        </p:nvSpPr>
        <p:spPr>
          <a:xfrm flipH="1">
            <a:off x="838200" y="2590800"/>
            <a:ext cx="76200" cy="762000"/>
          </a:xfrm>
        </p:spPr>
        <p:txBody>
          <a:bodyPr>
            <a:normAutofit/>
          </a:bodyPr>
          <a:lstStyle/>
          <a:p>
            <a:pPr algn="ctr">
              <a:buNone/>
            </a:pPr>
            <a:endParaRPr lang="en-US" altLang="en-US" sz="2800" b="1" dirty="0">
              <a:solidFill>
                <a:schemeClr val="tx1"/>
              </a:solidFill>
            </a:endParaRPr>
          </a:p>
          <a:p>
            <a:pPr algn="ctr">
              <a:buNone/>
            </a:pPr>
            <a:endParaRPr lang="en-US" altLang="en-US" sz="3200" b="1" dirty="0">
              <a:solidFill>
                <a:schemeClr val="tx1"/>
              </a:solidFill>
            </a:endParaRPr>
          </a:p>
        </p:txBody>
      </p:sp>
      <p:sp>
        <p:nvSpPr>
          <p:cNvPr id="7" name="TextBox 6"/>
          <p:cNvSpPr txBox="1"/>
          <p:nvPr/>
        </p:nvSpPr>
        <p:spPr>
          <a:xfrm>
            <a:off x="1143000" y="3810000"/>
            <a:ext cx="3657600" cy="1754326"/>
          </a:xfrm>
          <a:prstGeom prst="rect">
            <a:avLst/>
          </a:prstGeom>
          <a:noFill/>
        </p:spPr>
        <p:txBody>
          <a:bodyPr wrap="square" rtlCol="0">
            <a:spAutoFit/>
          </a:bodyPr>
          <a:lstStyle/>
          <a:p>
            <a:r>
              <a:rPr lang="en-US" sz="3600" dirty="0" smtClean="0"/>
              <a:t>Where are these dangerous teeth located?</a:t>
            </a:r>
            <a:endParaRPr lang="en-US" sz="3600" dirty="0"/>
          </a:p>
        </p:txBody>
      </p:sp>
      <p:pic>
        <p:nvPicPr>
          <p:cNvPr id="101378" name="Picture 2"/>
          <p:cNvPicPr>
            <a:picLocks noChangeAspect="1" noChangeArrowheads="1"/>
          </p:cNvPicPr>
          <p:nvPr/>
        </p:nvPicPr>
        <p:blipFill>
          <a:blip r:embed="rId4" cstate="print"/>
          <a:srcRect/>
          <a:stretch>
            <a:fillRect/>
          </a:stretch>
        </p:blipFill>
        <p:spPr bwMode="auto">
          <a:xfrm>
            <a:off x="5334000" y="3352800"/>
            <a:ext cx="3048000" cy="3154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2">
            <a:extLst>
              <a:ext uri="{FF2B5EF4-FFF2-40B4-BE49-F238E27FC236}">
                <a16:creationId xmlns="" xmlns:a16="http://schemas.microsoft.com/office/drawing/2014/main" id="{A277B4A4-CFB9-D16B-8D50-ADAE6EB91B55}"/>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67400" y="2438400"/>
            <a:ext cx="2968917" cy="4191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 xmlns:a16="http://schemas.microsoft.com/office/drawing/2014/main" id="{A704D7BB-6D10-81A6-CF76-FFD25DC259DD}"/>
              </a:ext>
            </a:extLst>
          </p:cNvPr>
          <p:cNvSpPr>
            <a:spLocks noGrp="1"/>
          </p:cNvSpPr>
          <p:nvPr>
            <p:ph type="ctrTitle"/>
          </p:nvPr>
        </p:nvSpPr>
        <p:spPr>
          <a:xfrm>
            <a:off x="1447800" y="762000"/>
            <a:ext cx="6734889" cy="914400"/>
          </a:xfrm>
        </p:spPr>
        <p:txBody>
          <a:bodyPr>
            <a:normAutofit fontScale="90000"/>
          </a:bodyPr>
          <a:lstStyle/>
          <a:p>
            <a:pPr>
              <a:defRPr/>
            </a:pPr>
            <a:r>
              <a:rPr lang="en-US" sz="4000" dirty="0"/>
              <a:t>Ways to </a:t>
            </a:r>
            <a:r>
              <a:rPr lang="en-US" sz="4000" dirty="0" smtClean="0"/>
              <a:t>keep </a:t>
            </a:r>
            <a:r>
              <a:rPr lang="en-US" sz="4000" dirty="0"/>
              <a:t>in </a:t>
            </a:r>
            <a:r>
              <a:rPr lang="en-US" sz="4000" dirty="0" smtClean="0"/>
              <a:t>touch &amp; Social Media</a:t>
            </a:r>
            <a:r>
              <a:rPr lang="en-US" sz="3600" dirty="0"/>
              <a:t/>
            </a:r>
            <a:br>
              <a:rPr lang="en-US" sz="3600" dirty="0"/>
            </a:br>
            <a:r>
              <a:rPr lang="en-US" sz="3600" dirty="0"/>
              <a:t/>
            </a:r>
            <a:br>
              <a:rPr lang="en-US" sz="3600" dirty="0"/>
            </a:br>
            <a:endParaRPr sz="2700" dirty="0"/>
          </a:p>
        </p:txBody>
      </p:sp>
      <p:sp>
        <p:nvSpPr>
          <p:cNvPr id="5" name="TextBox 4">
            <a:extLst>
              <a:ext uri="{FF2B5EF4-FFF2-40B4-BE49-F238E27FC236}">
                <a16:creationId xmlns="" xmlns:a16="http://schemas.microsoft.com/office/drawing/2014/main" id="{E8A84232-06CE-F44D-8DBE-2A51B6267AE4}"/>
              </a:ext>
            </a:extLst>
          </p:cNvPr>
          <p:cNvSpPr txBox="1"/>
          <p:nvPr/>
        </p:nvSpPr>
        <p:spPr>
          <a:xfrm>
            <a:off x="533400" y="1371600"/>
            <a:ext cx="7978876" cy="5262979"/>
          </a:xfrm>
          <a:prstGeom prst="rect">
            <a:avLst/>
          </a:prstGeom>
          <a:noFill/>
        </p:spPr>
        <p:txBody>
          <a:bodyPr>
            <a:spAutoFit/>
          </a:bodyPr>
          <a:lstStyle/>
          <a:p>
            <a:pPr eaLnBrk="1" hangingPunct="1">
              <a:defRPr/>
            </a:pPr>
            <a:endParaRPr lang="en-US" sz="2400" dirty="0">
              <a:cs typeface="Arial" charset="0"/>
            </a:endParaRPr>
          </a:p>
          <a:p>
            <a:pPr eaLnBrk="1" hangingPunct="1">
              <a:defRPr/>
            </a:pPr>
            <a:r>
              <a:rPr lang="en-US" sz="2400" b="1" dirty="0">
                <a:cs typeface="Arial" charset="0"/>
              </a:rPr>
              <a:t>Emails to members with farm, animal, &amp; 4-H news.</a:t>
            </a:r>
          </a:p>
          <a:p>
            <a:pPr eaLnBrk="1" hangingPunct="1">
              <a:defRPr/>
            </a:pPr>
            <a:endParaRPr lang="en-US" sz="2400" b="1" dirty="0">
              <a:cs typeface="Arial" charset="0"/>
            </a:endParaRPr>
          </a:p>
          <a:p>
            <a:pPr eaLnBrk="1" hangingPunct="1">
              <a:defRPr/>
            </a:pPr>
            <a:r>
              <a:rPr lang="en-US" sz="2400" b="1" dirty="0">
                <a:cs typeface="Arial" charset="0"/>
              </a:rPr>
              <a:t>Member’s </a:t>
            </a:r>
            <a:r>
              <a:rPr lang="en-US" sz="2400" b="1" dirty="0" err="1" smtClean="0">
                <a:cs typeface="Arial" charset="0"/>
              </a:rPr>
              <a:t>Facebook</a:t>
            </a:r>
            <a:endParaRPr lang="en-US" sz="2400" b="1" dirty="0">
              <a:cs typeface="Arial" charset="0"/>
            </a:endParaRPr>
          </a:p>
          <a:p>
            <a:pPr eaLnBrk="1" hangingPunct="1">
              <a:defRPr/>
            </a:pPr>
            <a:r>
              <a:rPr lang="en-US" sz="2000" b="1" dirty="0" smtClean="0">
                <a:cs typeface="Arial" charset="0"/>
              </a:rPr>
              <a:t>This </a:t>
            </a:r>
            <a:r>
              <a:rPr lang="en-US" sz="2000" b="1" dirty="0">
                <a:cs typeface="Arial" charset="0"/>
              </a:rPr>
              <a:t>is a closed group – only members</a:t>
            </a:r>
            <a:r>
              <a:rPr lang="en-US" sz="2400" b="1" dirty="0">
                <a:cs typeface="Arial" charset="0"/>
              </a:rPr>
              <a:t>.</a:t>
            </a:r>
          </a:p>
          <a:p>
            <a:pPr eaLnBrk="1" hangingPunct="1">
              <a:defRPr/>
            </a:pPr>
            <a:endParaRPr lang="en-US" sz="2400" b="1" dirty="0">
              <a:cs typeface="Arial" charset="0"/>
            </a:endParaRPr>
          </a:p>
          <a:p>
            <a:pPr>
              <a:defRPr/>
            </a:pPr>
            <a:r>
              <a:rPr lang="en-US" sz="2400" b="1" dirty="0"/>
              <a:t>PR Promotional </a:t>
            </a:r>
            <a:r>
              <a:rPr lang="en-US" sz="2400" b="1" dirty="0" err="1" smtClean="0"/>
              <a:t>Facebook</a:t>
            </a:r>
            <a:r>
              <a:rPr lang="en-US" sz="2400" b="1" dirty="0" smtClean="0"/>
              <a:t>  </a:t>
            </a:r>
            <a:endParaRPr lang="en-US" sz="2400" b="1" dirty="0"/>
          </a:p>
          <a:p>
            <a:pPr>
              <a:buFont typeface="Wingdings 2" pitchFamily="18" charset="2"/>
              <a:buChar char=""/>
              <a:defRPr/>
            </a:pPr>
            <a:endParaRPr lang="en-US" sz="2400" b="1" dirty="0"/>
          </a:p>
          <a:p>
            <a:pPr>
              <a:defRPr/>
            </a:pPr>
            <a:r>
              <a:rPr lang="en-US" sz="2400" b="1" dirty="0"/>
              <a:t>Instagram:  </a:t>
            </a:r>
            <a:r>
              <a:rPr lang="en-US" sz="2400" b="1" dirty="0" err="1"/>
              <a:t>hamiltoncountyllamas</a:t>
            </a:r>
            <a:endParaRPr lang="en-US" sz="2400" b="1" dirty="0"/>
          </a:p>
          <a:p>
            <a:pPr>
              <a:defRPr/>
            </a:pPr>
            <a:endParaRPr lang="en-US" sz="2400" b="1" dirty="0"/>
          </a:p>
          <a:p>
            <a:pPr>
              <a:defRPr/>
            </a:pPr>
            <a:r>
              <a:rPr lang="en-US" sz="2400" b="1" dirty="0"/>
              <a:t>Social Media </a:t>
            </a:r>
            <a:r>
              <a:rPr lang="en-US" sz="2400" b="1" dirty="0" smtClean="0"/>
              <a:t>Master:  Chris </a:t>
            </a:r>
            <a:r>
              <a:rPr lang="en-US" sz="2400" b="1" dirty="0"/>
              <a:t>Bishop</a:t>
            </a:r>
          </a:p>
          <a:p>
            <a:pPr>
              <a:defRPr/>
            </a:pPr>
            <a:endParaRPr lang="en-US" sz="2400" dirty="0"/>
          </a:p>
          <a:p>
            <a:pPr eaLnBrk="1" hangingPunct="1">
              <a:defRPr/>
            </a:pPr>
            <a:endParaRPr lang="en-US" sz="2400" dirty="0">
              <a:cs typeface="Arial" charset="0"/>
            </a:endParaRPr>
          </a:p>
          <a:p>
            <a:pPr eaLnBrk="1" hangingPunct="1">
              <a:defRPr/>
            </a:pPr>
            <a:endParaRPr lang="en-US" sz="2400" dirty="0">
              <a:cs typeface="Arial" charset="0"/>
            </a:endParaRPr>
          </a:p>
        </p:txBody>
      </p:sp>
    </p:spTree>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198DAF-C514-8328-3122-E82EB716B9B4}"/>
              </a:ext>
            </a:extLst>
          </p:cNvPr>
          <p:cNvSpPr>
            <a:spLocks noGrp="1"/>
          </p:cNvSpPr>
          <p:nvPr>
            <p:ph type="title"/>
          </p:nvPr>
        </p:nvSpPr>
        <p:spPr>
          <a:xfrm>
            <a:off x="990600" y="304800"/>
            <a:ext cx="7772400" cy="1219200"/>
          </a:xfrm>
        </p:spPr>
        <p:txBody>
          <a:bodyPr>
            <a:noAutofit/>
          </a:bodyPr>
          <a:lstStyle/>
          <a:p>
            <a:pPr algn="ctr">
              <a:defRPr/>
            </a:pPr>
            <a:r>
              <a:rPr lang="en-US" sz="4400" dirty="0"/>
              <a:t>Looking forward to our new llama barn addition </a:t>
            </a:r>
            <a:r>
              <a:rPr lang="en-US" sz="4400" dirty="0" smtClean="0"/>
              <a:t>2025  </a:t>
            </a:r>
            <a:endParaRPr sz="4400" dirty="0"/>
          </a:p>
        </p:txBody>
      </p:sp>
      <p:sp>
        <p:nvSpPr>
          <p:cNvPr id="4" name="TextBox 3"/>
          <p:cNvSpPr txBox="1"/>
          <p:nvPr/>
        </p:nvSpPr>
        <p:spPr>
          <a:xfrm>
            <a:off x="1143000" y="5486400"/>
            <a:ext cx="5181600" cy="1077218"/>
          </a:xfrm>
          <a:prstGeom prst="rect">
            <a:avLst/>
          </a:prstGeom>
          <a:noFill/>
        </p:spPr>
        <p:txBody>
          <a:bodyPr wrap="square" rtlCol="0">
            <a:spAutoFit/>
          </a:bodyPr>
          <a:lstStyle/>
          <a:p>
            <a:r>
              <a:rPr lang="en-US" sz="3200" dirty="0">
                <a:latin typeface="Impact" pitchFamily="34" charset="0"/>
              </a:rPr>
              <a:t>Includes rest rooms, kitchen, &amp; storage room</a:t>
            </a:r>
          </a:p>
        </p:txBody>
      </p:sp>
      <p:pic>
        <p:nvPicPr>
          <p:cNvPr id="8" name="Picture 7" descr="silo logo.png"/>
          <p:cNvPicPr>
            <a:picLocks noChangeAspect="1"/>
          </p:cNvPicPr>
          <p:nvPr/>
        </p:nvPicPr>
        <p:blipFill>
          <a:blip r:embed="rId3" cstate="print"/>
          <a:stretch>
            <a:fillRect/>
          </a:stretch>
        </p:blipFill>
        <p:spPr>
          <a:xfrm>
            <a:off x="6705600" y="5715000"/>
            <a:ext cx="1981201" cy="699248"/>
          </a:xfrm>
          <a:prstGeom prst="rect">
            <a:avLst/>
          </a:prstGeom>
        </p:spPr>
      </p:pic>
      <p:pic>
        <p:nvPicPr>
          <p:cNvPr id="7" name="Picture 6" descr="2024 construction2.crop.jpg"/>
          <p:cNvPicPr>
            <a:picLocks noChangeAspect="1"/>
          </p:cNvPicPr>
          <p:nvPr/>
        </p:nvPicPr>
        <p:blipFill>
          <a:blip r:embed="rId4" cstate="print"/>
          <a:stretch>
            <a:fillRect/>
          </a:stretch>
        </p:blipFill>
        <p:spPr>
          <a:xfrm>
            <a:off x="1524000" y="1905000"/>
            <a:ext cx="6520133" cy="337718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198DAF-C514-8328-3122-E82EB716B9B4}"/>
              </a:ext>
            </a:extLst>
          </p:cNvPr>
          <p:cNvSpPr>
            <a:spLocks noGrp="1"/>
          </p:cNvSpPr>
          <p:nvPr>
            <p:ph type="title"/>
          </p:nvPr>
        </p:nvSpPr>
        <p:spPr>
          <a:xfrm>
            <a:off x="1600200" y="381000"/>
            <a:ext cx="6400800" cy="533400"/>
          </a:xfrm>
        </p:spPr>
        <p:txBody>
          <a:bodyPr>
            <a:normAutofit fontScale="90000"/>
          </a:bodyPr>
          <a:lstStyle/>
          <a:p>
            <a:pPr algn="ctr">
              <a:defRPr/>
            </a:pPr>
            <a:r>
              <a:rPr lang="en-US" dirty="0"/>
              <a:t>Llama barn history  </a:t>
            </a:r>
            <a:endParaRPr dirty="0"/>
          </a:p>
        </p:txBody>
      </p:sp>
      <p:sp>
        <p:nvSpPr>
          <p:cNvPr id="4" name="TextBox 3"/>
          <p:cNvSpPr txBox="1"/>
          <p:nvPr/>
        </p:nvSpPr>
        <p:spPr>
          <a:xfrm>
            <a:off x="1981200" y="4419600"/>
            <a:ext cx="5715000" cy="2246769"/>
          </a:xfrm>
          <a:prstGeom prst="rect">
            <a:avLst/>
          </a:prstGeom>
          <a:noFill/>
        </p:spPr>
        <p:txBody>
          <a:bodyPr wrap="square" rtlCol="0">
            <a:spAutoFit/>
          </a:bodyPr>
          <a:lstStyle/>
          <a:p>
            <a:r>
              <a:rPr lang="en-US" sz="2800" dirty="0"/>
              <a:t>Built by our Llama Trekkers 4-H Club</a:t>
            </a:r>
          </a:p>
          <a:p>
            <a:r>
              <a:rPr lang="en-US" sz="2800" dirty="0"/>
              <a:t>Planned/saved for ten years</a:t>
            </a:r>
          </a:p>
          <a:p>
            <a:r>
              <a:rPr lang="en-US" sz="2800" dirty="0"/>
              <a:t>No county money used</a:t>
            </a:r>
          </a:p>
          <a:p>
            <a:r>
              <a:rPr lang="en-US" sz="2800" dirty="0"/>
              <a:t>Started in April, 2007</a:t>
            </a:r>
          </a:p>
          <a:p>
            <a:r>
              <a:rPr lang="en-US" sz="2800" dirty="0"/>
              <a:t>Phase 2 (heating &amp; AC) in 2008</a:t>
            </a:r>
          </a:p>
        </p:txBody>
      </p:sp>
      <p:pic>
        <p:nvPicPr>
          <p:cNvPr id="5" name="Picture 4" descr="newbarn011a.jpg"/>
          <p:cNvPicPr>
            <a:picLocks noChangeAspect="1"/>
          </p:cNvPicPr>
          <p:nvPr/>
        </p:nvPicPr>
        <p:blipFill>
          <a:blip r:embed="rId3" cstate="print"/>
          <a:stretch>
            <a:fillRect/>
          </a:stretch>
        </p:blipFill>
        <p:spPr>
          <a:xfrm>
            <a:off x="2057400" y="1219200"/>
            <a:ext cx="5257800" cy="29358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5029200" y="1447800"/>
            <a:ext cx="1524000" cy="400110"/>
          </a:xfrm>
          <a:prstGeom prst="rect">
            <a:avLst/>
          </a:prstGeom>
          <a:noFill/>
        </p:spPr>
        <p:txBody>
          <a:bodyPr wrap="square" rtlCol="0">
            <a:spAutoFit/>
          </a:bodyPr>
          <a:lstStyle/>
          <a:p>
            <a:r>
              <a:rPr lang="en-US" sz="2000" i="1" dirty="0">
                <a:solidFill>
                  <a:schemeClr val="bg1"/>
                </a:solidFill>
              </a:rPr>
              <a:t>May 9, 2007</a:t>
            </a:r>
          </a:p>
        </p:txBody>
      </p:sp>
    </p:spTree>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otsie 1.png"/>
          <p:cNvPicPr>
            <a:picLocks noChangeAspect="1"/>
          </p:cNvPicPr>
          <p:nvPr/>
        </p:nvPicPr>
        <p:blipFill>
          <a:blip r:embed="rId3" cstate="print"/>
          <a:stretch>
            <a:fillRect/>
          </a:stretch>
        </p:blipFill>
        <p:spPr>
          <a:xfrm rot="1678228">
            <a:off x="3352800" y="152400"/>
            <a:ext cx="2514600" cy="366384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 xmlns:a16="http://schemas.microsoft.com/office/drawing/2014/main" id="{B34C0EDF-0D92-1643-4F0E-C771F5717245}"/>
              </a:ext>
            </a:extLst>
          </p:cNvPr>
          <p:cNvSpPr>
            <a:spLocks noGrp="1"/>
          </p:cNvSpPr>
          <p:nvPr>
            <p:ph type="title"/>
          </p:nvPr>
        </p:nvSpPr>
        <p:spPr>
          <a:xfrm>
            <a:off x="1143000" y="2590800"/>
            <a:ext cx="7398271" cy="762000"/>
          </a:xfrm>
        </p:spPr>
        <p:txBody>
          <a:bodyPr>
            <a:normAutofit fontScale="90000"/>
          </a:bodyPr>
          <a:lstStyle/>
          <a:p>
            <a:pPr algn="ctr">
              <a:defRPr/>
            </a:pPr>
            <a:r>
              <a:rPr lang="en-US" dirty="0"/>
              <a:t>???   Question    ???</a:t>
            </a:r>
            <a:endParaRPr dirty="0"/>
          </a:p>
        </p:txBody>
      </p:sp>
      <p:sp>
        <p:nvSpPr>
          <p:cNvPr id="7170" name="Content Placeholder 1">
            <a:extLst>
              <a:ext uri="{FF2B5EF4-FFF2-40B4-BE49-F238E27FC236}">
                <a16:creationId xmlns="" xmlns:a16="http://schemas.microsoft.com/office/drawing/2014/main" id="{6B245E5D-2EDF-5335-8F8A-8BF37165DB29}"/>
              </a:ext>
            </a:extLst>
          </p:cNvPr>
          <p:cNvSpPr>
            <a:spLocks noGrp="1"/>
          </p:cNvSpPr>
          <p:nvPr>
            <p:ph idx="1"/>
          </p:nvPr>
        </p:nvSpPr>
        <p:spPr>
          <a:xfrm flipH="1">
            <a:off x="838200" y="2590800"/>
            <a:ext cx="76200" cy="762000"/>
          </a:xfrm>
        </p:spPr>
        <p:txBody>
          <a:bodyPr>
            <a:normAutofit/>
          </a:bodyPr>
          <a:lstStyle/>
          <a:p>
            <a:pPr algn="ctr">
              <a:buNone/>
            </a:pPr>
            <a:endParaRPr lang="en-US" altLang="en-US" sz="2800" b="1" dirty="0">
              <a:solidFill>
                <a:schemeClr val="tx1"/>
              </a:solidFill>
            </a:endParaRPr>
          </a:p>
          <a:p>
            <a:pPr algn="ctr">
              <a:buNone/>
            </a:pPr>
            <a:endParaRPr lang="en-US" altLang="en-US" sz="3200" b="1" dirty="0">
              <a:solidFill>
                <a:schemeClr val="tx1"/>
              </a:solidFill>
            </a:endParaRPr>
          </a:p>
        </p:txBody>
      </p:sp>
      <p:sp>
        <p:nvSpPr>
          <p:cNvPr id="7" name="TextBox 6"/>
          <p:cNvSpPr txBox="1"/>
          <p:nvPr/>
        </p:nvSpPr>
        <p:spPr>
          <a:xfrm>
            <a:off x="892833" y="4000114"/>
            <a:ext cx="3733800" cy="1754326"/>
          </a:xfrm>
          <a:prstGeom prst="rect">
            <a:avLst/>
          </a:prstGeom>
          <a:noFill/>
        </p:spPr>
        <p:txBody>
          <a:bodyPr wrap="square" rtlCol="0">
            <a:spAutoFit/>
          </a:bodyPr>
          <a:lstStyle/>
          <a:p>
            <a:pPr algn="ctr"/>
            <a:r>
              <a:rPr lang="en-US" sz="3600" dirty="0"/>
              <a:t>What is on top of our llama barn at the fairgrounds?</a:t>
            </a:r>
          </a:p>
        </p:txBody>
      </p:sp>
      <p:pic>
        <p:nvPicPr>
          <p:cNvPr id="8" name="Picture 7" descr="Birds_4 (1).jpg"/>
          <p:cNvPicPr>
            <a:picLocks noChangeAspect="1"/>
          </p:cNvPicPr>
          <p:nvPr/>
        </p:nvPicPr>
        <p:blipFill>
          <a:blip r:embed="rId4" cstate="print"/>
          <a:stretch>
            <a:fillRect/>
          </a:stretch>
        </p:blipFill>
        <p:spPr>
          <a:xfrm>
            <a:off x="4800600" y="3810000"/>
            <a:ext cx="3124200" cy="2305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rot="20808313">
            <a:off x="4800600" y="3810000"/>
            <a:ext cx="2362200" cy="646331"/>
          </a:xfrm>
          <a:prstGeom prst="rect">
            <a:avLst/>
          </a:prstGeom>
          <a:noFill/>
        </p:spPr>
        <p:txBody>
          <a:bodyPr wrap="square" rtlCol="0">
            <a:spAutoFit/>
          </a:bodyPr>
          <a:lstStyle/>
          <a:p>
            <a:r>
              <a:rPr lang="en-US" sz="3600" dirty="0"/>
              <a:t>Not This!</a:t>
            </a:r>
          </a:p>
        </p:txBody>
      </p:sp>
      <p:sp>
        <p:nvSpPr>
          <p:cNvPr id="11" name="TextBox 10"/>
          <p:cNvSpPr txBox="1"/>
          <p:nvPr/>
        </p:nvSpPr>
        <p:spPr>
          <a:xfrm>
            <a:off x="7924800" y="4572000"/>
            <a:ext cx="838200" cy="1569660"/>
          </a:xfrm>
          <a:prstGeom prst="rect">
            <a:avLst/>
          </a:prstGeom>
          <a:noFill/>
        </p:spPr>
        <p:txBody>
          <a:bodyPr wrap="square" rtlCol="0">
            <a:spAutoFit/>
          </a:bodyPr>
          <a:lstStyle/>
          <a:p>
            <a:r>
              <a:rPr lang="en-US" sz="9600" dirty="0">
                <a:latin typeface="Another shabby" pitchFamily="2" charset="0"/>
              </a:rPr>
              <a:t>?</a:t>
            </a:r>
          </a:p>
        </p:txBody>
      </p:sp>
    </p:spTree>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5224750" cy="568200"/>
          </a:xfrm>
        </p:spPr>
        <p:txBody>
          <a:bodyPr/>
          <a:lstStyle/>
          <a:p>
            <a:pPr algn="ctr"/>
            <a:r>
              <a:rPr lang="en-US" dirty="0" smtClean="0"/>
              <a:t>New business</a:t>
            </a:r>
            <a:br>
              <a:rPr lang="en-US" dirty="0" smtClean="0"/>
            </a:br>
            <a:r>
              <a:rPr lang="en-US" sz="3600" dirty="0" smtClean="0"/>
              <a:t>to the membership</a:t>
            </a:r>
            <a:endParaRPr lang="en-US" sz="3600" dirty="0"/>
          </a:p>
        </p:txBody>
      </p:sp>
      <p:sp>
        <p:nvSpPr>
          <p:cNvPr id="3" name="Rectangle 2"/>
          <p:cNvSpPr/>
          <p:nvPr/>
        </p:nvSpPr>
        <p:spPr>
          <a:xfrm>
            <a:off x="1524000" y="3244334"/>
            <a:ext cx="3172393" cy="369332"/>
          </a:xfrm>
          <a:prstGeom prst="rect">
            <a:avLst/>
          </a:prstGeom>
        </p:spPr>
        <p:txBody>
          <a:bodyPr wrap="square">
            <a:spAutoFit/>
          </a:bodyPr>
          <a:lstStyle/>
          <a:p>
            <a:r>
              <a:rPr lang="en-US" dirty="0" smtClean="0"/>
              <a:t> </a:t>
            </a:r>
            <a:endParaRPr lang="en-US" dirty="0"/>
          </a:p>
        </p:txBody>
      </p:sp>
      <p:sp>
        <p:nvSpPr>
          <p:cNvPr id="5" name="Rectangle 4"/>
          <p:cNvSpPr/>
          <p:nvPr/>
        </p:nvSpPr>
        <p:spPr>
          <a:xfrm>
            <a:off x="1219200" y="2667000"/>
            <a:ext cx="7010400" cy="3416320"/>
          </a:xfrm>
          <a:prstGeom prst="rect">
            <a:avLst/>
          </a:prstGeom>
        </p:spPr>
        <p:txBody>
          <a:bodyPr wrap="square">
            <a:spAutoFit/>
          </a:bodyPr>
          <a:lstStyle/>
          <a:p>
            <a:pPr lvl="0"/>
            <a:r>
              <a:rPr lang="en-US" b="1" dirty="0" smtClean="0"/>
              <a:t>The Beginning ………….</a:t>
            </a:r>
          </a:p>
          <a:p>
            <a:pPr lvl="0"/>
            <a:endParaRPr lang="en-US" b="1" dirty="0" smtClean="0"/>
          </a:p>
          <a:p>
            <a:pPr lvl="0"/>
            <a:r>
              <a:rPr lang="en-US" b="1" dirty="0" smtClean="0"/>
              <a:t>The Hamilton County llama project was started in 1991. In 2014 a Steering Committee assisted in forming Hamilton County Llamas, Inc.</a:t>
            </a:r>
          </a:p>
          <a:p>
            <a:pPr lvl="0"/>
            <a:endParaRPr lang="en-US" b="1" dirty="0" smtClean="0"/>
          </a:p>
          <a:p>
            <a:pPr lvl="0"/>
            <a:r>
              <a:rPr lang="en-US" b="1" dirty="0" smtClean="0"/>
              <a:t>With this formation, a Board of Directors was formed along with two Advisor roles. Jim and Marilyn </a:t>
            </a:r>
            <a:r>
              <a:rPr lang="en-US" b="1" dirty="0" err="1" smtClean="0"/>
              <a:t>Nenni</a:t>
            </a:r>
            <a:r>
              <a:rPr lang="en-US" b="1" dirty="0" smtClean="0"/>
              <a:t> were the initial Advisors.</a:t>
            </a:r>
          </a:p>
          <a:p>
            <a:pPr lvl="0"/>
            <a:endParaRPr lang="en-US" b="1" dirty="0" smtClean="0"/>
          </a:p>
          <a:p>
            <a:pPr lvl="0"/>
            <a:r>
              <a:rPr lang="en-US" b="1" dirty="0" smtClean="0"/>
              <a:t>By-laws were established, Policies &amp; Guidelines were established, and Standing Rules were established.</a:t>
            </a:r>
            <a:endParaRPr lang="en-US" dirty="0"/>
          </a:p>
        </p:txBody>
      </p:sp>
    </p:spTree>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6019800" cy="1350400"/>
          </a:xfrm>
        </p:spPr>
        <p:txBody>
          <a:bodyPr/>
          <a:lstStyle/>
          <a:p>
            <a:r>
              <a:rPr lang="en-US" dirty="0" smtClean="0"/>
              <a:t>The current situation</a:t>
            </a:r>
            <a:endParaRPr lang="en-US" dirty="0"/>
          </a:p>
        </p:txBody>
      </p:sp>
      <p:sp>
        <p:nvSpPr>
          <p:cNvPr id="3" name="Rectangle 2"/>
          <p:cNvSpPr/>
          <p:nvPr/>
        </p:nvSpPr>
        <p:spPr>
          <a:xfrm>
            <a:off x="1600200" y="1828800"/>
            <a:ext cx="6553200" cy="4585871"/>
          </a:xfrm>
          <a:prstGeom prst="rect">
            <a:avLst/>
          </a:prstGeom>
        </p:spPr>
        <p:txBody>
          <a:bodyPr wrap="square">
            <a:spAutoFit/>
          </a:bodyPr>
          <a:lstStyle/>
          <a:p>
            <a:pPr lvl="0"/>
            <a:r>
              <a:rPr lang="en-US" b="1" dirty="0" smtClean="0"/>
              <a:t>Our current by-laws do not specify that an Advisor is required to be on the bank accounts. </a:t>
            </a:r>
          </a:p>
          <a:p>
            <a:pPr lvl="0">
              <a:spcBef>
                <a:spcPts val="1600"/>
              </a:spcBef>
            </a:pPr>
            <a:r>
              <a:rPr lang="en-US" b="1" dirty="0" smtClean="0"/>
              <a:t>We are an organization that relies on parent involvement. Board seats are for 2-year terms, but unfortunately, special circumstances do occur to have a seat turn-over within the year, which is to be expected when relying on volunteers. </a:t>
            </a:r>
          </a:p>
          <a:p>
            <a:pPr lvl="0">
              <a:spcBef>
                <a:spcPts val="1600"/>
              </a:spcBef>
            </a:pPr>
            <a:r>
              <a:rPr lang="en-US" b="1" dirty="0" smtClean="0"/>
              <a:t>This has caused periods where the bank account is unusable. These instances also do not give us the proper separation of duties. </a:t>
            </a:r>
          </a:p>
          <a:p>
            <a:pPr lvl="0">
              <a:spcBef>
                <a:spcPts val="1600"/>
              </a:spcBef>
              <a:spcAft>
                <a:spcPts val="1600"/>
              </a:spcAft>
            </a:pPr>
            <a:r>
              <a:rPr lang="en-US" b="1" dirty="0" smtClean="0"/>
              <a:t>What is separation of duties? This means that no one person should have sole control. This unfortunately happens when we have either a Secretary or Treasurer leave office. It helps organizations promote transparency and accountability. </a:t>
            </a:r>
            <a:endParaRPr lang="en-US" b="1" dirty="0"/>
          </a:p>
        </p:txBody>
      </p:sp>
    </p:spTree>
  </p:cSld>
  <p:clrMapOvr>
    <a:masterClrMapping/>
  </p:clrMapOvr>
  <p:transition>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6"/>
          <p:cNvPicPr preferRelativeResize="0"/>
          <p:nvPr/>
        </p:nvPicPr>
        <p:blipFill rotWithShape="1">
          <a:blip r:embed="rId3" cstate="print">
            <a:alphaModFix/>
          </a:blip>
          <a:srcRect l="16590" r="16590"/>
          <a:stretch/>
        </p:blipFill>
        <p:spPr>
          <a:xfrm>
            <a:off x="-9150" y="0"/>
            <a:ext cx="4594499" cy="6858003"/>
          </a:xfrm>
          <a:prstGeom prst="rect">
            <a:avLst/>
          </a:prstGeom>
          <a:noFill/>
          <a:ln>
            <a:noFill/>
          </a:ln>
        </p:spPr>
      </p:pic>
      <p:sp>
        <p:nvSpPr>
          <p:cNvPr id="87" name="Google Shape;87;p16"/>
          <p:cNvSpPr txBox="1">
            <a:spLocks noGrp="1"/>
          </p:cNvSpPr>
          <p:nvPr>
            <p:ph type="title"/>
          </p:nvPr>
        </p:nvSpPr>
        <p:spPr>
          <a:xfrm>
            <a:off x="265500" y="2440800"/>
            <a:ext cx="4045200" cy="197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The solution</a:t>
            </a:r>
            <a:endParaRPr>
              <a:solidFill>
                <a:schemeClr val="lt1"/>
              </a:solidFill>
            </a:endParaRPr>
          </a:p>
        </p:txBody>
      </p:sp>
      <p:sp>
        <p:nvSpPr>
          <p:cNvPr id="88" name="Google Shape;88;p16"/>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b="1" dirty="0">
                <a:solidFill>
                  <a:schemeClr val="tx2"/>
                </a:solidFill>
              </a:rPr>
              <a:t>A solution to the issue would be for one of the Advisors, a consistent non-voting member of our Board, to be allowed to be on the bank account. This would allow our finances to continue as needed while the new </a:t>
            </a:r>
            <a:r>
              <a:rPr lang="en" b="1" dirty="0" smtClean="0">
                <a:solidFill>
                  <a:schemeClr val="tx2"/>
                </a:solidFill>
              </a:rPr>
              <a:t>Treasurer </a:t>
            </a:r>
            <a:r>
              <a:rPr lang="en" b="1" dirty="0">
                <a:solidFill>
                  <a:schemeClr val="tx2"/>
                </a:solidFill>
              </a:rPr>
              <a:t>takes seat. This would be a change in our current bylaws which is done by a member-vote.</a:t>
            </a:r>
            <a:endParaRPr b="1" dirty="0">
              <a:solidFill>
                <a:schemeClr val="tx2"/>
              </a:solidFill>
            </a:endParaRPr>
          </a:p>
        </p:txBody>
      </p:sp>
    </p:spTree>
  </p:cSld>
  <p:clrMapOvr>
    <a:masterClrMapping/>
  </p:clrMapOvr>
  <p:transition>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2100" cy="1350400"/>
          </a:xfrm>
        </p:spPr>
        <p:txBody>
          <a:bodyPr/>
          <a:lstStyle/>
          <a:p>
            <a:pPr lvl="0" algn="ctr"/>
            <a:r>
              <a:rPr lang="en-US" dirty="0" smtClean="0"/>
              <a:t/>
            </a:r>
            <a:br>
              <a:rPr lang="en-US" dirty="0" smtClean="0"/>
            </a:br>
            <a:r>
              <a:rPr lang="en-US" dirty="0" smtClean="0"/>
              <a:t/>
            </a:r>
            <a:br>
              <a:rPr lang="en-US" dirty="0" smtClean="0"/>
            </a:br>
            <a:r>
              <a:rPr lang="en-US" dirty="0" smtClean="0"/>
              <a:t>Why have Advisors?</a:t>
            </a:r>
            <a:br>
              <a:rPr lang="en-US" dirty="0" smtClean="0"/>
            </a:br>
            <a:r>
              <a:rPr lang="en-US" dirty="0" smtClean="0"/>
              <a:t/>
            </a:r>
            <a:br>
              <a:rPr lang="en-US" dirty="0" smtClean="0"/>
            </a:br>
            <a:r>
              <a:rPr lang="en-US" sz="3200" i="1" dirty="0" smtClean="0"/>
              <a:t>A person who gives advice in a particular field</a:t>
            </a:r>
            <a:endParaRPr lang="en-US" sz="3200" dirty="0"/>
          </a:p>
        </p:txBody>
      </p:sp>
      <p:sp>
        <p:nvSpPr>
          <p:cNvPr id="3" name="Rectangle 2"/>
          <p:cNvSpPr/>
          <p:nvPr/>
        </p:nvSpPr>
        <p:spPr>
          <a:xfrm>
            <a:off x="2209800" y="2819400"/>
            <a:ext cx="5562600" cy="923330"/>
          </a:xfrm>
          <a:prstGeom prst="rect">
            <a:avLst/>
          </a:prstGeom>
        </p:spPr>
        <p:txBody>
          <a:bodyPr wrap="square">
            <a:spAutoFit/>
          </a:bodyPr>
          <a:lstStyle/>
          <a:p>
            <a:pPr lvl="0"/>
            <a:r>
              <a:rPr lang="en-US" b="1" dirty="0" smtClean="0">
                <a:solidFill>
                  <a:schemeClr val="tx2"/>
                </a:solidFill>
                <a:latin typeface="Roboto"/>
                <a:ea typeface="Roboto"/>
                <a:cs typeface="Roboto"/>
                <a:sym typeface="Roboto"/>
              </a:rPr>
              <a:t>*  To help a Board of Directors make decisions that are in the best interest of the organization by providing guidance, knowledge, and expertise</a:t>
            </a:r>
            <a:endParaRPr lang="en-US" b="1" dirty="0">
              <a:solidFill>
                <a:schemeClr val="tx2"/>
              </a:solidFill>
              <a:latin typeface="Roboto"/>
              <a:ea typeface="Roboto"/>
              <a:cs typeface="Roboto"/>
              <a:sym typeface="Roboto"/>
            </a:endParaRPr>
          </a:p>
        </p:txBody>
      </p:sp>
      <p:sp>
        <p:nvSpPr>
          <p:cNvPr id="4" name="Rectangle 3"/>
          <p:cNvSpPr/>
          <p:nvPr/>
        </p:nvSpPr>
        <p:spPr>
          <a:xfrm>
            <a:off x="2286000" y="4038600"/>
            <a:ext cx="5410200" cy="369332"/>
          </a:xfrm>
          <a:prstGeom prst="rect">
            <a:avLst/>
          </a:prstGeom>
        </p:spPr>
        <p:txBody>
          <a:bodyPr wrap="square">
            <a:spAutoFit/>
          </a:bodyPr>
          <a:lstStyle/>
          <a:p>
            <a:pPr lvl="0"/>
            <a:r>
              <a:rPr lang="en-US" b="1" dirty="0" smtClean="0">
                <a:solidFill>
                  <a:schemeClr val="tx2"/>
                </a:solidFill>
                <a:latin typeface="Roboto"/>
                <a:ea typeface="Roboto"/>
                <a:cs typeface="Roboto"/>
                <a:sym typeface="Roboto"/>
              </a:rPr>
              <a:t>*  They can offer critical thinking and analysis</a:t>
            </a:r>
            <a:endParaRPr lang="en-US" b="1" dirty="0">
              <a:solidFill>
                <a:schemeClr val="tx2"/>
              </a:solidFill>
              <a:latin typeface="Roboto"/>
              <a:ea typeface="Roboto"/>
              <a:cs typeface="Roboto"/>
              <a:sym typeface="Roboto"/>
            </a:endParaRPr>
          </a:p>
        </p:txBody>
      </p:sp>
      <p:sp>
        <p:nvSpPr>
          <p:cNvPr id="5" name="Rectangle 4"/>
          <p:cNvSpPr/>
          <p:nvPr/>
        </p:nvSpPr>
        <p:spPr>
          <a:xfrm>
            <a:off x="2286000" y="4800600"/>
            <a:ext cx="5638800" cy="1477328"/>
          </a:xfrm>
          <a:prstGeom prst="rect">
            <a:avLst/>
          </a:prstGeom>
        </p:spPr>
        <p:txBody>
          <a:bodyPr wrap="square">
            <a:spAutoFit/>
          </a:bodyPr>
          <a:lstStyle/>
          <a:p>
            <a:pPr lvl="0"/>
            <a:r>
              <a:rPr lang="en-US" b="1" dirty="0" smtClean="0">
                <a:solidFill>
                  <a:schemeClr val="tx2"/>
                </a:solidFill>
                <a:latin typeface="Roboto"/>
                <a:ea typeface="Roboto"/>
                <a:cs typeface="Roboto"/>
                <a:sym typeface="Roboto"/>
              </a:rPr>
              <a:t>*  By design, the purpose of an Advisor is to offer advice and guidance to the Board of Directors to help them make decisions that are keeping with the nonprofits mission and vision and that are in the organizations best interest</a:t>
            </a:r>
            <a:endParaRPr lang="en-US" b="1" dirty="0">
              <a:solidFill>
                <a:schemeClr val="tx2"/>
              </a:solidFill>
              <a:latin typeface="Roboto"/>
              <a:ea typeface="Roboto"/>
              <a:cs typeface="Roboto"/>
              <a:sym typeface="Roboto"/>
            </a:endParaRPr>
          </a:p>
        </p:txBody>
      </p:sp>
      <p:sp>
        <p:nvSpPr>
          <p:cNvPr id="6" name="Right Arrow 5"/>
          <p:cNvSpPr/>
          <p:nvPr/>
        </p:nvSpPr>
        <p:spPr>
          <a:xfrm>
            <a:off x="1219200" y="28194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295400" y="39624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295400" y="48768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914400" y="2362200"/>
            <a:ext cx="3687300" cy="135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Who makes a good Advisor?</a:t>
            </a:r>
            <a:endParaRPr dirty="0"/>
          </a:p>
        </p:txBody>
      </p:sp>
      <p:sp>
        <p:nvSpPr>
          <p:cNvPr id="105" name="Google Shape;105;p18"/>
          <p:cNvSpPr txBox="1"/>
          <p:nvPr/>
        </p:nvSpPr>
        <p:spPr>
          <a:xfrm>
            <a:off x="4563150" y="763800"/>
            <a:ext cx="4119900" cy="5330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a:solidFill>
                  <a:schemeClr val="tx2"/>
                </a:solidFill>
                <a:latin typeface="Roboto"/>
                <a:ea typeface="Roboto"/>
                <a:cs typeface="Roboto"/>
                <a:sym typeface="Roboto"/>
              </a:rPr>
              <a:t>Someone who has knowledge of the </a:t>
            </a:r>
            <a:r>
              <a:rPr lang="en" sz="1800" b="1" dirty="0" smtClean="0">
                <a:solidFill>
                  <a:schemeClr val="tx2"/>
                </a:solidFill>
                <a:latin typeface="Roboto"/>
                <a:ea typeface="Roboto"/>
                <a:cs typeface="Roboto"/>
                <a:sym typeface="Roboto"/>
              </a:rPr>
              <a:t>industry and experience</a:t>
            </a:r>
          </a:p>
          <a:p>
            <a:pPr marL="0" lvl="0" indent="0" algn="l" rtl="0">
              <a:lnSpc>
                <a:spcPct val="115000"/>
              </a:lnSpc>
              <a:spcBef>
                <a:spcPts val="0"/>
              </a:spcBef>
              <a:spcAft>
                <a:spcPts val="0"/>
              </a:spcAft>
              <a:buNone/>
            </a:pPr>
            <a:endParaRPr lang="en" b="1" dirty="0" smtClean="0">
              <a:solidFill>
                <a:schemeClr val="tx2"/>
              </a:solidFill>
              <a:latin typeface="Roboto"/>
              <a:ea typeface="Roboto"/>
              <a:cs typeface="Roboto"/>
              <a:sym typeface="Roboto"/>
            </a:endParaRPr>
          </a:p>
          <a:p>
            <a:pPr marL="0" lvl="0" indent="0" algn="l" rtl="0">
              <a:lnSpc>
                <a:spcPct val="115000"/>
              </a:lnSpc>
              <a:spcBef>
                <a:spcPts val="0"/>
              </a:spcBef>
              <a:spcAft>
                <a:spcPts val="0"/>
              </a:spcAft>
              <a:buNone/>
            </a:pPr>
            <a:r>
              <a:rPr lang="en" sz="1800" b="1" dirty="0" smtClean="0">
                <a:solidFill>
                  <a:schemeClr val="tx2"/>
                </a:solidFill>
                <a:latin typeface="Roboto"/>
                <a:ea typeface="Roboto"/>
                <a:cs typeface="Roboto"/>
                <a:sym typeface="Roboto"/>
              </a:rPr>
              <a:t>Someone with history of the HCL</a:t>
            </a:r>
            <a:endParaRPr sz="1800" b="1" dirty="0">
              <a:solidFill>
                <a:schemeClr val="tx2"/>
              </a:solidFill>
              <a:latin typeface="Roboto"/>
              <a:ea typeface="Roboto"/>
              <a:cs typeface="Roboto"/>
              <a:sym typeface="Roboto"/>
            </a:endParaRPr>
          </a:p>
          <a:p>
            <a:pPr marL="0" lvl="0" indent="0" algn="l" rtl="0">
              <a:lnSpc>
                <a:spcPct val="115000"/>
              </a:lnSpc>
              <a:spcBef>
                <a:spcPts val="1000"/>
              </a:spcBef>
              <a:spcAft>
                <a:spcPts val="0"/>
              </a:spcAft>
              <a:buNone/>
            </a:pPr>
            <a:r>
              <a:rPr lang="en" sz="1800" b="1" dirty="0">
                <a:solidFill>
                  <a:schemeClr val="tx2"/>
                </a:solidFill>
                <a:latin typeface="Roboto"/>
                <a:ea typeface="Roboto"/>
                <a:cs typeface="Roboto"/>
                <a:sym typeface="Roboto"/>
              </a:rPr>
              <a:t>Someone invested in the organization</a:t>
            </a:r>
            <a:endParaRPr sz="1800" b="1" dirty="0">
              <a:solidFill>
                <a:schemeClr val="tx2"/>
              </a:solidFill>
              <a:latin typeface="Roboto"/>
              <a:ea typeface="Roboto"/>
              <a:cs typeface="Roboto"/>
              <a:sym typeface="Roboto"/>
            </a:endParaRPr>
          </a:p>
          <a:p>
            <a:pPr marL="0" lvl="0" indent="0" algn="l" rtl="0">
              <a:lnSpc>
                <a:spcPct val="115000"/>
              </a:lnSpc>
              <a:spcBef>
                <a:spcPts val="1000"/>
              </a:spcBef>
              <a:spcAft>
                <a:spcPts val="0"/>
              </a:spcAft>
              <a:buNone/>
            </a:pPr>
            <a:r>
              <a:rPr lang="en" sz="1800" b="1" dirty="0">
                <a:solidFill>
                  <a:schemeClr val="tx2"/>
                </a:solidFill>
                <a:latin typeface="Roboto"/>
                <a:ea typeface="Roboto"/>
                <a:cs typeface="Roboto"/>
                <a:sym typeface="Roboto"/>
              </a:rPr>
              <a:t>Someone willing to invest in the time commitment</a:t>
            </a:r>
            <a:endParaRPr sz="1800" b="1" dirty="0">
              <a:solidFill>
                <a:schemeClr val="tx2"/>
              </a:solidFill>
              <a:latin typeface="Roboto"/>
              <a:ea typeface="Roboto"/>
              <a:cs typeface="Roboto"/>
              <a:sym typeface="Roboto"/>
            </a:endParaRPr>
          </a:p>
          <a:p>
            <a:pPr marL="0" lvl="0" indent="0" algn="l" rtl="0">
              <a:lnSpc>
                <a:spcPct val="115000"/>
              </a:lnSpc>
              <a:spcBef>
                <a:spcPts val="1000"/>
              </a:spcBef>
              <a:spcAft>
                <a:spcPts val="0"/>
              </a:spcAft>
              <a:buNone/>
            </a:pPr>
            <a:r>
              <a:rPr lang="en" sz="1800" b="1" dirty="0">
                <a:solidFill>
                  <a:schemeClr val="tx2"/>
                </a:solidFill>
                <a:latin typeface="Roboto"/>
                <a:ea typeface="Roboto"/>
                <a:cs typeface="Roboto"/>
                <a:sym typeface="Roboto"/>
              </a:rPr>
              <a:t>Someone who has an understanding of Board dynamics</a:t>
            </a:r>
            <a:endParaRPr sz="1800" b="1" dirty="0">
              <a:solidFill>
                <a:schemeClr val="tx2"/>
              </a:solidFill>
              <a:latin typeface="Roboto"/>
              <a:ea typeface="Roboto"/>
              <a:cs typeface="Roboto"/>
              <a:sym typeface="Roboto"/>
            </a:endParaRPr>
          </a:p>
          <a:p>
            <a:pPr marL="0" lvl="0" indent="0" algn="l" rtl="0">
              <a:lnSpc>
                <a:spcPct val="115000"/>
              </a:lnSpc>
              <a:spcBef>
                <a:spcPts val="1000"/>
              </a:spcBef>
              <a:spcAft>
                <a:spcPts val="1000"/>
              </a:spcAft>
              <a:buNone/>
            </a:pPr>
            <a:endParaRPr sz="1800" b="1" i="1" dirty="0">
              <a:solidFill>
                <a:schemeClr val="tx2"/>
              </a:solidFill>
              <a:latin typeface="Roboto"/>
              <a:ea typeface="Roboto"/>
              <a:cs typeface="Roboto"/>
              <a:sym typeface="Roboto"/>
            </a:endParaRPr>
          </a:p>
        </p:txBody>
      </p:sp>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3956EA60-CD3B-7304-278C-3DE103A0C495}"/>
              </a:ext>
            </a:extLst>
          </p:cNvPr>
          <p:cNvSpPr>
            <a:spLocks noGrp="1"/>
          </p:cNvSpPr>
          <p:nvPr>
            <p:ph type="title"/>
          </p:nvPr>
        </p:nvSpPr>
        <p:spPr>
          <a:xfrm>
            <a:off x="938758" y="382385"/>
            <a:ext cx="7633742" cy="760615"/>
          </a:xfrm>
        </p:spPr>
        <p:txBody>
          <a:bodyPr>
            <a:normAutofit fontScale="90000"/>
          </a:bodyPr>
          <a:lstStyle/>
          <a:p>
            <a:pPr algn="ctr">
              <a:defRPr/>
            </a:pPr>
            <a:r>
              <a:rPr lang="en-US" dirty="0"/>
              <a:t>our  role</a:t>
            </a:r>
            <a:endParaRPr dirty="0"/>
          </a:p>
        </p:txBody>
      </p:sp>
      <p:sp>
        <p:nvSpPr>
          <p:cNvPr id="10242" name="Content Placeholder 1">
            <a:extLst>
              <a:ext uri="{FF2B5EF4-FFF2-40B4-BE49-F238E27FC236}">
                <a16:creationId xmlns="" xmlns:a16="http://schemas.microsoft.com/office/drawing/2014/main" id="{D278C64D-6C3F-F24C-834D-DCBCED8C9CC6}"/>
              </a:ext>
            </a:extLst>
          </p:cNvPr>
          <p:cNvSpPr>
            <a:spLocks noGrp="1"/>
          </p:cNvSpPr>
          <p:nvPr>
            <p:ph idx="1"/>
          </p:nvPr>
        </p:nvSpPr>
        <p:spPr>
          <a:xfrm>
            <a:off x="1371600" y="1295400"/>
            <a:ext cx="6324600" cy="3352800"/>
          </a:xfrm>
        </p:spPr>
        <p:txBody>
          <a:bodyPr>
            <a:normAutofit fontScale="92500" lnSpcReduction="20000"/>
          </a:bodyPr>
          <a:lstStyle/>
          <a:p>
            <a:pPr marL="457200" lvl="1" indent="0">
              <a:buNone/>
            </a:pPr>
            <a:r>
              <a:rPr lang="en-US" altLang="en-US" b="1" dirty="0">
                <a:solidFill>
                  <a:schemeClr val="tx1"/>
                </a:solidFill>
              </a:rPr>
              <a:t>As a Co-op…</a:t>
            </a:r>
          </a:p>
          <a:p>
            <a:pPr lvl="1">
              <a:buNone/>
            </a:pPr>
            <a:r>
              <a:rPr lang="en-US" altLang="en-US" b="1" dirty="0">
                <a:solidFill>
                  <a:schemeClr val="tx1"/>
                </a:solidFill>
              </a:rPr>
              <a:t>We rely on our members to do it  ALL for its success</a:t>
            </a:r>
          </a:p>
          <a:p>
            <a:pPr lvl="2"/>
            <a:r>
              <a:rPr lang="en-US" altLang="en-US" b="1" dirty="0">
                <a:solidFill>
                  <a:schemeClr val="tx1"/>
                </a:solidFill>
              </a:rPr>
              <a:t>Help care for our herd through herd and farm days</a:t>
            </a:r>
          </a:p>
          <a:p>
            <a:pPr lvl="2"/>
            <a:r>
              <a:rPr lang="en-US" altLang="en-US" b="1" dirty="0">
                <a:solidFill>
                  <a:schemeClr val="tx1"/>
                </a:solidFill>
              </a:rPr>
              <a:t>Educate youth through 4-H program</a:t>
            </a:r>
          </a:p>
          <a:p>
            <a:pPr lvl="2"/>
            <a:r>
              <a:rPr lang="en-US" altLang="en-US" b="1" dirty="0">
                <a:solidFill>
                  <a:schemeClr val="tx1"/>
                </a:solidFill>
              </a:rPr>
              <a:t>Raise Funds to support our </a:t>
            </a:r>
            <a:r>
              <a:rPr lang="en-US" altLang="en-US" b="1" dirty="0" smtClean="0">
                <a:solidFill>
                  <a:schemeClr val="tx1"/>
                </a:solidFill>
              </a:rPr>
              <a:t>program and care for animals</a:t>
            </a:r>
            <a:endParaRPr lang="en-US" altLang="en-US" b="1" dirty="0">
              <a:solidFill>
                <a:schemeClr val="tx1"/>
              </a:solidFill>
            </a:endParaRPr>
          </a:p>
          <a:p>
            <a:pPr lvl="2"/>
            <a:r>
              <a:rPr lang="en-US" altLang="en-US" b="1" dirty="0">
                <a:solidFill>
                  <a:schemeClr val="tx1"/>
                </a:solidFill>
              </a:rPr>
              <a:t>Participate in community events</a:t>
            </a:r>
          </a:p>
          <a:p>
            <a:pPr lvl="2"/>
            <a:r>
              <a:rPr lang="en-US" altLang="en-US" b="1" dirty="0">
                <a:solidFill>
                  <a:schemeClr val="tx1"/>
                </a:solidFill>
              </a:rPr>
              <a:t>Put on events for our youth- Jamboree/Workshops/Parties</a:t>
            </a:r>
          </a:p>
          <a:p>
            <a:pPr lvl="2"/>
            <a:r>
              <a:rPr lang="en-US" altLang="en-US" b="1" dirty="0">
                <a:solidFill>
                  <a:schemeClr val="tx1"/>
                </a:solidFill>
              </a:rPr>
              <a:t>Show our animals at </a:t>
            </a:r>
            <a:r>
              <a:rPr lang="en-US" altLang="en-US" b="1" dirty="0" smtClean="0">
                <a:solidFill>
                  <a:schemeClr val="tx1"/>
                </a:solidFill>
              </a:rPr>
              <a:t>Hamilton County </a:t>
            </a:r>
            <a:r>
              <a:rPr lang="en-US" altLang="en-US" b="1" dirty="0">
                <a:solidFill>
                  <a:schemeClr val="tx1"/>
                </a:solidFill>
              </a:rPr>
              <a:t>Fair</a:t>
            </a:r>
          </a:p>
          <a:p>
            <a:pPr lvl="2"/>
            <a:r>
              <a:rPr lang="en-US" altLang="en-US" b="1" dirty="0">
                <a:solidFill>
                  <a:schemeClr val="tx1"/>
                </a:solidFill>
              </a:rPr>
              <a:t>Have a show-quality Breeding Program</a:t>
            </a:r>
          </a:p>
        </p:txBody>
      </p:sp>
      <p:pic>
        <p:nvPicPr>
          <p:cNvPr id="9" name="Picture 5"/>
          <p:cNvPicPr>
            <a:picLocks noChangeAspect="1" noChangeArrowheads="1"/>
          </p:cNvPicPr>
          <p:nvPr/>
        </p:nvPicPr>
        <p:blipFill>
          <a:blip r:embed="rId3" cstate="print"/>
          <a:srcRect/>
          <a:stretch>
            <a:fillRect/>
          </a:stretch>
        </p:blipFill>
        <p:spPr bwMode="auto">
          <a:xfrm>
            <a:off x="1066800" y="4709406"/>
            <a:ext cx="1295400" cy="1919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3"/>
          <p:cNvPicPr>
            <a:picLocks noChangeAspect="1" noChangeArrowheads="1"/>
          </p:cNvPicPr>
          <p:nvPr/>
        </p:nvPicPr>
        <p:blipFill>
          <a:blip r:embed="rId4" cstate="print"/>
          <a:srcRect/>
          <a:stretch>
            <a:fillRect/>
          </a:stretch>
        </p:blipFill>
        <p:spPr bwMode="auto">
          <a:xfrm>
            <a:off x="2590800" y="4694237"/>
            <a:ext cx="1321817" cy="1935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4"/>
          <p:cNvPicPr>
            <a:picLocks noChangeAspect="1" noChangeArrowheads="1"/>
          </p:cNvPicPr>
          <p:nvPr/>
        </p:nvPicPr>
        <p:blipFill>
          <a:blip r:embed="rId5" cstate="print"/>
          <a:srcRect/>
          <a:stretch>
            <a:fillRect/>
          </a:stretch>
        </p:blipFill>
        <p:spPr bwMode="auto">
          <a:xfrm>
            <a:off x="4114800" y="4694237"/>
            <a:ext cx="1321817" cy="1935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2"/>
          <p:cNvPicPr>
            <a:picLocks noChangeAspect="1" noChangeArrowheads="1"/>
          </p:cNvPicPr>
          <p:nvPr/>
        </p:nvPicPr>
        <p:blipFill>
          <a:blip r:embed="rId6" cstate="print"/>
          <a:srcRect/>
          <a:stretch>
            <a:fillRect/>
          </a:stretch>
        </p:blipFill>
        <p:spPr bwMode="auto">
          <a:xfrm>
            <a:off x="5715000" y="4648200"/>
            <a:ext cx="1353263"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
          <p:cNvPicPr>
            <a:picLocks noChangeAspect="1" noChangeArrowheads="1"/>
          </p:cNvPicPr>
          <p:nvPr/>
        </p:nvPicPr>
        <p:blipFill>
          <a:blip r:embed="rId7" cstate="print"/>
          <a:srcRect/>
          <a:stretch>
            <a:fillRect/>
          </a:stretch>
        </p:blipFill>
        <p:spPr bwMode="auto">
          <a:xfrm>
            <a:off x="7333537" y="4648200"/>
            <a:ext cx="1353263"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57200"/>
            <a:ext cx="6748750" cy="1066800"/>
          </a:xfrm>
        </p:spPr>
        <p:txBody>
          <a:bodyPr/>
          <a:lstStyle/>
          <a:p>
            <a:r>
              <a:rPr lang="en-US" dirty="0" smtClean="0"/>
              <a:t>Meet our advisors</a:t>
            </a:r>
            <a:endParaRPr lang="en-US" dirty="0"/>
          </a:p>
        </p:txBody>
      </p:sp>
      <p:sp>
        <p:nvSpPr>
          <p:cNvPr id="3" name="Rectangle 2"/>
          <p:cNvSpPr/>
          <p:nvPr/>
        </p:nvSpPr>
        <p:spPr>
          <a:xfrm>
            <a:off x="1524000" y="1981200"/>
            <a:ext cx="6400800" cy="3801041"/>
          </a:xfrm>
          <a:prstGeom prst="rect">
            <a:avLst/>
          </a:prstGeom>
        </p:spPr>
        <p:txBody>
          <a:bodyPr wrap="square">
            <a:spAutoFit/>
          </a:bodyPr>
          <a:lstStyle/>
          <a:p>
            <a:pPr lvl="0"/>
            <a:r>
              <a:rPr lang="en-US" sz="2500" b="1" dirty="0" smtClean="0">
                <a:solidFill>
                  <a:schemeClr val="tx2"/>
                </a:solidFill>
                <a:latin typeface="Roboto"/>
                <a:ea typeface="Roboto"/>
                <a:cs typeface="Roboto"/>
                <a:sym typeface="Roboto"/>
              </a:rPr>
              <a:t>Marilyn </a:t>
            </a:r>
            <a:r>
              <a:rPr lang="en-US" sz="2500" b="1" dirty="0" err="1" smtClean="0">
                <a:solidFill>
                  <a:schemeClr val="tx2"/>
                </a:solidFill>
                <a:latin typeface="Roboto"/>
                <a:ea typeface="Roboto"/>
                <a:cs typeface="Roboto"/>
                <a:sym typeface="Roboto"/>
              </a:rPr>
              <a:t>Nenni</a:t>
            </a:r>
            <a:endParaRPr lang="en-US" sz="2500" b="1" dirty="0" smtClean="0">
              <a:solidFill>
                <a:schemeClr val="tx2"/>
              </a:solidFill>
              <a:latin typeface="Roboto"/>
              <a:ea typeface="Roboto"/>
              <a:cs typeface="Roboto"/>
              <a:sym typeface="Roboto"/>
            </a:endParaRPr>
          </a:p>
          <a:p>
            <a:pPr lvl="0"/>
            <a:r>
              <a:rPr lang="en-US" b="1" dirty="0" smtClean="0">
                <a:solidFill>
                  <a:schemeClr val="tx2"/>
                </a:solidFill>
                <a:latin typeface="Roboto"/>
                <a:ea typeface="Roboto"/>
                <a:cs typeface="Roboto"/>
                <a:sym typeface="Roboto"/>
              </a:rPr>
              <a:t>-Founder</a:t>
            </a:r>
          </a:p>
          <a:p>
            <a:pPr lvl="0"/>
            <a:r>
              <a:rPr lang="en-US" b="1" dirty="0" smtClean="0">
                <a:solidFill>
                  <a:schemeClr val="tx2"/>
                </a:solidFill>
                <a:latin typeface="Roboto"/>
                <a:ea typeface="Roboto"/>
                <a:cs typeface="Roboto"/>
                <a:sym typeface="Roboto"/>
              </a:rPr>
              <a:t>-Began program in 1991</a:t>
            </a:r>
          </a:p>
          <a:p>
            <a:pPr lvl="0"/>
            <a:r>
              <a:rPr lang="en-US" b="1" dirty="0" smtClean="0">
                <a:solidFill>
                  <a:schemeClr val="tx2"/>
                </a:solidFill>
                <a:latin typeface="Roboto"/>
                <a:ea typeface="Roboto"/>
                <a:cs typeface="Roboto"/>
                <a:sym typeface="Roboto"/>
              </a:rPr>
              <a:t>-Extensive knowledge of llama herd care</a:t>
            </a:r>
          </a:p>
          <a:p>
            <a:pPr lvl="0"/>
            <a:r>
              <a:rPr lang="en-US" b="1" dirty="0" smtClean="0">
                <a:solidFill>
                  <a:schemeClr val="tx2"/>
                </a:solidFill>
                <a:latin typeface="Roboto"/>
                <a:ea typeface="Roboto"/>
                <a:cs typeface="Roboto"/>
                <a:sym typeface="Roboto"/>
              </a:rPr>
              <a:t>-Active Board/Advisor member since Inc founded in 2014</a:t>
            </a:r>
          </a:p>
          <a:p>
            <a:pPr lvl="0"/>
            <a:endParaRPr lang="en-US" b="1" dirty="0" smtClean="0">
              <a:solidFill>
                <a:schemeClr val="tx2"/>
              </a:solidFill>
              <a:latin typeface="Roboto"/>
              <a:ea typeface="Roboto"/>
              <a:cs typeface="Roboto"/>
              <a:sym typeface="Roboto"/>
            </a:endParaRPr>
          </a:p>
          <a:p>
            <a:pPr lvl="0"/>
            <a:r>
              <a:rPr lang="en-US" sz="2000" b="1" dirty="0" smtClean="0">
                <a:solidFill>
                  <a:schemeClr val="tx2"/>
                </a:solidFill>
                <a:latin typeface="Roboto"/>
                <a:ea typeface="Roboto"/>
                <a:cs typeface="Roboto"/>
                <a:sym typeface="Roboto"/>
              </a:rPr>
              <a:t>Mark </a:t>
            </a:r>
            <a:r>
              <a:rPr lang="en-US" sz="2000" b="1" dirty="0" err="1" smtClean="0">
                <a:solidFill>
                  <a:schemeClr val="tx2"/>
                </a:solidFill>
                <a:latin typeface="Roboto"/>
                <a:ea typeface="Roboto"/>
                <a:cs typeface="Roboto"/>
                <a:sym typeface="Roboto"/>
              </a:rPr>
              <a:t>Foerder</a:t>
            </a:r>
            <a:endParaRPr lang="en-US" sz="2000" b="1" dirty="0" smtClean="0">
              <a:solidFill>
                <a:schemeClr val="tx2"/>
              </a:solidFill>
              <a:latin typeface="Roboto"/>
              <a:ea typeface="Roboto"/>
              <a:cs typeface="Roboto"/>
              <a:sym typeface="Roboto"/>
            </a:endParaRPr>
          </a:p>
          <a:p>
            <a:pPr lvl="0"/>
            <a:r>
              <a:rPr lang="en-US" b="1" dirty="0" smtClean="0">
                <a:solidFill>
                  <a:schemeClr val="tx2"/>
                </a:solidFill>
                <a:latin typeface="Roboto"/>
                <a:ea typeface="Roboto"/>
                <a:cs typeface="Roboto"/>
                <a:sym typeface="Roboto"/>
              </a:rPr>
              <a:t>-Active member of the organizational committee of the    	HCL and elected and served as the 1st President</a:t>
            </a:r>
          </a:p>
          <a:p>
            <a:pPr lvl="0"/>
            <a:r>
              <a:rPr lang="en-US" b="1" dirty="0" smtClean="0">
                <a:solidFill>
                  <a:schemeClr val="tx2"/>
                </a:solidFill>
                <a:latin typeface="Roboto"/>
                <a:ea typeface="Roboto"/>
                <a:cs typeface="Roboto"/>
                <a:sym typeface="Roboto"/>
              </a:rPr>
              <a:t>-An active member for 20 years</a:t>
            </a:r>
          </a:p>
          <a:p>
            <a:pPr lvl="0"/>
            <a:r>
              <a:rPr lang="en-US" b="1" dirty="0" smtClean="0">
                <a:solidFill>
                  <a:schemeClr val="tx2"/>
                </a:solidFill>
                <a:latin typeface="Roboto"/>
                <a:ea typeface="Roboto"/>
                <a:cs typeface="Roboto"/>
                <a:sym typeface="Roboto"/>
              </a:rPr>
              <a:t>-3 daughters through the program</a:t>
            </a:r>
          </a:p>
          <a:p>
            <a:pPr lvl="0"/>
            <a:r>
              <a:rPr lang="en-US" b="1" dirty="0" smtClean="0">
                <a:solidFill>
                  <a:schemeClr val="tx2"/>
                </a:solidFill>
                <a:latin typeface="Roboto"/>
                <a:ea typeface="Roboto"/>
                <a:cs typeface="Roboto"/>
                <a:sym typeface="Roboto"/>
              </a:rPr>
              <a:t>-Involved in Board in many capacities including:  	Treasurer, member-at-large, current active Advisor</a:t>
            </a:r>
            <a:endParaRPr lang="en-US" b="1" dirty="0">
              <a:solidFill>
                <a:schemeClr val="tx2"/>
              </a:solidFill>
              <a:latin typeface="Roboto"/>
              <a:ea typeface="Roboto"/>
              <a:cs typeface="Roboto"/>
              <a:sym typeface="Roboto"/>
            </a:endParaRPr>
          </a:p>
        </p:txBody>
      </p:sp>
    </p:spTree>
  </p:cSld>
  <p:clrMapOvr>
    <a:masterClrMapping/>
  </p:clrMapOvr>
  <p:transition>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838200" y="1447800"/>
            <a:ext cx="7961100" cy="297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t>Plan for future Advisors</a:t>
            </a:r>
            <a:r>
              <a:rPr lang="en" sz="4800" dirty="0" smtClean="0"/>
              <a:t>:</a:t>
            </a:r>
            <a:br>
              <a:rPr lang="en" sz="4800" dirty="0" smtClean="0"/>
            </a:br>
            <a:endParaRPr sz="4800" dirty="0"/>
          </a:p>
          <a:p>
            <a:pPr marL="0" lvl="0" indent="0" algn="l" rtl="0">
              <a:spcBef>
                <a:spcPts val="0"/>
              </a:spcBef>
              <a:spcAft>
                <a:spcPts val="0"/>
              </a:spcAft>
              <a:buNone/>
            </a:pPr>
            <a:endParaRPr sz="4800" dirty="0"/>
          </a:p>
          <a:p>
            <a:pPr marL="0" lvl="0" indent="0" algn="ctr" rtl="0">
              <a:spcBef>
                <a:spcPts val="0"/>
              </a:spcBef>
              <a:spcAft>
                <a:spcPts val="0"/>
              </a:spcAft>
              <a:buNone/>
            </a:pPr>
            <a:r>
              <a:rPr lang="en" sz="2400" dirty="0"/>
              <a:t>-</a:t>
            </a:r>
            <a:r>
              <a:rPr lang="en" sz="2400" dirty="0" smtClean="0"/>
              <a:t>Appplication process</a:t>
            </a:r>
            <a:br>
              <a:rPr lang="en" sz="2400" dirty="0" smtClean="0"/>
            </a:br>
            <a:endParaRPr sz="2400" dirty="0"/>
          </a:p>
          <a:p>
            <a:pPr marL="0" lvl="0" indent="0" algn="ctr" rtl="0">
              <a:spcBef>
                <a:spcPts val="0"/>
              </a:spcBef>
              <a:spcAft>
                <a:spcPts val="0"/>
              </a:spcAft>
              <a:buNone/>
            </a:pPr>
            <a:r>
              <a:rPr lang="en" sz="2400" dirty="0"/>
              <a:t>-Plan to always have one, not more than </a:t>
            </a:r>
            <a:r>
              <a:rPr lang="en" sz="2400" dirty="0" smtClean="0"/>
              <a:t>two</a:t>
            </a:r>
            <a:br>
              <a:rPr lang="en" sz="2400" dirty="0" smtClean="0"/>
            </a:br>
            <a:endParaRPr sz="2400" dirty="0"/>
          </a:p>
          <a:p>
            <a:pPr marL="0" lvl="0" indent="0" algn="ctr" rtl="0">
              <a:spcBef>
                <a:spcPts val="0"/>
              </a:spcBef>
              <a:spcAft>
                <a:spcPts val="0"/>
              </a:spcAft>
              <a:buNone/>
            </a:pPr>
            <a:r>
              <a:rPr lang="en" sz="2400" dirty="0"/>
              <a:t>-voted on by the Board of </a:t>
            </a:r>
            <a:r>
              <a:rPr lang="en" sz="2400" dirty="0" smtClean="0"/>
              <a:t>Directors</a:t>
            </a:r>
            <a:br>
              <a:rPr lang="en" sz="2400" dirty="0" smtClean="0"/>
            </a:br>
            <a:endParaRPr sz="2400" dirty="0"/>
          </a:p>
          <a:p>
            <a:pPr marL="0" lvl="0" indent="0" algn="ctr" rtl="0">
              <a:spcBef>
                <a:spcPts val="0"/>
              </a:spcBef>
              <a:spcAft>
                <a:spcPts val="0"/>
              </a:spcAft>
              <a:buNone/>
            </a:pPr>
            <a:r>
              <a:rPr lang="en" sz="2400" dirty="0"/>
              <a:t>-length of term is indefinite but the Board may remove, by a majority vote</a:t>
            </a:r>
            <a:endParaRPr sz="2400" dirty="0"/>
          </a:p>
        </p:txBody>
      </p:sp>
    </p:spTree>
  </p:cSld>
  <p:clrMapOvr>
    <a:masterClrMapping/>
  </p:clrMapOvr>
  <p:transition>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391400" cy="838200"/>
          </a:xfrm>
        </p:spPr>
        <p:txBody>
          <a:bodyPr>
            <a:normAutofit/>
          </a:bodyPr>
          <a:lstStyle/>
          <a:p>
            <a:r>
              <a:rPr lang="en-US" sz="3600" dirty="0" smtClean="0"/>
              <a:t>Member vote for bylaw change</a:t>
            </a:r>
            <a:endParaRPr lang="en-US" sz="3600" dirty="0"/>
          </a:p>
        </p:txBody>
      </p:sp>
      <p:sp>
        <p:nvSpPr>
          <p:cNvPr id="5" name="Rectangle 4"/>
          <p:cNvSpPr/>
          <p:nvPr/>
        </p:nvSpPr>
        <p:spPr>
          <a:xfrm>
            <a:off x="990600" y="914400"/>
            <a:ext cx="7086600" cy="646331"/>
          </a:xfrm>
          <a:prstGeom prst="rect">
            <a:avLst/>
          </a:prstGeom>
        </p:spPr>
        <p:txBody>
          <a:bodyPr wrap="square">
            <a:spAutoFit/>
          </a:bodyPr>
          <a:lstStyle/>
          <a:p>
            <a:pPr lvl="0" algn="ctr"/>
            <a:r>
              <a:rPr lang="en-US" b="1" dirty="0" smtClean="0">
                <a:solidFill>
                  <a:schemeClr val="tx2"/>
                </a:solidFill>
                <a:latin typeface="Roboto"/>
                <a:ea typeface="Roboto"/>
                <a:cs typeface="Roboto"/>
                <a:sym typeface="Roboto"/>
              </a:rPr>
              <a:t>We hope this has helped you understand the </a:t>
            </a:r>
          </a:p>
          <a:p>
            <a:pPr lvl="0" algn="ctr"/>
            <a:r>
              <a:rPr lang="en-US" b="1" dirty="0" smtClean="0">
                <a:solidFill>
                  <a:schemeClr val="tx2"/>
                </a:solidFill>
                <a:latin typeface="Roboto"/>
                <a:ea typeface="Roboto"/>
                <a:cs typeface="Roboto"/>
                <a:sym typeface="Roboto"/>
              </a:rPr>
              <a:t>importance of this needed by-law change.</a:t>
            </a:r>
            <a:endParaRPr lang="en-US" sz="1400" b="1" dirty="0">
              <a:solidFill>
                <a:schemeClr val="tx2"/>
              </a:solidFill>
              <a:latin typeface="Roboto"/>
              <a:ea typeface="Roboto"/>
              <a:cs typeface="Roboto"/>
              <a:sym typeface="Roboto"/>
            </a:endParaRPr>
          </a:p>
        </p:txBody>
      </p:sp>
      <p:sp>
        <p:nvSpPr>
          <p:cNvPr id="7" name="Rectangle 6"/>
          <p:cNvSpPr/>
          <p:nvPr/>
        </p:nvSpPr>
        <p:spPr>
          <a:xfrm>
            <a:off x="1066800" y="1676400"/>
            <a:ext cx="7620000" cy="4704173"/>
          </a:xfrm>
          <a:prstGeom prst="rect">
            <a:avLst/>
          </a:prstGeom>
        </p:spPr>
        <p:txBody>
          <a:bodyPr wrap="square">
            <a:spAutoFit/>
          </a:bodyPr>
          <a:lstStyle/>
          <a:p>
            <a:pPr lvl="0">
              <a:lnSpc>
                <a:spcPct val="111250"/>
              </a:lnSpc>
            </a:pPr>
            <a:r>
              <a:rPr lang="en-US" b="1" dirty="0" smtClean="0">
                <a:latin typeface="Times New Roman"/>
                <a:ea typeface="Times New Roman"/>
                <a:cs typeface="Times New Roman"/>
                <a:sym typeface="Times New Roman"/>
              </a:rPr>
              <a:t>Current:</a:t>
            </a:r>
          </a:p>
          <a:p>
            <a:pPr lvl="0">
              <a:lnSpc>
                <a:spcPct val="111250"/>
              </a:lnSpc>
            </a:pPr>
            <a:r>
              <a:rPr lang="en-US" dirty="0" smtClean="0">
                <a:latin typeface="Times New Roman"/>
                <a:ea typeface="Times New Roman"/>
                <a:cs typeface="Times New Roman"/>
                <a:sym typeface="Times New Roman"/>
              </a:rPr>
              <a:t>There shall be seven (7) members of the Board of Directors (Board) of the HCL all of whom must be HCL members in good standing.  In addition, there shall be Advisors, no more than two, as specified in the HCL Policies.  The members of the Board of Directors shall consist of four officers, and three other members at large </a:t>
            </a:r>
            <a:r>
              <a:rPr lang="en-US" b="1" dirty="0" smtClean="0">
                <a:solidFill>
                  <a:srgbClr val="FF0000"/>
                </a:solidFill>
                <a:latin typeface="Times New Roman"/>
                <a:ea typeface="Times New Roman"/>
                <a:cs typeface="Times New Roman"/>
                <a:sym typeface="Times New Roman"/>
              </a:rPr>
              <a:t>.</a:t>
            </a:r>
          </a:p>
          <a:p>
            <a:pPr lvl="0">
              <a:lnSpc>
                <a:spcPct val="111250"/>
              </a:lnSpc>
            </a:pPr>
            <a:r>
              <a:rPr lang="en-US" b="1" dirty="0" smtClean="0">
                <a:latin typeface="Times New Roman"/>
                <a:ea typeface="Times New Roman"/>
                <a:cs typeface="Times New Roman"/>
                <a:sym typeface="Times New Roman"/>
              </a:rPr>
              <a:t>Change To:</a:t>
            </a:r>
            <a:endParaRPr lang="en-US" dirty="0" smtClean="0">
              <a:latin typeface="Times New Roman"/>
              <a:ea typeface="Times New Roman"/>
              <a:cs typeface="Times New Roman"/>
              <a:sym typeface="Times New Roman"/>
            </a:endParaRPr>
          </a:p>
          <a:p>
            <a:pPr lvl="0">
              <a:lnSpc>
                <a:spcPct val="111250"/>
              </a:lnSpc>
            </a:pPr>
            <a:r>
              <a:rPr lang="en-US" dirty="0" smtClean="0">
                <a:latin typeface="Times New Roman"/>
                <a:ea typeface="Times New Roman"/>
                <a:cs typeface="Times New Roman"/>
                <a:sym typeface="Times New Roman"/>
              </a:rPr>
              <a:t>There shall be seven (7) </a:t>
            </a:r>
            <a:r>
              <a:rPr lang="en-US" b="1" dirty="0" smtClean="0">
                <a:latin typeface="Times New Roman"/>
                <a:ea typeface="Times New Roman"/>
                <a:cs typeface="Times New Roman"/>
                <a:sym typeface="Times New Roman"/>
              </a:rPr>
              <a:t>elected </a:t>
            </a:r>
            <a:r>
              <a:rPr lang="en-US" dirty="0" smtClean="0">
                <a:latin typeface="Times New Roman"/>
                <a:ea typeface="Times New Roman"/>
                <a:cs typeface="Times New Roman"/>
                <a:sym typeface="Times New Roman"/>
              </a:rPr>
              <a:t>members of the Board of Directors (Board) of the HCL all of whom must be HCL members in good standing.  </a:t>
            </a:r>
            <a:r>
              <a:rPr lang="en-US" b="1" dirty="0" smtClean="0">
                <a:latin typeface="Times New Roman"/>
                <a:ea typeface="Times New Roman"/>
                <a:cs typeface="Times New Roman"/>
                <a:sym typeface="Times New Roman"/>
              </a:rPr>
              <a:t>In addition, there shall be Advisors, no more than two, as specified in the HCL Policies.</a:t>
            </a:r>
            <a:r>
              <a:rPr lang="en-US" dirty="0" smtClean="0">
                <a:latin typeface="Times New Roman"/>
                <a:ea typeface="Times New Roman"/>
                <a:cs typeface="Times New Roman"/>
                <a:sym typeface="Times New Roman"/>
              </a:rPr>
              <a:t>  The members of the Board of Directors shall consist of four officers, and three other members at large </a:t>
            </a:r>
            <a:r>
              <a:rPr lang="en-US" b="1" dirty="0" smtClean="0">
                <a:latin typeface="Times New Roman"/>
                <a:ea typeface="Times New Roman"/>
                <a:cs typeface="Times New Roman"/>
                <a:sym typeface="Times New Roman"/>
              </a:rPr>
              <a:t>(elected by the membership).  </a:t>
            </a:r>
          </a:p>
          <a:p>
            <a:pPr lvl="0">
              <a:lnSpc>
                <a:spcPct val="111250"/>
              </a:lnSpc>
            </a:pPr>
            <a:endParaRPr lang="en-US" b="1" dirty="0" smtClean="0">
              <a:latin typeface="Times New Roman"/>
              <a:ea typeface="Times New Roman"/>
              <a:cs typeface="Times New Roman"/>
              <a:sym typeface="Times New Roman"/>
            </a:endParaRPr>
          </a:p>
          <a:p>
            <a:pPr lvl="0">
              <a:lnSpc>
                <a:spcPct val="111250"/>
              </a:lnSpc>
            </a:pPr>
            <a:r>
              <a:rPr lang="en-US" b="1" dirty="0" smtClean="0">
                <a:latin typeface="Times New Roman"/>
                <a:ea typeface="Times New Roman"/>
                <a:cs typeface="Times New Roman"/>
                <a:sym typeface="Times New Roman"/>
              </a:rPr>
              <a:t>Reason:  Giving definition to the Advisors who have always been a part of the Board of Directors.</a:t>
            </a:r>
            <a:endParaRPr lang="en-US" dirty="0"/>
          </a:p>
        </p:txBody>
      </p:sp>
    </p:spTree>
  </p:cSld>
  <p:clrMapOvr>
    <a:masterClrMapping/>
  </p:clrMapOvr>
  <p:transition>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505200" y="152400"/>
            <a:ext cx="1828800" cy="80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t>Continued</a:t>
            </a:r>
            <a:r>
              <a:rPr lang="en" sz="3600" dirty="0"/>
              <a:t>…..</a:t>
            </a:r>
            <a:endParaRPr sz="3600" dirty="0"/>
          </a:p>
        </p:txBody>
      </p:sp>
      <p:sp>
        <p:nvSpPr>
          <p:cNvPr id="130" name="Google Shape;130;p22"/>
          <p:cNvSpPr txBox="1"/>
          <p:nvPr/>
        </p:nvSpPr>
        <p:spPr>
          <a:xfrm>
            <a:off x="762000" y="609600"/>
            <a:ext cx="7998975" cy="6351901"/>
          </a:xfrm>
          <a:prstGeom prst="rect">
            <a:avLst/>
          </a:prstGeom>
          <a:noFill/>
          <a:ln>
            <a:noFill/>
          </a:ln>
        </p:spPr>
        <p:txBody>
          <a:bodyPr spcFirstLastPara="1" wrap="square" lIns="91425" tIns="91425" rIns="91425" bIns="91425" anchor="t" anchorCtr="0">
            <a:spAutoFit/>
          </a:bodyPr>
          <a:lstStyle/>
          <a:p>
            <a:pPr marL="0" lvl="0" indent="0" algn="l" rtl="0">
              <a:lnSpc>
                <a:spcPct val="111250"/>
              </a:lnSpc>
              <a:spcBef>
                <a:spcPts val="0"/>
              </a:spcBef>
              <a:spcAft>
                <a:spcPts val="0"/>
              </a:spcAft>
              <a:buNone/>
            </a:pPr>
            <a:r>
              <a:rPr lang="en" sz="1600" b="1" u="sng" dirty="0">
                <a:latin typeface="Times New Roman"/>
                <a:ea typeface="Times New Roman"/>
                <a:cs typeface="Times New Roman"/>
                <a:sym typeface="Times New Roman"/>
              </a:rPr>
              <a:t>Current:</a:t>
            </a:r>
            <a:endParaRPr sz="1600" b="1" u="sng" dirty="0">
              <a:latin typeface="Times New Roman"/>
              <a:ea typeface="Times New Roman"/>
              <a:cs typeface="Times New Roman"/>
              <a:sym typeface="Times New Roman"/>
            </a:endParaRPr>
          </a:p>
          <a:p>
            <a:pPr marL="0" lvl="0" indent="0" algn="l" rtl="0">
              <a:lnSpc>
                <a:spcPct val="111666"/>
              </a:lnSpc>
              <a:spcBef>
                <a:spcPts val="0"/>
              </a:spcBef>
              <a:spcAft>
                <a:spcPts val="0"/>
              </a:spcAft>
              <a:buNone/>
            </a:pPr>
            <a:r>
              <a:rPr lang="en" sz="1600" i="1" dirty="0">
                <a:latin typeface="Times New Roman"/>
                <a:ea typeface="Times New Roman"/>
                <a:cs typeface="Times New Roman"/>
                <a:sym typeface="Times New Roman"/>
              </a:rPr>
              <a:t>Treasurer: </a:t>
            </a:r>
            <a:r>
              <a:rPr lang="en" sz="1600" dirty="0">
                <a:latin typeface="Times New Roman"/>
                <a:ea typeface="Times New Roman"/>
                <a:cs typeface="Times New Roman"/>
                <a:sym typeface="Times New Roman"/>
              </a:rPr>
              <a:t>The Treasurer shall be elected by the Board of Directors for a one (1) year term.  The Treasurer shall receive all monies and securities belonging to this HCL and shall distribute or otherwise deal with the same as ordered by the Board of Directors. He/she shall keep an accurate account of all monies received and disbursed and shall generally perform such duties as may be required by the member of the Board. The Treasurer shall give a full and comprehensive annual report in writing, of the financial standing and affairs of the HCL to the membership in conjunction with the Annual Membership Meeting. In addition to the Treasurer, another member from the Board of Directors shall be added to the HCL financial accounts. </a:t>
            </a:r>
            <a:endParaRPr sz="1600" dirty="0">
              <a:latin typeface="Times New Roman"/>
              <a:ea typeface="Times New Roman"/>
              <a:cs typeface="Times New Roman"/>
              <a:sym typeface="Times New Roman"/>
            </a:endParaRPr>
          </a:p>
          <a:p>
            <a:pPr marL="0" lvl="0" indent="0" algn="l" rtl="0">
              <a:lnSpc>
                <a:spcPct val="111666"/>
              </a:lnSpc>
              <a:spcBef>
                <a:spcPts val="0"/>
              </a:spcBef>
              <a:spcAft>
                <a:spcPts val="0"/>
              </a:spcAft>
              <a:buNone/>
            </a:pPr>
            <a:r>
              <a:rPr lang="en" sz="1600" b="1" u="sng" dirty="0">
                <a:latin typeface="Times New Roman"/>
                <a:ea typeface="Times New Roman"/>
                <a:cs typeface="Times New Roman"/>
                <a:sym typeface="Times New Roman"/>
              </a:rPr>
              <a:t>Change To:</a:t>
            </a:r>
            <a:endParaRPr sz="1600" b="1" u="sng" dirty="0">
              <a:latin typeface="Times New Roman"/>
              <a:ea typeface="Times New Roman"/>
              <a:cs typeface="Times New Roman"/>
              <a:sym typeface="Times New Roman"/>
            </a:endParaRPr>
          </a:p>
          <a:p>
            <a:pPr marL="0" lvl="0" indent="0" algn="l" rtl="0">
              <a:lnSpc>
                <a:spcPct val="111666"/>
              </a:lnSpc>
              <a:spcBef>
                <a:spcPts val="0"/>
              </a:spcBef>
              <a:spcAft>
                <a:spcPts val="0"/>
              </a:spcAft>
              <a:buNone/>
            </a:pPr>
            <a:r>
              <a:rPr lang="en" sz="1600" i="1" dirty="0">
                <a:latin typeface="Times New Roman"/>
                <a:ea typeface="Times New Roman"/>
                <a:cs typeface="Times New Roman"/>
                <a:sym typeface="Times New Roman"/>
              </a:rPr>
              <a:t>Treasurer: </a:t>
            </a:r>
            <a:r>
              <a:rPr lang="en" sz="1600" dirty="0">
                <a:latin typeface="Times New Roman"/>
                <a:ea typeface="Times New Roman"/>
                <a:cs typeface="Times New Roman"/>
                <a:sym typeface="Times New Roman"/>
              </a:rPr>
              <a:t>The Treasurer shall be elected by the Board of Directors for a one (1) year term.  The Treasurer shall receive all monies and securities belonging to this HCL and shall distribute or otherwise deal with the same as ordered by the Board of Directors. He/she shall keep an accurate account of all monies received and disbursed, </a:t>
            </a:r>
            <a:r>
              <a:rPr lang="en" sz="1600" b="1" dirty="0">
                <a:latin typeface="Times New Roman"/>
                <a:ea typeface="Times New Roman"/>
                <a:cs typeface="Times New Roman"/>
                <a:sym typeface="Times New Roman"/>
              </a:rPr>
              <a:t>give a full financial report at each board meeting as specified in HCL Policies</a:t>
            </a:r>
            <a:r>
              <a:rPr lang="en" sz="1600" dirty="0">
                <a:latin typeface="Times New Roman"/>
                <a:ea typeface="Times New Roman"/>
                <a:cs typeface="Times New Roman"/>
                <a:sym typeface="Times New Roman"/>
              </a:rPr>
              <a:t>. and shall generally perform such duties as may be required by the member </a:t>
            </a:r>
            <a:r>
              <a:rPr lang="en" dirty="0">
                <a:latin typeface="Times New Roman"/>
                <a:ea typeface="Times New Roman"/>
                <a:cs typeface="Times New Roman"/>
                <a:sym typeface="Times New Roman"/>
              </a:rPr>
              <a:t>of the Board. The Treasurer shall give a full and comprehensive annual report in writing, of the financial standing and affairs of the HCL to the membership in conjunction with the Annual Membership Meeting. In addition to the Treasurer, another member from the Board of Directors </a:t>
            </a:r>
            <a:r>
              <a:rPr lang="en" b="1" dirty="0">
                <a:latin typeface="Times New Roman"/>
                <a:ea typeface="Times New Roman"/>
                <a:cs typeface="Times New Roman"/>
                <a:sym typeface="Times New Roman"/>
              </a:rPr>
              <a:t>and an HCL Advisor</a:t>
            </a:r>
            <a:r>
              <a:rPr lang="en" dirty="0">
                <a:latin typeface="Times New Roman"/>
                <a:ea typeface="Times New Roman"/>
                <a:cs typeface="Times New Roman"/>
                <a:sym typeface="Times New Roman"/>
              </a:rPr>
              <a:t> shall be added to the HCL financial accounts. </a:t>
            </a:r>
            <a:endParaRPr dirty="0">
              <a:latin typeface="Times New Roman"/>
              <a:ea typeface="Times New Roman"/>
              <a:cs typeface="Times New Roman"/>
              <a:sym typeface="Times New Roman"/>
            </a:endParaRPr>
          </a:p>
          <a:p>
            <a:pPr marL="0" lvl="0" indent="0" algn="l" rtl="0">
              <a:lnSpc>
                <a:spcPct val="111250"/>
              </a:lnSpc>
              <a:spcBef>
                <a:spcPts val="0"/>
              </a:spcBef>
              <a:spcAft>
                <a:spcPts val="0"/>
              </a:spcAft>
              <a:buNone/>
            </a:pPr>
            <a:endParaRPr sz="1200" b="1" dirty="0">
              <a:latin typeface="Times New Roman"/>
              <a:ea typeface="Times New Roman"/>
              <a:cs typeface="Times New Roman"/>
              <a:sym typeface="Times New Roman"/>
            </a:endParaRPr>
          </a:p>
          <a:p>
            <a:pPr marL="0" lvl="0" indent="0" algn="l" rtl="0">
              <a:spcBef>
                <a:spcPts val="0"/>
              </a:spcBef>
              <a:spcAft>
                <a:spcPts val="0"/>
              </a:spcAft>
              <a:buNone/>
            </a:pPr>
            <a:endParaRPr sz="1800" dirty="0">
              <a:solidFill>
                <a:schemeClr val="lt2"/>
              </a:solidFill>
              <a:latin typeface="Roboto"/>
              <a:ea typeface="Roboto"/>
              <a:cs typeface="Roboto"/>
              <a:sym typeface="Roboto"/>
            </a:endParaRPr>
          </a:p>
        </p:txBody>
      </p:sp>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CA27E1-40E0-8F1B-BC36-C6E74D4AE8B7}"/>
              </a:ext>
            </a:extLst>
          </p:cNvPr>
          <p:cNvSpPr>
            <a:spLocks noGrp="1"/>
          </p:cNvSpPr>
          <p:nvPr>
            <p:ph type="ctrTitle"/>
          </p:nvPr>
        </p:nvSpPr>
        <p:spPr>
          <a:xfrm>
            <a:off x="685800" y="152400"/>
            <a:ext cx="7772400" cy="1438656"/>
          </a:xfrm>
        </p:spPr>
        <p:txBody>
          <a:bodyPr>
            <a:normAutofit/>
          </a:bodyPr>
          <a:lstStyle/>
          <a:p>
            <a:pPr>
              <a:defRPr/>
            </a:pPr>
            <a:r>
              <a:rPr lang="en-US" sz="3600" dirty="0"/>
              <a:t>HCL Business</a:t>
            </a:r>
            <a:br>
              <a:rPr lang="en-US" sz="3600" dirty="0"/>
            </a:br>
            <a:r>
              <a:rPr sz="2700" dirty="0"/>
              <a:t>Nomination and Election </a:t>
            </a:r>
            <a:r>
              <a:rPr sz="2700"/>
              <a:t>for </a:t>
            </a:r>
            <a:r>
              <a:rPr lang="en-US" sz="2700" smtClean="0"/>
              <a:t/>
            </a:r>
            <a:br>
              <a:rPr lang="en-US" sz="2700" smtClean="0"/>
            </a:br>
            <a:r>
              <a:rPr lang="en-US" sz="2700" smtClean="0"/>
              <a:t>4 </a:t>
            </a:r>
            <a:r>
              <a:rPr sz="2700" smtClean="0"/>
              <a:t>new </a:t>
            </a:r>
            <a:r>
              <a:rPr sz="2700" dirty="0"/>
              <a:t>HCL Board Members</a:t>
            </a:r>
          </a:p>
        </p:txBody>
      </p:sp>
      <p:sp>
        <p:nvSpPr>
          <p:cNvPr id="13315" name="TextBox 4">
            <a:extLst>
              <a:ext uri="{FF2B5EF4-FFF2-40B4-BE49-F238E27FC236}">
                <a16:creationId xmlns="" xmlns:a16="http://schemas.microsoft.com/office/drawing/2014/main" id="{4D40107D-290C-8376-04B2-9F916AECFCAF}"/>
              </a:ext>
            </a:extLst>
          </p:cNvPr>
          <p:cNvSpPr txBox="1">
            <a:spLocks noChangeArrowheads="1"/>
          </p:cNvSpPr>
          <p:nvPr/>
        </p:nvSpPr>
        <p:spPr bwMode="auto">
          <a:xfrm>
            <a:off x="2667000" y="1828800"/>
            <a:ext cx="44958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a:t>Thank you for your term on the HCL Board of Directors:</a:t>
            </a:r>
          </a:p>
          <a:p>
            <a:pPr eaLnBrk="1" hangingPunct="1"/>
            <a:r>
              <a:rPr lang="en-US" altLang="en-US" sz="2400" b="1" dirty="0" smtClean="0"/>
              <a:t>Kitty Bishop</a:t>
            </a:r>
            <a:endParaRPr lang="en-US" altLang="en-US" sz="2400" b="1" dirty="0"/>
          </a:p>
          <a:p>
            <a:pPr eaLnBrk="1" hangingPunct="1"/>
            <a:r>
              <a:rPr lang="en-US" altLang="en-US" sz="2400" b="1" dirty="0" smtClean="0"/>
              <a:t>Lisa Sims</a:t>
            </a:r>
            <a:endParaRPr lang="en-US" altLang="en-US" sz="2400" b="1" dirty="0"/>
          </a:p>
          <a:p>
            <a:pPr eaLnBrk="1" hangingPunct="1"/>
            <a:r>
              <a:rPr lang="en-US" altLang="en-US" sz="2400" b="1" dirty="0" smtClean="0"/>
              <a:t>Mark </a:t>
            </a:r>
            <a:r>
              <a:rPr lang="en-US" altLang="en-US" sz="2400" b="1" dirty="0" err="1" smtClean="0"/>
              <a:t>Zerr</a:t>
            </a:r>
            <a:endParaRPr lang="en-US" altLang="en-US" sz="2400" b="1" dirty="0"/>
          </a:p>
        </p:txBody>
      </p:sp>
      <p:sp>
        <p:nvSpPr>
          <p:cNvPr id="6" name="TextBox 5">
            <a:extLst>
              <a:ext uri="{FF2B5EF4-FFF2-40B4-BE49-F238E27FC236}">
                <a16:creationId xmlns="" xmlns:a16="http://schemas.microsoft.com/office/drawing/2014/main" id="{2F0C2DA8-E2D4-D85C-C77A-D96F27B52B3B}"/>
              </a:ext>
            </a:extLst>
          </p:cNvPr>
          <p:cNvSpPr txBox="1"/>
          <p:nvPr/>
        </p:nvSpPr>
        <p:spPr>
          <a:xfrm>
            <a:off x="1371600" y="4114800"/>
            <a:ext cx="3962400" cy="2246769"/>
          </a:xfrm>
          <a:prstGeom prst="rect">
            <a:avLst/>
          </a:prstGeom>
          <a:noFill/>
        </p:spPr>
        <p:txBody>
          <a:bodyPr wrap="square">
            <a:spAutoFit/>
          </a:bodyPr>
          <a:lstStyle/>
          <a:p>
            <a:pPr eaLnBrk="1" hangingPunct="1">
              <a:defRPr/>
            </a:pPr>
            <a:r>
              <a:rPr lang="en-US" sz="2000" dirty="0">
                <a:cs typeface="Arial" charset="0"/>
              </a:rPr>
              <a:t>      </a:t>
            </a:r>
            <a:r>
              <a:rPr lang="en-US" sz="2000" b="1" dirty="0">
                <a:cs typeface="Arial" charset="0"/>
              </a:rPr>
              <a:t>2024-2026 Term</a:t>
            </a:r>
          </a:p>
          <a:p>
            <a:pPr eaLnBrk="1" hangingPunct="1">
              <a:defRPr/>
            </a:pPr>
            <a:r>
              <a:rPr lang="en-US" sz="2000" b="1" dirty="0">
                <a:cs typeface="Arial" charset="0"/>
              </a:rPr>
              <a:t>Four (4) Open Positions</a:t>
            </a:r>
          </a:p>
          <a:p>
            <a:pPr eaLnBrk="1" hangingPunct="1">
              <a:defRPr/>
            </a:pPr>
            <a:r>
              <a:rPr lang="en-US" sz="2000" b="1" dirty="0">
                <a:cs typeface="Arial" charset="0"/>
              </a:rPr>
              <a:t>Term is for (2) Two Years</a:t>
            </a:r>
          </a:p>
          <a:p>
            <a:pPr eaLnBrk="1" hangingPunct="1">
              <a:defRPr/>
            </a:pPr>
            <a:endParaRPr lang="en-US" sz="2000" b="1" dirty="0">
              <a:cs typeface="Arial" charset="0"/>
            </a:endParaRPr>
          </a:p>
          <a:p>
            <a:pPr eaLnBrk="1" hangingPunct="1">
              <a:defRPr/>
            </a:pPr>
            <a:r>
              <a:rPr lang="en-US" sz="2000" b="1" dirty="0" smtClean="0">
                <a:cs typeface="Arial" charset="0"/>
              </a:rPr>
              <a:t>*  Slate </a:t>
            </a:r>
            <a:r>
              <a:rPr lang="en-US" sz="2000" b="1" dirty="0">
                <a:cs typeface="Arial" charset="0"/>
              </a:rPr>
              <a:t>of Candidates</a:t>
            </a:r>
          </a:p>
          <a:p>
            <a:pPr eaLnBrk="1" hangingPunct="1">
              <a:defRPr/>
            </a:pPr>
            <a:r>
              <a:rPr lang="en-US" sz="2000" b="1" dirty="0" smtClean="0">
                <a:cs typeface="Arial" charset="0"/>
              </a:rPr>
              <a:t>*  Nominations </a:t>
            </a:r>
            <a:r>
              <a:rPr lang="en-US" sz="2000" b="1" dirty="0">
                <a:cs typeface="Arial" charset="0"/>
              </a:rPr>
              <a:t>from the Floor</a:t>
            </a:r>
          </a:p>
          <a:p>
            <a:pPr eaLnBrk="1" hangingPunct="1">
              <a:defRPr/>
            </a:pPr>
            <a:endParaRPr lang="en-US" sz="2000" b="1" dirty="0">
              <a:cs typeface="Arial" charset="0"/>
            </a:endParaRPr>
          </a:p>
        </p:txBody>
      </p:sp>
      <p:pic>
        <p:nvPicPr>
          <p:cNvPr id="8" name="Picture 7" descr="ballot.png"/>
          <p:cNvPicPr>
            <a:picLocks noChangeAspect="1"/>
          </p:cNvPicPr>
          <p:nvPr/>
        </p:nvPicPr>
        <p:blipFill>
          <a:blip r:embed="rId3" cstate="print"/>
          <a:stretch>
            <a:fillRect/>
          </a:stretch>
        </p:blipFill>
        <p:spPr>
          <a:xfrm rot="1011897">
            <a:off x="5758397" y="2596180"/>
            <a:ext cx="3166943" cy="3395183"/>
          </a:xfrm>
          <a:prstGeom prst="rect">
            <a:avLst/>
          </a:prstGeom>
        </p:spPr>
      </p:pic>
      <p:sp>
        <p:nvSpPr>
          <p:cNvPr id="7" name="Rectangle 6"/>
          <p:cNvSpPr/>
          <p:nvPr/>
        </p:nvSpPr>
        <p:spPr>
          <a:xfrm>
            <a:off x="4447607" y="3244334"/>
            <a:ext cx="248786" cy="369332"/>
          </a:xfrm>
          <a:prstGeom prst="rect">
            <a:avLst/>
          </a:prstGeom>
        </p:spPr>
        <p:txBody>
          <a:bodyPr wrap="none">
            <a:spAutoFit/>
          </a:bodyPr>
          <a:lstStyle/>
          <a:p>
            <a:r>
              <a:rPr lang="en-US" dirty="0" smtClean="0"/>
              <a:t> </a:t>
            </a:r>
            <a:endParaRPr lang="en-US" dirty="0"/>
          </a:p>
        </p:txBody>
      </p:sp>
    </p:spTree>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86200"/>
            <a:ext cx="7633742" cy="1492132"/>
          </a:xfrm>
        </p:spPr>
        <p:txBody>
          <a:bodyPr>
            <a:noAutofit/>
          </a:bodyPr>
          <a:lstStyle/>
          <a:p>
            <a:r>
              <a:rPr lang="en-US" sz="3200" dirty="0" smtClean="0">
                <a:solidFill>
                  <a:schemeClr val="tx2">
                    <a:lumMod val="75000"/>
                  </a:schemeClr>
                </a:solidFill>
              </a:rPr>
              <a:t>Members:</a:t>
            </a:r>
            <a:br>
              <a:rPr lang="en-US" sz="3200" dirty="0" smtClean="0">
                <a:solidFill>
                  <a:schemeClr val="tx2">
                    <a:lumMod val="75000"/>
                  </a:schemeClr>
                </a:solidFill>
              </a:rPr>
            </a:br>
            <a:r>
              <a:rPr lang="en-US" sz="3200" dirty="0" smtClean="0">
                <a:solidFill>
                  <a:schemeClr val="tx2">
                    <a:lumMod val="75000"/>
                  </a:schemeClr>
                </a:solidFill>
              </a:rPr>
              <a:t/>
            </a:r>
            <a:br>
              <a:rPr lang="en-US" sz="3200" dirty="0" smtClean="0">
                <a:solidFill>
                  <a:schemeClr val="tx2">
                    <a:lumMod val="75000"/>
                  </a:schemeClr>
                </a:solidFill>
              </a:rPr>
            </a:br>
            <a:r>
              <a:rPr lang="en-US" sz="3200" dirty="0" smtClean="0">
                <a:solidFill>
                  <a:schemeClr val="tx2">
                    <a:lumMod val="75000"/>
                  </a:schemeClr>
                </a:solidFill>
              </a:rPr>
              <a:t>We know where we’ve been!</a:t>
            </a:r>
            <a:br>
              <a:rPr lang="en-US" sz="3200" dirty="0" smtClean="0">
                <a:solidFill>
                  <a:schemeClr val="tx2">
                    <a:lumMod val="75000"/>
                  </a:schemeClr>
                </a:solidFill>
              </a:rPr>
            </a:br>
            <a:r>
              <a:rPr lang="en-US" sz="3200" dirty="0" smtClean="0">
                <a:solidFill>
                  <a:schemeClr val="tx2">
                    <a:lumMod val="75000"/>
                  </a:schemeClr>
                </a:solidFill>
              </a:rPr>
              <a:t>We know where we are!</a:t>
            </a:r>
            <a:br>
              <a:rPr lang="en-US" sz="3200" dirty="0" smtClean="0">
                <a:solidFill>
                  <a:schemeClr val="tx2">
                    <a:lumMod val="75000"/>
                  </a:schemeClr>
                </a:solidFill>
              </a:rPr>
            </a:br>
            <a:r>
              <a:rPr lang="en-US" sz="3200" dirty="0" smtClean="0">
                <a:solidFill>
                  <a:schemeClr val="tx2">
                    <a:lumMod val="75000"/>
                  </a:schemeClr>
                </a:solidFill>
              </a:rPr>
              <a:t>But,</a:t>
            </a:r>
            <a:br>
              <a:rPr lang="en-US" sz="3200" dirty="0" smtClean="0">
                <a:solidFill>
                  <a:schemeClr val="tx2">
                    <a:lumMod val="75000"/>
                  </a:schemeClr>
                </a:solidFill>
              </a:rPr>
            </a:br>
            <a:r>
              <a:rPr lang="en-US" sz="3200" dirty="0" smtClean="0">
                <a:solidFill>
                  <a:schemeClr val="tx2">
                    <a:lumMod val="75000"/>
                  </a:schemeClr>
                </a:solidFill>
              </a:rPr>
              <a:t>Do we know </a:t>
            </a:r>
            <a:r>
              <a:rPr lang="en-US" sz="3200" dirty="0" smtClean="0">
                <a:solidFill>
                  <a:schemeClr val="tx2">
                    <a:lumMod val="75000"/>
                  </a:schemeClr>
                </a:solidFill>
              </a:rPr>
              <a:t>Where we </a:t>
            </a:r>
            <a:r>
              <a:rPr lang="en-US" sz="3200" dirty="0" smtClean="0">
                <a:solidFill>
                  <a:schemeClr val="tx2">
                    <a:lumMod val="75000"/>
                  </a:schemeClr>
                </a:solidFill>
              </a:rPr>
              <a:t>are we going?</a:t>
            </a:r>
            <a:endParaRPr lang="en-US" sz="3200" dirty="0">
              <a:solidFill>
                <a:schemeClr val="tx2">
                  <a:lumMod val="75000"/>
                </a:schemeClr>
              </a:solidFill>
            </a:endParaRPr>
          </a:p>
        </p:txBody>
      </p:sp>
      <p:pic>
        <p:nvPicPr>
          <p:cNvPr id="4" name="Content Placeholder 3" descr="IMPORTANT.jpg"/>
          <p:cNvPicPr>
            <a:picLocks noGrp="1" noChangeAspect="1"/>
          </p:cNvPicPr>
          <p:nvPr>
            <p:ph idx="1"/>
          </p:nvPr>
        </p:nvPicPr>
        <p:blipFill>
          <a:blip r:embed="rId3" cstate="print"/>
          <a:stretch>
            <a:fillRect/>
          </a:stretch>
        </p:blipFill>
        <p:spPr>
          <a:xfrm rot="20813934">
            <a:off x="1139978" y="823558"/>
            <a:ext cx="4110415" cy="1790019"/>
          </a:xfrm>
        </p:spPr>
      </p:pic>
      <p:pic>
        <p:nvPicPr>
          <p:cNvPr id="6" name="Picture 5" descr="olding-loudspeaker.png"/>
          <p:cNvPicPr>
            <a:picLocks noChangeAspect="1"/>
          </p:cNvPicPr>
          <p:nvPr/>
        </p:nvPicPr>
        <p:blipFill>
          <a:blip r:embed="rId4" cstate="print"/>
          <a:stretch>
            <a:fillRect/>
          </a:stretch>
        </p:blipFill>
        <p:spPr>
          <a:xfrm>
            <a:off x="5181600" y="304800"/>
            <a:ext cx="3552585" cy="5791200"/>
          </a:xfrm>
          <a:prstGeom prst="rect">
            <a:avLst/>
          </a:prstGeom>
        </p:spPr>
      </p:pic>
    </p:spTree>
  </p:cSld>
  <p:clrMapOvr>
    <a:masterClrMapping/>
  </p:clrMapOvr>
  <p:transition>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ootsie 1.png"/>
          <p:cNvPicPr>
            <a:picLocks noGrp="1" noChangeAspect="1"/>
          </p:cNvPicPr>
          <p:nvPr>
            <p:ph idx="1"/>
          </p:nvPr>
        </p:nvPicPr>
        <p:blipFill>
          <a:blip r:embed="rId3" cstate="print"/>
          <a:stretch>
            <a:fillRect/>
          </a:stretch>
        </p:blipFill>
        <p:spPr>
          <a:xfrm rot="1678228">
            <a:off x="6576517" y="365434"/>
            <a:ext cx="1426297" cy="2079329"/>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905000" y="152400"/>
            <a:ext cx="7633742" cy="1492132"/>
          </a:xfrm>
        </p:spPr>
        <p:txBody>
          <a:bodyPr/>
          <a:lstStyle/>
          <a:p>
            <a:r>
              <a:rPr lang="en-US" dirty="0" smtClean="0"/>
              <a:t> </a:t>
            </a:r>
            <a:r>
              <a:rPr lang="en-US" sz="4000" dirty="0" smtClean="0"/>
              <a:t>??? Questions ???</a:t>
            </a:r>
            <a:endParaRPr lang="en-US" sz="4000" dirty="0"/>
          </a:p>
        </p:txBody>
      </p:sp>
      <p:sp>
        <p:nvSpPr>
          <p:cNvPr id="5" name="TextBox 4"/>
          <p:cNvSpPr txBox="1"/>
          <p:nvPr/>
        </p:nvSpPr>
        <p:spPr>
          <a:xfrm>
            <a:off x="1600200" y="914400"/>
            <a:ext cx="6781800" cy="6093976"/>
          </a:xfrm>
          <a:prstGeom prst="rect">
            <a:avLst/>
          </a:prstGeom>
          <a:noFill/>
        </p:spPr>
        <p:txBody>
          <a:bodyPr wrap="square" rtlCol="0">
            <a:spAutoFit/>
          </a:bodyPr>
          <a:lstStyle/>
          <a:p>
            <a:r>
              <a:rPr lang="en-US" sz="2400" b="1" dirty="0" smtClean="0"/>
              <a:t>NEED FOR CONCERN:</a:t>
            </a:r>
          </a:p>
          <a:p>
            <a:r>
              <a:rPr lang="en-US" b="1" dirty="0" smtClean="0"/>
              <a:t>	Recent Farm Contract Negotiations</a:t>
            </a:r>
          </a:p>
          <a:p>
            <a:r>
              <a:rPr lang="en-US" b="1" dirty="0" smtClean="0"/>
              <a:t>	Are We In A Secure Position?</a:t>
            </a:r>
          </a:p>
          <a:p>
            <a:r>
              <a:rPr lang="en-US" b="1" dirty="0" smtClean="0"/>
              <a:t>	Future Investments In This Property</a:t>
            </a:r>
            <a:r>
              <a:rPr lang="en-US" dirty="0" smtClean="0"/>
              <a:t>	</a:t>
            </a:r>
          </a:p>
          <a:p>
            <a:r>
              <a:rPr lang="en-US" b="1" dirty="0" smtClean="0"/>
              <a:t>	Just About To Meet Our Goals For Breeding Herd </a:t>
            </a:r>
          </a:p>
          <a:p>
            <a:r>
              <a:rPr lang="en-US" b="1" dirty="0" smtClean="0"/>
              <a:t>		&amp; Income from Sales</a:t>
            </a:r>
          </a:p>
          <a:p>
            <a:endParaRPr lang="en-US" b="1" dirty="0" smtClean="0"/>
          </a:p>
          <a:p>
            <a:pPr algn="ctr"/>
            <a:r>
              <a:rPr lang="en-US" sz="2400" b="1" dirty="0" smtClean="0"/>
              <a:t>LONG-TERM PLANNING:</a:t>
            </a:r>
          </a:p>
          <a:p>
            <a:pPr algn="ctr"/>
            <a:r>
              <a:rPr lang="en-US" b="1" dirty="0" smtClean="0"/>
              <a:t>	What Are Our Goals for the HCL?</a:t>
            </a:r>
          </a:p>
          <a:p>
            <a:pPr algn="ctr"/>
            <a:r>
              <a:rPr lang="en-US" b="1" dirty="0" smtClean="0"/>
              <a:t>	Where Do We Want To Be In Two Years?</a:t>
            </a:r>
          </a:p>
          <a:p>
            <a:pPr algn="ctr"/>
            <a:r>
              <a:rPr lang="en-US" b="1" dirty="0" smtClean="0"/>
              <a:t>	How To Accomplish Those Goals?</a:t>
            </a:r>
          </a:p>
          <a:p>
            <a:pPr algn="ctr"/>
            <a:r>
              <a:rPr lang="en-US" b="1" dirty="0" smtClean="0"/>
              <a:t>    </a:t>
            </a:r>
            <a:r>
              <a:rPr lang="en-US" dirty="0" smtClean="0"/>
              <a:t>~~~~~~~~~~~~~</a:t>
            </a:r>
          </a:p>
          <a:p>
            <a:pPr algn="ctr"/>
            <a:r>
              <a:rPr lang="en-US" b="1" dirty="0" smtClean="0"/>
              <a:t>	Membership Involvement/Dedication/Input</a:t>
            </a:r>
          </a:p>
          <a:p>
            <a:pPr algn="ctr"/>
            <a:r>
              <a:rPr lang="en-US" b="1" dirty="0" smtClean="0"/>
              <a:t>	Grants  Sponsorships   Investors   Contacts   Partnerships</a:t>
            </a:r>
          </a:p>
          <a:p>
            <a:pPr algn="ctr"/>
            <a:r>
              <a:rPr lang="en-US" b="1" dirty="0" smtClean="0"/>
              <a:t>	Land/Farm?    Business Plan!</a:t>
            </a:r>
          </a:p>
          <a:p>
            <a:pPr algn="ctr"/>
            <a:r>
              <a:rPr lang="en-US" b="1" dirty="0" smtClean="0"/>
              <a:t>	HCL Future Planning Committee?</a:t>
            </a:r>
          </a:p>
          <a:p>
            <a:pPr algn="ctr"/>
            <a:r>
              <a:rPr lang="en-US" b="1" dirty="0" smtClean="0"/>
              <a:t>	Hire Consultants?</a:t>
            </a:r>
          </a:p>
          <a:p>
            <a:pPr algn="ctr"/>
            <a:r>
              <a:rPr lang="en-US" dirty="0" smtClean="0"/>
              <a:t>        ~~~~~~~~~~~~~</a:t>
            </a:r>
            <a:endParaRPr lang="en-US" b="1" dirty="0" smtClean="0"/>
          </a:p>
          <a:p>
            <a:pPr algn="ctr"/>
            <a:r>
              <a:rPr lang="en-US" b="1" dirty="0" smtClean="0"/>
              <a:t>Without Involvement &amp; Planning, We May Be</a:t>
            </a:r>
          </a:p>
          <a:p>
            <a:pPr algn="ctr"/>
            <a:r>
              <a:rPr lang="en-US" b="1" dirty="0" smtClean="0"/>
              <a:t>Facing Dissolution.</a:t>
            </a:r>
          </a:p>
          <a:p>
            <a:pPr algn="ctr"/>
            <a:endParaRPr lang="en-US" dirty="0"/>
          </a:p>
        </p:txBody>
      </p:sp>
    </p:spTree>
  </p:cSld>
  <p:clrMapOvr>
    <a:masterClrMapping/>
  </p:clrMapOvr>
  <p:transition>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198DAF-C514-8328-3122-E82EB716B9B4}"/>
              </a:ext>
            </a:extLst>
          </p:cNvPr>
          <p:cNvSpPr>
            <a:spLocks noGrp="1"/>
          </p:cNvSpPr>
          <p:nvPr>
            <p:ph type="title"/>
          </p:nvPr>
        </p:nvSpPr>
        <p:spPr>
          <a:xfrm>
            <a:off x="1600200" y="762000"/>
            <a:ext cx="6400800" cy="685800"/>
          </a:xfrm>
        </p:spPr>
        <p:txBody>
          <a:bodyPr>
            <a:normAutofit fontScale="90000"/>
          </a:bodyPr>
          <a:lstStyle/>
          <a:p>
            <a:pPr algn="ctr">
              <a:defRPr/>
            </a:pPr>
            <a:r>
              <a:rPr lang="en-US" dirty="0"/>
              <a:t>Open to</a:t>
            </a:r>
            <a:br>
              <a:rPr lang="en-US" dirty="0"/>
            </a:br>
            <a:r>
              <a:rPr dirty="0"/>
              <a:t>Comments/Questions?</a:t>
            </a:r>
          </a:p>
        </p:txBody>
      </p:sp>
      <p:sp>
        <p:nvSpPr>
          <p:cNvPr id="4" name="TextBox 3"/>
          <p:cNvSpPr txBox="1"/>
          <p:nvPr/>
        </p:nvSpPr>
        <p:spPr>
          <a:xfrm>
            <a:off x="2514600" y="2362200"/>
            <a:ext cx="4343400" cy="646331"/>
          </a:xfrm>
          <a:prstGeom prst="rect">
            <a:avLst/>
          </a:prstGeom>
          <a:noFill/>
        </p:spPr>
        <p:txBody>
          <a:bodyPr wrap="square" rtlCol="0">
            <a:spAutoFit/>
          </a:bodyPr>
          <a:lstStyle/>
          <a:p>
            <a:r>
              <a:rPr lang="en-US" sz="3600" dirty="0">
                <a:latin typeface="Impact" pitchFamily="34" charset="0"/>
              </a:rPr>
              <a:t>MEMBER’S </a:t>
            </a:r>
            <a:r>
              <a:rPr lang="en-US" sz="3600" dirty="0" smtClean="0">
                <a:latin typeface="Impact" pitchFamily="34" charset="0"/>
              </a:rPr>
              <a:t> COMMENTS</a:t>
            </a:r>
            <a:endParaRPr lang="en-US" sz="3600" dirty="0">
              <a:latin typeface="Impact" pitchFamily="34" charset="0"/>
            </a:endParaRPr>
          </a:p>
        </p:txBody>
      </p:sp>
      <p:pic>
        <p:nvPicPr>
          <p:cNvPr id="78850" name="Picture 2" descr="Discussion Png Icon, Transparent Png, Transparent PNG"/>
          <p:cNvPicPr>
            <a:picLocks noChangeAspect="1" noChangeArrowheads="1"/>
          </p:cNvPicPr>
          <p:nvPr/>
        </p:nvPicPr>
        <p:blipFill>
          <a:blip r:embed="rId3" cstate="print"/>
          <a:srcRect/>
          <a:stretch>
            <a:fillRect/>
          </a:stretch>
        </p:blipFill>
        <p:spPr bwMode="auto">
          <a:xfrm>
            <a:off x="2133600" y="3429000"/>
            <a:ext cx="4762500" cy="2667000"/>
          </a:xfrm>
          <a:prstGeom prst="rect">
            <a:avLst/>
          </a:prstGeom>
          <a:noFill/>
        </p:spPr>
      </p:pic>
    </p:spTree>
  </p:cSld>
  <p:clrMapOvr>
    <a:masterClrMapping/>
  </p:clrMapOvr>
  <p:transition>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 xmlns:a16="http://schemas.microsoft.com/office/drawing/2014/main" id="{1DA279F6-9C13-BAD4-85DE-623486717E90}"/>
              </a:ext>
            </a:extLst>
          </p:cNvPr>
          <p:cNvSpPr>
            <a:spLocks noGrp="1"/>
          </p:cNvSpPr>
          <p:nvPr>
            <p:ph type="title"/>
          </p:nvPr>
        </p:nvSpPr>
        <p:spPr>
          <a:xfrm>
            <a:off x="1981200" y="304800"/>
            <a:ext cx="5614442" cy="836815"/>
          </a:xfrm>
        </p:spPr>
        <p:txBody>
          <a:bodyPr/>
          <a:lstStyle/>
          <a:p>
            <a:pPr eaLnBrk="1" fontAlgn="auto" hangingPunct="1">
              <a:spcAft>
                <a:spcPts val="0"/>
              </a:spcAft>
              <a:defRPr/>
            </a:pPr>
            <a:r>
              <a:rPr altLang="en-US" dirty="0"/>
              <a:t>NEXT STEPS TO JOIN</a:t>
            </a:r>
          </a:p>
        </p:txBody>
      </p:sp>
      <p:sp>
        <p:nvSpPr>
          <p:cNvPr id="31746" name="Content Placeholder 2">
            <a:extLst>
              <a:ext uri="{FF2B5EF4-FFF2-40B4-BE49-F238E27FC236}">
                <a16:creationId xmlns="" xmlns:a16="http://schemas.microsoft.com/office/drawing/2014/main" id="{653066F1-6F2E-16FE-8E10-C4405D769ED8}"/>
              </a:ext>
            </a:extLst>
          </p:cNvPr>
          <p:cNvSpPr>
            <a:spLocks noGrp="1"/>
          </p:cNvSpPr>
          <p:nvPr>
            <p:ph idx="1"/>
          </p:nvPr>
        </p:nvSpPr>
        <p:spPr>
          <a:xfrm>
            <a:off x="609600" y="1143000"/>
            <a:ext cx="7633742" cy="5562600"/>
          </a:xfrm>
        </p:spPr>
        <p:txBody>
          <a:bodyPr>
            <a:normAutofit fontScale="25000" lnSpcReduction="20000"/>
          </a:bodyPr>
          <a:lstStyle/>
          <a:p>
            <a:pPr eaLnBrk="1" hangingPunct="1">
              <a:buFont typeface="Wingdings 2" pitchFamily="18" charset="2"/>
              <a:buChar char=""/>
              <a:defRPr/>
            </a:pPr>
            <a:r>
              <a:rPr lang="en-US" altLang="en-US" sz="6000" b="1" dirty="0">
                <a:solidFill>
                  <a:schemeClr val="tx1"/>
                </a:solidFill>
              </a:rPr>
              <a:t>SIGN UP NOW for a Great Year!!</a:t>
            </a:r>
          </a:p>
          <a:p>
            <a:pPr eaLnBrk="1" hangingPunct="1">
              <a:buFont typeface="Wingdings 2" pitchFamily="18" charset="2"/>
              <a:buChar char=""/>
              <a:defRPr/>
            </a:pPr>
            <a:endParaRPr lang="en-US" altLang="en-US" sz="6000" b="1" dirty="0">
              <a:solidFill>
                <a:schemeClr val="tx1"/>
              </a:solidFill>
            </a:endParaRPr>
          </a:p>
          <a:p>
            <a:pPr lvl="1" eaLnBrk="1" hangingPunct="1">
              <a:buFont typeface="Wingdings 2" pitchFamily="18" charset="2"/>
              <a:buChar char=""/>
              <a:defRPr/>
            </a:pPr>
            <a:r>
              <a:rPr lang="en-US" altLang="en-US" sz="5500" b="1" dirty="0">
                <a:solidFill>
                  <a:schemeClr val="tx1"/>
                </a:solidFill>
              </a:rPr>
              <a:t>Membership Renewal  &amp;  New Members</a:t>
            </a:r>
          </a:p>
          <a:p>
            <a:pPr lvl="2" eaLnBrk="1" hangingPunct="1">
              <a:buFont typeface="Wingdings 2" pitchFamily="18" charset="2"/>
              <a:buChar char=""/>
              <a:defRPr/>
            </a:pPr>
            <a:r>
              <a:rPr lang="en-US" altLang="en-US" sz="5500" b="1" dirty="0">
                <a:solidFill>
                  <a:schemeClr val="tx1"/>
                </a:solidFill>
              </a:rPr>
              <a:t>Turn in Today, Mail in, Register Online</a:t>
            </a:r>
          </a:p>
          <a:p>
            <a:pPr lvl="2" eaLnBrk="1" hangingPunct="1">
              <a:buFont typeface="Wingdings 2" pitchFamily="18" charset="2"/>
              <a:buChar char=""/>
              <a:defRPr/>
            </a:pPr>
            <a:r>
              <a:rPr lang="en-US" altLang="en-US" sz="5500" b="1" dirty="0">
                <a:solidFill>
                  <a:schemeClr val="tx1"/>
                </a:solidFill>
              </a:rPr>
              <a:t>First membership fee is due October 1</a:t>
            </a:r>
            <a:r>
              <a:rPr lang="en-US" altLang="en-US" sz="5500" b="1" baseline="30000" dirty="0">
                <a:solidFill>
                  <a:schemeClr val="tx1"/>
                </a:solidFill>
              </a:rPr>
              <a:t>st</a:t>
            </a:r>
            <a:endParaRPr lang="en-US" altLang="en-US" sz="5500" b="1" dirty="0">
              <a:solidFill>
                <a:schemeClr val="tx1"/>
              </a:solidFill>
            </a:endParaRPr>
          </a:p>
          <a:p>
            <a:pPr lvl="2" eaLnBrk="1" hangingPunct="1">
              <a:buFont typeface="Wingdings 2" pitchFamily="18" charset="2"/>
              <a:buChar char=""/>
              <a:defRPr/>
            </a:pPr>
            <a:r>
              <a:rPr lang="en-US" altLang="en-US" sz="5500" b="1" dirty="0">
                <a:solidFill>
                  <a:schemeClr val="tx1"/>
                </a:solidFill>
              </a:rPr>
              <a:t>Membership Waiver Needed – Online</a:t>
            </a:r>
          </a:p>
          <a:p>
            <a:pPr lvl="2" eaLnBrk="1" hangingPunct="1">
              <a:buFont typeface="Wingdings 2" pitchFamily="18" charset="2"/>
              <a:buChar char=""/>
              <a:defRPr/>
            </a:pPr>
            <a:endParaRPr lang="en-US" altLang="en-US" sz="5500" b="1" dirty="0">
              <a:solidFill>
                <a:schemeClr val="tx1"/>
              </a:solidFill>
            </a:endParaRPr>
          </a:p>
          <a:p>
            <a:pPr lvl="1">
              <a:buFont typeface="Wingdings 2" pitchFamily="18" charset="2"/>
              <a:buChar char=""/>
              <a:defRPr/>
            </a:pPr>
            <a:r>
              <a:rPr lang="en-US" altLang="en-US" sz="5500" b="1" dirty="0">
                <a:solidFill>
                  <a:schemeClr val="tx1"/>
                </a:solidFill>
              </a:rPr>
              <a:t> SIGN UP to Help Committees</a:t>
            </a:r>
          </a:p>
          <a:p>
            <a:pPr lvl="1">
              <a:buFont typeface="Wingdings 2" pitchFamily="18" charset="2"/>
              <a:buChar char=""/>
              <a:defRPr/>
            </a:pPr>
            <a:endParaRPr lang="en-US" altLang="en-US" sz="5500" b="1" dirty="0">
              <a:solidFill>
                <a:schemeClr val="tx1"/>
              </a:solidFill>
            </a:endParaRPr>
          </a:p>
          <a:p>
            <a:pPr lvl="1">
              <a:buFont typeface="Wingdings 2" pitchFamily="18" charset="2"/>
              <a:buChar char=""/>
              <a:defRPr/>
            </a:pPr>
            <a:r>
              <a:rPr lang="en-US" altLang="en-US" sz="5500" b="1" dirty="0">
                <a:solidFill>
                  <a:schemeClr val="tx1"/>
                </a:solidFill>
              </a:rPr>
              <a:t>SIGN UP on Task List  (or we can assign you)</a:t>
            </a:r>
          </a:p>
          <a:p>
            <a:pPr lvl="1">
              <a:buFont typeface="Wingdings 2" pitchFamily="18" charset="2"/>
              <a:buChar char=""/>
              <a:defRPr/>
            </a:pPr>
            <a:endParaRPr lang="en-US" altLang="en-US" sz="5500" b="1" dirty="0">
              <a:solidFill>
                <a:schemeClr val="tx1"/>
              </a:solidFill>
            </a:endParaRPr>
          </a:p>
          <a:p>
            <a:pPr lvl="1" eaLnBrk="1" hangingPunct="1">
              <a:buFont typeface="Wingdings 2" pitchFamily="18" charset="2"/>
              <a:buChar char=""/>
              <a:defRPr/>
            </a:pPr>
            <a:r>
              <a:rPr lang="en-US" altLang="en-US" sz="5500" b="1" dirty="0">
                <a:solidFill>
                  <a:schemeClr val="tx1"/>
                </a:solidFill>
              </a:rPr>
              <a:t>HCL Membership Book</a:t>
            </a:r>
          </a:p>
          <a:p>
            <a:pPr lvl="2" eaLnBrk="1" hangingPunct="1">
              <a:buFont typeface="Wingdings 2" pitchFamily="18" charset="2"/>
              <a:buChar char=""/>
              <a:defRPr/>
            </a:pPr>
            <a:r>
              <a:rPr lang="en-US" altLang="en-US" sz="5500" b="1" dirty="0">
                <a:solidFill>
                  <a:schemeClr val="tx1"/>
                </a:solidFill>
              </a:rPr>
              <a:t>Animal Information</a:t>
            </a:r>
          </a:p>
          <a:p>
            <a:pPr lvl="2" eaLnBrk="1" hangingPunct="1">
              <a:buFont typeface="Wingdings 2" pitchFamily="18" charset="2"/>
              <a:buChar char=""/>
              <a:defRPr/>
            </a:pPr>
            <a:r>
              <a:rPr lang="en-US" altLang="en-US" sz="5500" b="1" dirty="0">
                <a:solidFill>
                  <a:schemeClr val="tx1"/>
                </a:solidFill>
              </a:rPr>
              <a:t>Volunteer in our Co-op – we </a:t>
            </a:r>
            <a:r>
              <a:rPr lang="en-US" altLang="en-US" sz="5500" b="1" i="1" dirty="0">
                <a:solidFill>
                  <a:schemeClr val="tx1"/>
                </a:solidFill>
              </a:rPr>
              <a:t>ALL</a:t>
            </a:r>
            <a:r>
              <a:rPr lang="en-US" altLang="en-US" sz="5500" b="1" dirty="0">
                <a:solidFill>
                  <a:schemeClr val="tx1"/>
                </a:solidFill>
              </a:rPr>
              <a:t> Share!</a:t>
            </a:r>
          </a:p>
          <a:p>
            <a:pPr lvl="2" eaLnBrk="1" hangingPunct="1">
              <a:buFont typeface="Wingdings 2" pitchFamily="18" charset="2"/>
              <a:buChar char=""/>
              <a:defRPr/>
            </a:pPr>
            <a:r>
              <a:rPr lang="en-US" altLang="en-US" sz="5500" b="1" dirty="0">
                <a:solidFill>
                  <a:schemeClr val="tx1"/>
                </a:solidFill>
              </a:rPr>
              <a:t>Grants &amp; Gifts</a:t>
            </a:r>
          </a:p>
          <a:p>
            <a:pPr lvl="2" eaLnBrk="1" hangingPunct="1">
              <a:buFont typeface="Wingdings 2" pitchFamily="18" charset="2"/>
              <a:buChar char=""/>
              <a:defRPr/>
            </a:pPr>
            <a:r>
              <a:rPr lang="en-US" altLang="en-US" sz="5500" b="1" dirty="0">
                <a:solidFill>
                  <a:schemeClr val="tx1"/>
                </a:solidFill>
              </a:rPr>
              <a:t>Website Links</a:t>
            </a:r>
          </a:p>
          <a:p>
            <a:pPr lvl="2" eaLnBrk="1" hangingPunct="1">
              <a:buFont typeface="Wingdings 2" pitchFamily="18" charset="2"/>
              <a:buChar char=""/>
              <a:defRPr/>
            </a:pPr>
            <a:r>
              <a:rPr lang="en-US" altLang="en-US" sz="5500" b="1" dirty="0">
                <a:solidFill>
                  <a:schemeClr val="tx1"/>
                </a:solidFill>
              </a:rPr>
              <a:t>Information about HCL opportunities offered</a:t>
            </a:r>
          </a:p>
          <a:p>
            <a:pPr lvl="2" eaLnBrk="1" hangingPunct="1">
              <a:buFont typeface="Wingdings 2" pitchFamily="18" charset="2"/>
              <a:buChar char=""/>
              <a:defRPr/>
            </a:pPr>
            <a:r>
              <a:rPr lang="en-US" altLang="en-US" sz="5500" b="1" dirty="0">
                <a:solidFill>
                  <a:schemeClr val="tx1"/>
                </a:solidFill>
              </a:rPr>
              <a:t>HCL Record sheet to turn in with 4-H Books - Mandatory</a:t>
            </a:r>
            <a:endParaRPr lang="en-US" altLang="en-US" b="1" dirty="0">
              <a:solidFill>
                <a:schemeClr val="tx1"/>
              </a:solidFill>
            </a:endParaRPr>
          </a:p>
          <a:p>
            <a:pPr lvl="1" eaLnBrk="1" hangingPunct="1">
              <a:buFont typeface="Wingdings 2" pitchFamily="18" charset="2"/>
              <a:buChar char=""/>
              <a:defRPr/>
            </a:pPr>
            <a:endParaRPr lang="en-US" altLang="en-US" b="1" dirty="0">
              <a:solidFill>
                <a:schemeClr val="tx1"/>
              </a:solidFill>
            </a:endParaRPr>
          </a:p>
          <a:p>
            <a:pPr marL="366713" lvl="1" indent="0" eaLnBrk="1" hangingPunct="1">
              <a:buFont typeface="Wingdings 2" pitchFamily="18" charset="2"/>
              <a:buNone/>
              <a:defRPr/>
            </a:pPr>
            <a:r>
              <a:rPr lang="en-US" altLang="en-US" sz="7200" b="1" dirty="0">
                <a:solidFill>
                  <a:schemeClr val="tx1"/>
                </a:solidFill>
              </a:rPr>
              <a:t>                        </a:t>
            </a:r>
            <a:r>
              <a:rPr lang="en-US" altLang="en-US" sz="7200" b="1" i="1" dirty="0">
                <a:solidFill>
                  <a:schemeClr val="tx1"/>
                </a:solidFill>
              </a:rPr>
              <a:t>THANKS TO ALL OUR GREAT FAMILIES!!</a:t>
            </a:r>
          </a:p>
          <a:p>
            <a:pPr lvl="2" eaLnBrk="1" hangingPunct="1">
              <a:buFont typeface="Wingdings 2" pitchFamily="18" charset="2"/>
              <a:buChar char=""/>
              <a:defRPr/>
            </a:pPr>
            <a:endParaRPr lang="en-US" altLang="en-US" dirty="0"/>
          </a:p>
          <a:p>
            <a:pPr lvl="1" eaLnBrk="1" hangingPunct="1">
              <a:buFont typeface="Wingdings 2" pitchFamily="18" charset="2"/>
              <a:buChar char=""/>
              <a:defRPr/>
            </a:pPr>
            <a:endParaRPr lang="en-US" altLang="en-US" dirty="0"/>
          </a:p>
        </p:txBody>
      </p:sp>
      <p:pic>
        <p:nvPicPr>
          <p:cNvPr id="5" name="Picture 4" descr="co-op2_edited-1.jpg"/>
          <p:cNvPicPr>
            <a:picLocks noChangeAspect="1"/>
          </p:cNvPicPr>
          <p:nvPr/>
        </p:nvPicPr>
        <p:blipFill>
          <a:blip r:embed="rId3" cstate="print"/>
          <a:stretch>
            <a:fillRect/>
          </a:stretch>
        </p:blipFill>
        <p:spPr>
          <a:xfrm>
            <a:off x="5486400" y="2133600"/>
            <a:ext cx="3139495"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otsie 1.png"/>
          <p:cNvPicPr>
            <a:picLocks noChangeAspect="1"/>
          </p:cNvPicPr>
          <p:nvPr/>
        </p:nvPicPr>
        <p:blipFill>
          <a:blip r:embed="rId3" cstate="print"/>
          <a:stretch>
            <a:fillRect/>
          </a:stretch>
        </p:blipFill>
        <p:spPr>
          <a:xfrm rot="1678228">
            <a:off x="3352800" y="152400"/>
            <a:ext cx="2514600" cy="366384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 xmlns:a16="http://schemas.microsoft.com/office/drawing/2014/main" id="{B34C0EDF-0D92-1643-4F0E-C771F5717245}"/>
              </a:ext>
            </a:extLst>
          </p:cNvPr>
          <p:cNvSpPr>
            <a:spLocks noGrp="1"/>
          </p:cNvSpPr>
          <p:nvPr>
            <p:ph type="title"/>
          </p:nvPr>
        </p:nvSpPr>
        <p:spPr>
          <a:xfrm>
            <a:off x="1143000" y="2590800"/>
            <a:ext cx="7398271" cy="762000"/>
          </a:xfrm>
        </p:spPr>
        <p:txBody>
          <a:bodyPr>
            <a:normAutofit fontScale="90000"/>
          </a:bodyPr>
          <a:lstStyle/>
          <a:p>
            <a:pPr algn="ctr">
              <a:defRPr/>
            </a:pPr>
            <a:r>
              <a:rPr lang="en-US" dirty="0"/>
              <a:t>???   Question    ???</a:t>
            </a:r>
            <a:endParaRPr dirty="0"/>
          </a:p>
        </p:txBody>
      </p:sp>
      <p:sp>
        <p:nvSpPr>
          <p:cNvPr id="7170" name="Content Placeholder 1">
            <a:extLst>
              <a:ext uri="{FF2B5EF4-FFF2-40B4-BE49-F238E27FC236}">
                <a16:creationId xmlns="" xmlns:a16="http://schemas.microsoft.com/office/drawing/2014/main" id="{6B245E5D-2EDF-5335-8F8A-8BF37165DB29}"/>
              </a:ext>
            </a:extLst>
          </p:cNvPr>
          <p:cNvSpPr>
            <a:spLocks noGrp="1"/>
          </p:cNvSpPr>
          <p:nvPr>
            <p:ph idx="1"/>
          </p:nvPr>
        </p:nvSpPr>
        <p:spPr>
          <a:xfrm flipH="1">
            <a:off x="838200" y="2590800"/>
            <a:ext cx="76200" cy="762000"/>
          </a:xfrm>
        </p:spPr>
        <p:txBody>
          <a:bodyPr>
            <a:normAutofit/>
          </a:bodyPr>
          <a:lstStyle/>
          <a:p>
            <a:pPr algn="ctr">
              <a:buNone/>
            </a:pPr>
            <a:endParaRPr lang="en-US" altLang="en-US" sz="2800" b="1" dirty="0">
              <a:solidFill>
                <a:schemeClr val="tx1"/>
              </a:solidFill>
            </a:endParaRPr>
          </a:p>
          <a:p>
            <a:pPr algn="ctr">
              <a:buNone/>
            </a:pPr>
            <a:endParaRPr lang="en-US" altLang="en-US" sz="3200" b="1" dirty="0">
              <a:solidFill>
                <a:schemeClr val="tx1"/>
              </a:solidFill>
            </a:endParaRPr>
          </a:p>
        </p:txBody>
      </p:sp>
      <p:sp>
        <p:nvSpPr>
          <p:cNvPr id="7" name="TextBox 6"/>
          <p:cNvSpPr txBox="1"/>
          <p:nvPr/>
        </p:nvSpPr>
        <p:spPr>
          <a:xfrm>
            <a:off x="838200" y="3541644"/>
            <a:ext cx="3733800" cy="2308324"/>
          </a:xfrm>
          <a:prstGeom prst="rect">
            <a:avLst/>
          </a:prstGeom>
          <a:noFill/>
        </p:spPr>
        <p:txBody>
          <a:bodyPr wrap="square" rtlCol="0">
            <a:spAutoFit/>
          </a:bodyPr>
          <a:lstStyle/>
          <a:p>
            <a:pPr algn="ctr"/>
            <a:r>
              <a:rPr lang="en-US" sz="3600" dirty="0"/>
              <a:t>What are you most looking forward to this coming year?</a:t>
            </a:r>
          </a:p>
        </p:txBody>
      </p:sp>
      <p:pic>
        <p:nvPicPr>
          <p:cNvPr id="13" name="Picture 2"/>
          <p:cNvPicPr>
            <a:picLocks noChangeAspect="1" noChangeArrowheads="1"/>
          </p:cNvPicPr>
          <p:nvPr/>
        </p:nvPicPr>
        <p:blipFill>
          <a:blip r:embed="rId4" cstate="print"/>
          <a:srcRect/>
          <a:stretch>
            <a:fillRect/>
          </a:stretch>
        </p:blipFill>
        <p:spPr bwMode="auto">
          <a:xfrm>
            <a:off x="5105400" y="3352800"/>
            <a:ext cx="2960702"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329457241"/>
      </p:ext>
    </p:extLst>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otsie 1.png"/>
          <p:cNvPicPr>
            <a:picLocks noChangeAspect="1"/>
          </p:cNvPicPr>
          <p:nvPr/>
        </p:nvPicPr>
        <p:blipFill>
          <a:blip r:embed="rId3" cstate="print"/>
          <a:stretch>
            <a:fillRect/>
          </a:stretch>
        </p:blipFill>
        <p:spPr>
          <a:xfrm rot="1678228">
            <a:off x="3352800" y="152400"/>
            <a:ext cx="2514600" cy="366384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 xmlns:a16="http://schemas.microsoft.com/office/drawing/2014/main" id="{B34C0EDF-0D92-1643-4F0E-C771F5717245}"/>
              </a:ext>
            </a:extLst>
          </p:cNvPr>
          <p:cNvSpPr>
            <a:spLocks noGrp="1"/>
          </p:cNvSpPr>
          <p:nvPr>
            <p:ph type="title"/>
          </p:nvPr>
        </p:nvSpPr>
        <p:spPr>
          <a:xfrm>
            <a:off x="1143000" y="2590800"/>
            <a:ext cx="7398271" cy="762000"/>
          </a:xfrm>
        </p:spPr>
        <p:txBody>
          <a:bodyPr>
            <a:normAutofit fontScale="90000"/>
          </a:bodyPr>
          <a:lstStyle/>
          <a:p>
            <a:pPr algn="ctr">
              <a:defRPr/>
            </a:pPr>
            <a:r>
              <a:rPr lang="en-US" dirty="0"/>
              <a:t>???   Question    ???</a:t>
            </a:r>
            <a:endParaRPr dirty="0"/>
          </a:p>
        </p:txBody>
      </p:sp>
      <p:sp>
        <p:nvSpPr>
          <p:cNvPr id="7170" name="Content Placeholder 1">
            <a:extLst>
              <a:ext uri="{FF2B5EF4-FFF2-40B4-BE49-F238E27FC236}">
                <a16:creationId xmlns="" xmlns:a16="http://schemas.microsoft.com/office/drawing/2014/main" id="{6B245E5D-2EDF-5335-8F8A-8BF37165DB29}"/>
              </a:ext>
            </a:extLst>
          </p:cNvPr>
          <p:cNvSpPr>
            <a:spLocks noGrp="1"/>
          </p:cNvSpPr>
          <p:nvPr>
            <p:ph idx="1"/>
          </p:nvPr>
        </p:nvSpPr>
        <p:spPr>
          <a:xfrm flipH="1">
            <a:off x="838200" y="2590800"/>
            <a:ext cx="76200" cy="762000"/>
          </a:xfrm>
        </p:spPr>
        <p:txBody>
          <a:bodyPr>
            <a:normAutofit/>
          </a:bodyPr>
          <a:lstStyle/>
          <a:p>
            <a:pPr algn="ctr">
              <a:buNone/>
            </a:pPr>
            <a:endParaRPr lang="en-US" altLang="en-US" sz="2800" b="1" dirty="0">
              <a:solidFill>
                <a:schemeClr val="tx1"/>
              </a:solidFill>
            </a:endParaRPr>
          </a:p>
          <a:p>
            <a:pPr algn="ctr">
              <a:buNone/>
            </a:pPr>
            <a:endParaRPr lang="en-US" altLang="en-US" sz="3200" b="1" dirty="0">
              <a:solidFill>
                <a:schemeClr val="tx1"/>
              </a:solidFill>
            </a:endParaRPr>
          </a:p>
        </p:txBody>
      </p:sp>
      <p:sp>
        <p:nvSpPr>
          <p:cNvPr id="7" name="TextBox 6"/>
          <p:cNvSpPr txBox="1"/>
          <p:nvPr/>
        </p:nvSpPr>
        <p:spPr>
          <a:xfrm>
            <a:off x="914400" y="3429000"/>
            <a:ext cx="3200400" cy="2862322"/>
          </a:xfrm>
          <a:prstGeom prst="rect">
            <a:avLst/>
          </a:prstGeom>
          <a:noFill/>
        </p:spPr>
        <p:txBody>
          <a:bodyPr wrap="square" rtlCol="0">
            <a:spAutoFit/>
          </a:bodyPr>
          <a:lstStyle/>
          <a:p>
            <a:pPr algn="ctr"/>
            <a:r>
              <a:rPr lang="en-US" sz="3600" dirty="0"/>
              <a:t>As a member, what is one thing you do at the farm to help out?</a:t>
            </a:r>
          </a:p>
        </p:txBody>
      </p:sp>
      <p:pic>
        <p:nvPicPr>
          <p:cNvPr id="81922" name="Picture 2"/>
          <p:cNvPicPr>
            <a:picLocks noChangeAspect="1" noChangeArrowheads="1"/>
          </p:cNvPicPr>
          <p:nvPr/>
        </p:nvPicPr>
        <p:blipFill>
          <a:blip r:embed="rId4" cstate="print"/>
          <a:srcRect/>
          <a:stretch>
            <a:fillRect/>
          </a:stretch>
        </p:blipFill>
        <p:spPr bwMode="auto">
          <a:xfrm>
            <a:off x="4287078" y="3505200"/>
            <a:ext cx="4104448" cy="29718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6858000" y="6096000"/>
            <a:ext cx="1325363" cy="369332"/>
          </a:xfrm>
          <a:prstGeom prst="rect">
            <a:avLst/>
          </a:prstGeom>
          <a:noFill/>
          <a:ln>
            <a:solidFill>
              <a:schemeClr val="accent1"/>
            </a:solidFill>
          </a:ln>
        </p:spPr>
        <p:txBody>
          <a:bodyPr wrap="none" rtlCol="0">
            <a:spAutoFit/>
          </a:bodyPr>
          <a:lstStyle/>
          <a:p>
            <a:r>
              <a:rPr lang="en-US" dirty="0">
                <a:solidFill>
                  <a:schemeClr val="bg1"/>
                </a:solidFill>
              </a:rPr>
              <a:t>Dip ‘N Dots</a:t>
            </a:r>
          </a:p>
        </p:txBody>
      </p:sp>
    </p:spTree>
  </p:cSld>
  <p:clrMapOvr>
    <a:masterClrMapping/>
  </p:clrMapOvr>
  <p:transition>
    <p:dissolv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0"/>
            <a:ext cx="8915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ED704844-E572-C66A-B872-D4865672C785}"/>
              </a:ext>
            </a:extLst>
          </p:cNvPr>
          <p:cNvSpPr>
            <a:spLocks noGrp="1"/>
          </p:cNvSpPr>
          <p:nvPr>
            <p:ph type="ctrTitle"/>
          </p:nvPr>
        </p:nvSpPr>
        <p:spPr>
          <a:xfrm>
            <a:off x="838200" y="304800"/>
            <a:ext cx="7772400" cy="2743200"/>
          </a:xfrm>
        </p:spPr>
        <p:txBody>
          <a:bodyPr>
            <a:normAutofit/>
          </a:bodyPr>
          <a:lstStyle/>
          <a:p>
            <a:pPr>
              <a:defRPr/>
            </a:pPr>
            <a:r>
              <a:rPr lang="en-U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THANK  YOU  </a:t>
            </a:r>
            <a:r>
              <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FOR </a:t>
            </a:r>
            <a:r>
              <a:rPr lang="en-U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COMING</a:t>
            </a:r>
            <a:r>
              <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 look forward to a great</a:t>
            </a:r>
            <a:br>
              <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llama year!</a:t>
            </a:r>
            <a:endParaRPr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147" name="TextBox 4">
            <a:extLst>
              <a:ext uri="{FF2B5EF4-FFF2-40B4-BE49-F238E27FC236}">
                <a16:creationId xmlns="" xmlns:a16="http://schemas.microsoft.com/office/drawing/2014/main" id="{25504A57-9468-E596-6CD3-23159186571D}"/>
              </a:ext>
            </a:extLst>
          </p:cNvPr>
          <p:cNvSpPr txBox="1">
            <a:spLocks noChangeArrowheads="1"/>
          </p:cNvSpPr>
          <p:nvPr/>
        </p:nvSpPr>
        <p:spPr bwMode="auto">
          <a:xfrm>
            <a:off x="574675" y="1581150"/>
            <a:ext cx="82296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dirty="0"/>
          </a:p>
          <a:p>
            <a:pPr eaLnBrk="1" hangingPunct="1">
              <a:buFont typeface="Constantia" panose="02030602050306030303" pitchFamily="18" charset="0"/>
              <a:buAutoNum type="arabicPeriod"/>
            </a:pPr>
            <a:endParaRPr lang="en-US" altLang="en-US" dirty="0"/>
          </a:p>
          <a:p>
            <a:pPr eaLnBrk="1" hangingPunct="1">
              <a:buFont typeface="Constantia" panose="02030602050306030303" pitchFamily="18" charset="0"/>
              <a:buAutoNum type="arabicPeriod"/>
            </a:pPr>
            <a:endParaRPr lang="en-US" altLang="en-US" dirty="0"/>
          </a:p>
        </p:txBody>
      </p:sp>
      <p:pic>
        <p:nvPicPr>
          <p:cNvPr id="5" name="Picture 5" descr="Hamilton Co. Llamas">
            <a:extLst>
              <a:ext uri="{FF2B5EF4-FFF2-40B4-BE49-F238E27FC236}">
                <a16:creationId xmlns="" xmlns:a16="http://schemas.microsoft.com/office/drawing/2014/main" id="{D7A707EF-A0F4-8AD1-5AF3-4495F7F5135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09800" y="3429000"/>
            <a:ext cx="5046133" cy="246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dissolv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 xmlns:a16="http://schemas.microsoft.com/office/drawing/2014/main" id="{1DA279F6-9C13-BAD4-85DE-623486717E90}"/>
              </a:ext>
            </a:extLst>
          </p:cNvPr>
          <p:cNvSpPr>
            <a:spLocks noGrp="1"/>
          </p:cNvSpPr>
          <p:nvPr>
            <p:ph type="title"/>
          </p:nvPr>
        </p:nvSpPr>
        <p:spPr>
          <a:xfrm>
            <a:off x="1371600" y="304800"/>
            <a:ext cx="7239000" cy="836815"/>
          </a:xfrm>
        </p:spPr>
        <p:txBody>
          <a:bodyPr>
            <a:normAutofit fontScale="90000"/>
          </a:bodyPr>
          <a:lstStyle/>
          <a:p>
            <a:pPr eaLnBrk="1" fontAlgn="auto" hangingPunct="1">
              <a:spcAft>
                <a:spcPts val="0"/>
              </a:spcAft>
              <a:defRPr/>
            </a:pPr>
            <a:r>
              <a:rPr lang="en-US" altLang="en-US" dirty="0"/>
              <a:t>New member registration</a:t>
            </a:r>
            <a:endParaRPr altLang="en-US" dirty="0"/>
          </a:p>
        </p:txBody>
      </p:sp>
      <p:sp>
        <p:nvSpPr>
          <p:cNvPr id="31746" name="Content Placeholder 2">
            <a:extLst>
              <a:ext uri="{FF2B5EF4-FFF2-40B4-BE49-F238E27FC236}">
                <a16:creationId xmlns="" xmlns:a16="http://schemas.microsoft.com/office/drawing/2014/main" id="{653066F1-6F2E-16FE-8E10-C4405D769ED8}"/>
              </a:ext>
            </a:extLst>
          </p:cNvPr>
          <p:cNvSpPr>
            <a:spLocks noGrp="1"/>
          </p:cNvSpPr>
          <p:nvPr>
            <p:ph idx="1"/>
          </p:nvPr>
        </p:nvSpPr>
        <p:spPr>
          <a:xfrm>
            <a:off x="838200" y="1371600"/>
            <a:ext cx="7696200" cy="5181600"/>
          </a:xfrm>
        </p:spPr>
        <p:txBody>
          <a:bodyPr>
            <a:normAutofit fontScale="25000" lnSpcReduction="20000"/>
          </a:bodyPr>
          <a:lstStyle/>
          <a:p>
            <a:r>
              <a:rPr lang="en-US" sz="11200" b="1" dirty="0">
                <a:solidFill>
                  <a:schemeClr val="tx1"/>
                </a:solidFill>
              </a:rPr>
              <a:t>Please Complete </a:t>
            </a:r>
            <a:r>
              <a:rPr lang="en-US" sz="11200" b="1" i="1" dirty="0">
                <a:solidFill>
                  <a:schemeClr val="tx1"/>
                </a:solidFill>
              </a:rPr>
              <a:t>ALL</a:t>
            </a:r>
            <a:r>
              <a:rPr lang="en-US" sz="11200" b="1" dirty="0">
                <a:solidFill>
                  <a:schemeClr val="tx1"/>
                </a:solidFill>
              </a:rPr>
              <a:t> Items Listed</a:t>
            </a:r>
          </a:p>
          <a:p>
            <a:endParaRPr lang="en-US" sz="6000" dirty="0"/>
          </a:p>
          <a:p>
            <a:pPr fontAlgn="base"/>
            <a:endParaRPr lang="en-US" sz="8000" dirty="0">
              <a:solidFill>
                <a:schemeClr val="tx1"/>
              </a:solidFill>
            </a:endParaRPr>
          </a:p>
          <a:p>
            <a:pPr fontAlgn="base"/>
            <a:endParaRPr lang="en-US" sz="8000" dirty="0">
              <a:solidFill>
                <a:schemeClr val="tx1"/>
              </a:solidFill>
            </a:endParaRPr>
          </a:p>
          <a:p>
            <a:pPr fontAlgn="base"/>
            <a:r>
              <a:rPr lang="en-US" sz="8000" b="1" dirty="0">
                <a:solidFill>
                  <a:schemeClr val="tx1"/>
                </a:solidFill>
              </a:rPr>
              <a:t>COMPLETE FORM</a:t>
            </a:r>
          </a:p>
          <a:p>
            <a:pPr fontAlgn="base"/>
            <a:r>
              <a:rPr lang="en-US" sz="8000" b="1" dirty="0">
                <a:solidFill>
                  <a:schemeClr val="tx1"/>
                </a:solidFill>
              </a:rPr>
              <a:t>SIGN WAIVER AND PAY DUES</a:t>
            </a:r>
          </a:p>
          <a:p>
            <a:pPr fontAlgn="base"/>
            <a:r>
              <a:rPr lang="en-US" sz="8000" b="1" dirty="0">
                <a:solidFill>
                  <a:schemeClr val="tx1"/>
                </a:solidFill>
              </a:rPr>
              <a:t>SIGN UP ON TASK LIST</a:t>
            </a:r>
          </a:p>
          <a:p>
            <a:pPr fontAlgn="base"/>
            <a:endParaRPr lang="en-US" sz="8000" dirty="0">
              <a:solidFill>
                <a:schemeClr val="tx1"/>
              </a:solidFill>
            </a:endParaRPr>
          </a:p>
          <a:p>
            <a:pPr fontAlgn="base"/>
            <a:endParaRPr lang="en-US" sz="4200" dirty="0"/>
          </a:p>
          <a:p>
            <a:pPr fontAlgn="base"/>
            <a:endParaRPr lang="en-US" sz="4200" dirty="0"/>
          </a:p>
          <a:p>
            <a:pPr fontAlgn="base"/>
            <a:r>
              <a:rPr lang="en-US" sz="8000" b="1" dirty="0">
                <a:solidFill>
                  <a:schemeClr val="tx1"/>
                </a:solidFill>
              </a:rPr>
              <a:t>Sign Up for 4-H Llama Project</a:t>
            </a:r>
          </a:p>
          <a:p>
            <a:pPr fontAlgn="base">
              <a:buNone/>
            </a:pPr>
            <a:r>
              <a:rPr lang="en-US" sz="8000" b="1" dirty="0">
                <a:solidFill>
                  <a:schemeClr val="tx1"/>
                </a:solidFill>
              </a:rPr>
              <a:t>    at your convenience on the 4-H</a:t>
            </a:r>
          </a:p>
          <a:p>
            <a:pPr fontAlgn="base">
              <a:buNone/>
            </a:pPr>
            <a:r>
              <a:rPr lang="en-US" sz="8000" b="1" dirty="0">
                <a:solidFill>
                  <a:schemeClr val="tx1"/>
                </a:solidFill>
              </a:rPr>
              <a:t>    website. </a:t>
            </a:r>
          </a:p>
          <a:p>
            <a:pPr fontAlgn="base">
              <a:buNone/>
            </a:pPr>
            <a:r>
              <a:rPr lang="en-US" sz="8000" b="1" dirty="0">
                <a:solidFill>
                  <a:schemeClr val="tx1"/>
                </a:solidFill>
              </a:rPr>
              <a:t>   https://extension.purdue.edu/county/hamilton/4H/index.html </a:t>
            </a:r>
          </a:p>
          <a:p>
            <a:pPr>
              <a:buNone/>
            </a:pPr>
            <a:r>
              <a:rPr lang="en-US" sz="6000" dirty="0"/>
              <a:t/>
            </a:r>
            <a:br>
              <a:rPr lang="en-US" sz="6000" dirty="0"/>
            </a:br>
            <a:endParaRPr lang="en-US" altLang="en-US" sz="6000" b="1" dirty="0">
              <a:solidFill>
                <a:schemeClr val="tx1"/>
              </a:solidFill>
            </a:endParaRPr>
          </a:p>
          <a:p>
            <a:pPr lvl="2" eaLnBrk="1" hangingPunct="1">
              <a:buFont typeface="Wingdings 2" pitchFamily="18" charset="2"/>
              <a:buChar char=""/>
              <a:defRPr/>
            </a:pPr>
            <a:endParaRPr lang="en-US" altLang="en-US" sz="5500" dirty="0">
              <a:solidFill>
                <a:schemeClr val="tx1"/>
              </a:solidFill>
            </a:endParaRPr>
          </a:p>
          <a:p>
            <a:pPr lvl="2" eaLnBrk="1" hangingPunct="1">
              <a:buFont typeface="Wingdings 2" pitchFamily="18" charset="2"/>
              <a:buChar char=""/>
              <a:defRPr/>
            </a:pPr>
            <a:endParaRPr lang="en-US" altLang="en-US" dirty="0"/>
          </a:p>
          <a:p>
            <a:pPr lvl="1" eaLnBrk="1" hangingPunct="1">
              <a:buFont typeface="Wingdings 2" pitchFamily="18" charset="2"/>
              <a:buChar char=""/>
              <a:defRPr/>
            </a:pPr>
            <a:endParaRPr lang="en-US" altLang="en-US" dirty="0"/>
          </a:p>
        </p:txBody>
      </p:sp>
      <p:pic>
        <p:nvPicPr>
          <p:cNvPr id="6" name="Picture 5" descr="QR code.png"/>
          <p:cNvPicPr>
            <a:picLocks noChangeAspect="1"/>
          </p:cNvPicPr>
          <p:nvPr/>
        </p:nvPicPr>
        <p:blipFill>
          <a:blip r:embed="rId3" cstate="print"/>
          <a:stretch>
            <a:fillRect/>
          </a:stretch>
        </p:blipFill>
        <p:spPr>
          <a:xfrm>
            <a:off x="5105400" y="2057400"/>
            <a:ext cx="3530600" cy="3530600"/>
          </a:xfrm>
          <a:prstGeom prst="rect">
            <a:avLst/>
          </a:prstGeom>
        </p:spPr>
      </p:pic>
      <p:pic>
        <p:nvPicPr>
          <p:cNvPr id="8" name="Picture 7" descr="HCLlogo2.jpg"/>
          <p:cNvPicPr>
            <a:picLocks noChangeAspect="1"/>
          </p:cNvPicPr>
          <p:nvPr/>
        </p:nvPicPr>
        <p:blipFill>
          <a:blip r:embed="rId4" cstate="print"/>
          <a:stretch>
            <a:fillRect/>
          </a:stretch>
        </p:blipFill>
        <p:spPr>
          <a:xfrm>
            <a:off x="1600200" y="1981200"/>
            <a:ext cx="1600200" cy="780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316-18894-4h-logo.png"/>
          <p:cNvPicPr>
            <a:picLocks noChangeAspect="1"/>
          </p:cNvPicPr>
          <p:nvPr/>
        </p:nvPicPr>
        <p:blipFill>
          <a:blip r:embed="rId5" cstate="print"/>
          <a:stretch>
            <a:fillRect/>
          </a:stretch>
        </p:blipFill>
        <p:spPr>
          <a:xfrm>
            <a:off x="2057400" y="3962400"/>
            <a:ext cx="762000" cy="775448"/>
          </a:xfrm>
          <a:prstGeom prst="rect">
            <a:avLst/>
          </a:prstGeom>
        </p:spPr>
      </p:pic>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 xmlns:a16="http://schemas.microsoft.com/office/drawing/2014/main" id="{AC0C6A93-245A-3C61-9C89-37F82ED08A92}"/>
              </a:ext>
            </a:extLst>
          </p:cNvPr>
          <p:cNvSpPr>
            <a:spLocks noGrp="1"/>
          </p:cNvSpPr>
          <p:nvPr>
            <p:ph type="title"/>
          </p:nvPr>
        </p:nvSpPr>
        <p:spPr/>
        <p:txBody>
          <a:bodyPr/>
          <a:lstStyle/>
          <a:p>
            <a:pPr algn="ctr" eaLnBrk="1" fontAlgn="auto" hangingPunct="1">
              <a:spcAft>
                <a:spcPts val="0"/>
              </a:spcAft>
              <a:defRPr/>
            </a:pPr>
            <a:r>
              <a:rPr lang="en-US" altLang="en-US" dirty="0" smtClean="0"/>
              <a:t>Member’s involvement</a:t>
            </a:r>
            <a:endParaRPr altLang="en-US" dirty="0"/>
          </a:p>
        </p:txBody>
      </p:sp>
      <p:sp>
        <p:nvSpPr>
          <p:cNvPr id="17410" name="Content Placeholder 2">
            <a:extLst>
              <a:ext uri="{FF2B5EF4-FFF2-40B4-BE49-F238E27FC236}">
                <a16:creationId xmlns="" xmlns:a16="http://schemas.microsoft.com/office/drawing/2014/main" id="{44C5CFFD-F186-342A-39A7-E1EBC47D2AEC}"/>
              </a:ext>
            </a:extLst>
          </p:cNvPr>
          <p:cNvSpPr>
            <a:spLocks noGrp="1"/>
          </p:cNvSpPr>
          <p:nvPr>
            <p:ph idx="1"/>
          </p:nvPr>
        </p:nvSpPr>
        <p:spPr>
          <a:xfrm>
            <a:off x="1600200" y="1219200"/>
            <a:ext cx="6528842" cy="2514600"/>
          </a:xfrm>
        </p:spPr>
        <p:txBody>
          <a:bodyPr>
            <a:normAutofit fontScale="92500"/>
          </a:bodyPr>
          <a:lstStyle/>
          <a:p>
            <a:pPr eaLnBrk="1" hangingPunct="1"/>
            <a:r>
              <a:rPr lang="en-US" altLang="en-US" b="1" dirty="0">
                <a:solidFill>
                  <a:schemeClr val="tx1"/>
                </a:solidFill>
              </a:rPr>
              <a:t>Chores- 2 x month </a:t>
            </a:r>
          </a:p>
          <a:p>
            <a:pPr eaLnBrk="1" hangingPunct="1"/>
            <a:r>
              <a:rPr lang="en-US" altLang="en-US" b="1" dirty="0">
                <a:solidFill>
                  <a:schemeClr val="tx1"/>
                </a:solidFill>
              </a:rPr>
              <a:t>2</a:t>
            </a:r>
            <a:r>
              <a:rPr lang="en-US" altLang="en-US" b="1" dirty="0" smtClean="0">
                <a:solidFill>
                  <a:schemeClr val="tx1"/>
                </a:solidFill>
              </a:rPr>
              <a:t> </a:t>
            </a:r>
            <a:r>
              <a:rPr lang="en-US" altLang="en-US" b="1" dirty="0">
                <a:solidFill>
                  <a:schemeClr val="tx1"/>
                </a:solidFill>
              </a:rPr>
              <a:t>Herd </a:t>
            </a:r>
            <a:r>
              <a:rPr lang="en-US" altLang="en-US" b="1" dirty="0" smtClean="0">
                <a:solidFill>
                  <a:schemeClr val="tx1"/>
                </a:solidFill>
              </a:rPr>
              <a:t>Days</a:t>
            </a:r>
            <a:endParaRPr lang="en-US" altLang="en-US" b="1" dirty="0">
              <a:solidFill>
                <a:schemeClr val="tx1"/>
              </a:solidFill>
            </a:endParaRPr>
          </a:p>
          <a:p>
            <a:pPr eaLnBrk="1" hangingPunct="1"/>
            <a:r>
              <a:rPr lang="en-US" altLang="en-US" b="1" dirty="0">
                <a:solidFill>
                  <a:schemeClr val="tx1"/>
                </a:solidFill>
              </a:rPr>
              <a:t>1 Farm Day – youth &amp; parents </a:t>
            </a:r>
          </a:p>
          <a:p>
            <a:pPr eaLnBrk="1" hangingPunct="1"/>
            <a:r>
              <a:rPr lang="en-US" altLang="en-US" b="1" dirty="0">
                <a:solidFill>
                  <a:schemeClr val="tx1"/>
                </a:solidFill>
              </a:rPr>
              <a:t>Help with events throughout the year</a:t>
            </a:r>
          </a:p>
          <a:p>
            <a:pPr eaLnBrk="1" hangingPunct="1"/>
            <a:r>
              <a:rPr lang="en-US" altLang="en-US" b="1" dirty="0">
                <a:solidFill>
                  <a:schemeClr val="tx1"/>
                </a:solidFill>
              </a:rPr>
              <a:t>Families are encouraged to participate in committees</a:t>
            </a:r>
          </a:p>
          <a:p>
            <a:pPr eaLnBrk="1" hangingPunct="1"/>
            <a:r>
              <a:rPr lang="en-US" altLang="en-US" b="1" dirty="0">
                <a:solidFill>
                  <a:schemeClr val="tx1"/>
                </a:solidFill>
              </a:rPr>
              <a:t>Required to select an item from the task list</a:t>
            </a:r>
          </a:p>
        </p:txBody>
      </p:sp>
      <p:pic>
        <p:nvPicPr>
          <p:cNvPr id="8" name="Picture 7" descr="holiday cropped.jpg"/>
          <p:cNvPicPr>
            <a:picLocks noChangeAspect="1"/>
          </p:cNvPicPr>
          <p:nvPr/>
        </p:nvPicPr>
        <p:blipFill>
          <a:blip r:embed="rId3" cstate="print"/>
          <a:stretch>
            <a:fillRect/>
          </a:stretch>
        </p:blipFill>
        <p:spPr>
          <a:xfrm>
            <a:off x="1066800" y="3810000"/>
            <a:ext cx="4537656"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2021.jpg"/>
          <p:cNvPicPr>
            <a:picLocks noChangeAspect="1"/>
          </p:cNvPicPr>
          <p:nvPr/>
        </p:nvPicPr>
        <p:blipFill>
          <a:blip r:embed="rId4" cstate="print"/>
          <a:stretch>
            <a:fillRect/>
          </a:stretch>
        </p:blipFill>
        <p:spPr>
          <a:xfrm>
            <a:off x="6017952" y="3810000"/>
            <a:ext cx="2211648"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6F2D7688-A3B6-ACD1-BCBE-4CF325A98982}"/>
              </a:ext>
            </a:extLst>
          </p:cNvPr>
          <p:cNvSpPr>
            <a:spLocks noGrp="1"/>
          </p:cNvSpPr>
          <p:nvPr>
            <p:ph type="title"/>
          </p:nvPr>
        </p:nvSpPr>
        <p:spPr/>
        <p:txBody>
          <a:bodyPr/>
          <a:lstStyle/>
          <a:p>
            <a:pPr algn="ctr">
              <a:defRPr/>
            </a:pPr>
            <a:r>
              <a:rPr dirty="0"/>
              <a:t>Membership </a:t>
            </a:r>
            <a:r>
              <a:rPr lang="en-US" dirty="0"/>
              <a:t>manual</a:t>
            </a:r>
            <a:endParaRPr dirty="0"/>
          </a:p>
        </p:txBody>
      </p:sp>
      <p:sp>
        <p:nvSpPr>
          <p:cNvPr id="4" name="Content Placeholder 3">
            <a:extLst>
              <a:ext uri="{FF2B5EF4-FFF2-40B4-BE49-F238E27FC236}">
                <a16:creationId xmlns="" xmlns:a16="http://schemas.microsoft.com/office/drawing/2014/main" id="{18D55465-3F87-0853-E3CD-CF8746176EAE}"/>
              </a:ext>
            </a:extLst>
          </p:cNvPr>
          <p:cNvSpPr>
            <a:spLocks noGrp="1"/>
          </p:cNvSpPr>
          <p:nvPr>
            <p:ph idx="1"/>
          </p:nvPr>
        </p:nvSpPr>
        <p:spPr>
          <a:xfrm>
            <a:off x="1295400" y="2209800"/>
            <a:ext cx="3023642" cy="2209798"/>
          </a:xfrm>
        </p:spPr>
        <p:txBody>
          <a:bodyPr>
            <a:noAutofit/>
          </a:bodyPr>
          <a:lstStyle/>
          <a:p>
            <a:r>
              <a:rPr lang="en-US" sz="1800" b="1" dirty="0">
                <a:solidFill>
                  <a:schemeClr val="tx1"/>
                </a:solidFill>
              </a:rPr>
              <a:t>Animal Information</a:t>
            </a:r>
          </a:p>
          <a:p>
            <a:r>
              <a:rPr lang="en-US" sz="1800" b="1" dirty="0">
                <a:solidFill>
                  <a:schemeClr val="tx1"/>
                </a:solidFill>
              </a:rPr>
              <a:t>Farm Information</a:t>
            </a:r>
          </a:p>
          <a:p>
            <a:r>
              <a:rPr lang="en-US" sz="1800" b="1" dirty="0">
                <a:solidFill>
                  <a:schemeClr val="tx1"/>
                </a:solidFill>
              </a:rPr>
              <a:t>Program Information</a:t>
            </a:r>
          </a:p>
          <a:p>
            <a:r>
              <a:rPr lang="en-US" sz="1800" b="1" dirty="0">
                <a:solidFill>
                  <a:schemeClr val="tx1"/>
                </a:solidFill>
              </a:rPr>
              <a:t>Updated Annually</a:t>
            </a:r>
          </a:p>
          <a:p>
            <a:r>
              <a:rPr lang="en-US" sz="1800" b="1" dirty="0">
                <a:solidFill>
                  <a:schemeClr val="tx1"/>
                </a:solidFill>
              </a:rPr>
              <a:t>HCL Record Sheet</a:t>
            </a:r>
          </a:p>
          <a:p>
            <a:r>
              <a:rPr lang="en-US" sz="1800" b="1" dirty="0">
                <a:solidFill>
                  <a:schemeClr val="tx1"/>
                </a:solidFill>
              </a:rPr>
              <a:t>Download from Website</a:t>
            </a:r>
          </a:p>
        </p:txBody>
      </p:sp>
      <p:pic>
        <p:nvPicPr>
          <p:cNvPr id="6" name="Picture 5" descr="cover 2023.jpg"/>
          <p:cNvPicPr>
            <a:picLocks noChangeAspect="1"/>
          </p:cNvPicPr>
          <p:nvPr/>
        </p:nvPicPr>
        <p:blipFill>
          <a:blip r:embed="rId3" cstate="print"/>
          <a:stretch>
            <a:fillRect/>
          </a:stretch>
        </p:blipFill>
        <p:spPr>
          <a:xfrm rot="361128">
            <a:off x="4800393" y="1695444"/>
            <a:ext cx="3508839" cy="4540850"/>
          </a:xfrm>
          <a:prstGeom prst="rect">
            <a:avLst/>
          </a:prstGeom>
          <a:effectLst>
            <a:outerShdw blurRad="50800" dist="38100" dir="2700000" algn="tl" rotWithShape="0">
              <a:prstClr val="black">
                <a:alpha val="40000"/>
              </a:prstClr>
            </a:outerShdw>
          </a:effectLst>
        </p:spPr>
      </p:pic>
      <p:pic>
        <p:nvPicPr>
          <p:cNvPr id="7" name="Picture 6" descr="cover spiral.jpg"/>
          <p:cNvPicPr>
            <a:picLocks noChangeAspect="1"/>
          </p:cNvPicPr>
          <p:nvPr/>
        </p:nvPicPr>
        <p:blipFill>
          <a:blip r:embed="rId4" cstate="print"/>
          <a:stretch>
            <a:fillRect/>
          </a:stretch>
        </p:blipFill>
        <p:spPr>
          <a:xfrm rot="397954">
            <a:off x="4382103" y="1495420"/>
            <a:ext cx="3744276" cy="484553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otsie 1.png"/>
          <p:cNvPicPr>
            <a:picLocks noChangeAspect="1"/>
          </p:cNvPicPr>
          <p:nvPr/>
        </p:nvPicPr>
        <p:blipFill>
          <a:blip r:embed="rId3" cstate="print"/>
          <a:stretch>
            <a:fillRect/>
          </a:stretch>
        </p:blipFill>
        <p:spPr>
          <a:xfrm rot="1678228">
            <a:off x="3352800" y="152400"/>
            <a:ext cx="2514600" cy="366384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 xmlns:a16="http://schemas.microsoft.com/office/drawing/2014/main" id="{B34C0EDF-0D92-1643-4F0E-C771F5717245}"/>
              </a:ext>
            </a:extLst>
          </p:cNvPr>
          <p:cNvSpPr>
            <a:spLocks noGrp="1"/>
          </p:cNvSpPr>
          <p:nvPr>
            <p:ph type="title"/>
          </p:nvPr>
        </p:nvSpPr>
        <p:spPr>
          <a:xfrm>
            <a:off x="1143000" y="2590800"/>
            <a:ext cx="7398271" cy="762000"/>
          </a:xfrm>
        </p:spPr>
        <p:txBody>
          <a:bodyPr>
            <a:normAutofit fontScale="90000"/>
          </a:bodyPr>
          <a:lstStyle/>
          <a:p>
            <a:pPr algn="ctr">
              <a:defRPr/>
            </a:pPr>
            <a:r>
              <a:rPr lang="en-US" dirty="0"/>
              <a:t>???   Question    ???</a:t>
            </a:r>
            <a:endParaRPr dirty="0"/>
          </a:p>
        </p:txBody>
      </p:sp>
      <p:sp>
        <p:nvSpPr>
          <p:cNvPr id="7170" name="Content Placeholder 1">
            <a:extLst>
              <a:ext uri="{FF2B5EF4-FFF2-40B4-BE49-F238E27FC236}">
                <a16:creationId xmlns="" xmlns:a16="http://schemas.microsoft.com/office/drawing/2014/main" id="{6B245E5D-2EDF-5335-8F8A-8BF37165DB29}"/>
              </a:ext>
            </a:extLst>
          </p:cNvPr>
          <p:cNvSpPr>
            <a:spLocks noGrp="1"/>
          </p:cNvSpPr>
          <p:nvPr>
            <p:ph idx="1"/>
          </p:nvPr>
        </p:nvSpPr>
        <p:spPr>
          <a:xfrm flipH="1">
            <a:off x="838200" y="2590800"/>
            <a:ext cx="76200" cy="762000"/>
          </a:xfrm>
        </p:spPr>
        <p:txBody>
          <a:bodyPr>
            <a:normAutofit/>
          </a:bodyPr>
          <a:lstStyle/>
          <a:p>
            <a:pPr algn="ctr">
              <a:buNone/>
            </a:pPr>
            <a:endParaRPr lang="en-US" altLang="en-US" sz="2800" b="1" dirty="0">
              <a:solidFill>
                <a:schemeClr val="tx1"/>
              </a:solidFill>
            </a:endParaRPr>
          </a:p>
          <a:p>
            <a:pPr algn="ctr">
              <a:buNone/>
            </a:pPr>
            <a:endParaRPr lang="en-US" altLang="en-US" sz="3200" b="1" dirty="0">
              <a:solidFill>
                <a:schemeClr val="tx1"/>
              </a:solidFill>
            </a:endParaRPr>
          </a:p>
        </p:txBody>
      </p:sp>
      <p:sp>
        <p:nvSpPr>
          <p:cNvPr id="7" name="TextBox 6"/>
          <p:cNvSpPr txBox="1"/>
          <p:nvPr/>
        </p:nvSpPr>
        <p:spPr>
          <a:xfrm>
            <a:off x="1371601" y="4191953"/>
            <a:ext cx="2895600" cy="1200329"/>
          </a:xfrm>
          <a:prstGeom prst="rect">
            <a:avLst/>
          </a:prstGeom>
          <a:noFill/>
        </p:spPr>
        <p:txBody>
          <a:bodyPr wrap="square" rtlCol="0">
            <a:spAutoFit/>
          </a:bodyPr>
          <a:lstStyle/>
          <a:p>
            <a:pPr algn="ctr"/>
            <a:r>
              <a:rPr lang="en-US" sz="3600" dirty="0"/>
              <a:t>What is this</a:t>
            </a:r>
          </a:p>
          <a:p>
            <a:pPr algn="ctr"/>
            <a:r>
              <a:rPr lang="en-US" sz="3600" dirty="0"/>
              <a:t>test called?</a:t>
            </a:r>
          </a:p>
        </p:txBody>
      </p:sp>
      <p:pic>
        <p:nvPicPr>
          <p:cNvPr id="9" name="Picture 8" descr="famacha.jpg"/>
          <p:cNvPicPr>
            <a:picLocks noChangeAspect="1"/>
          </p:cNvPicPr>
          <p:nvPr/>
        </p:nvPicPr>
        <p:blipFill>
          <a:blip r:embed="rId4" cstate="print"/>
          <a:stretch>
            <a:fillRect/>
          </a:stretch>
        </p:blipFill>
        <p:spPr>
          <a:xfrm>
            <a:off x="4876800" y="3505200"/>
            <a:ext cx="2838741" cy="2953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dissolve/>
  </p:transition>
</p:sld>
</file>

<file path=ppt/theme/theme1.xml><?xml version="1.0" encoding="utf-8"?>
<a:theme xmlns:a="http://schemas.openxmlformats.org/drawingml/2006/main" name="Ba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32832</TotalTime>
  <Words>2930</Words>
  <Application>Microsoft Office PowerPoint</Application>
  <PresentationFormat>On-screen Show (4:3)</PresentationFormat>
  <Paragraphs>588</Paragraphs>
  <Slides>61</Slides>
  <Notes>56</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Badge</vt:lpstr>
      <vt:lpstr>HCL Annual membership Meeting 2024</vt:lpstr>
      <vt:lpstr>WELCOME All!</vt:lpstr>
      <vt:lpstr>HCL Board Of Directors</vt:lpstr>
      <vt:lpstr>Hamilton County  Llamas, INC.</vt:lpstr>
      <vt:lpstr>our  role</vt:lpstr>
      <vt:lpstr>???   Question    ???</vt:lpstr>
      <vt:lpstr>Member’s involvement</vt:lpstr>
      <vt:lpstr>Membership manual</vt:lpstr>
      <vt:lpstr>???   Question    ???</vt:lpstr>
      <vt:lpstr>Treasurer‘s Report ALICIA TRICKER</vt:lpstr>
      <vt:lpstr>Membership &amp; Financial Update</vt:lpstr>
      <vt:lpstr>Treasurer‘s Report</vt:lpstr>
      <vt:lpstr>???   Question    ???</vt:lpstr>
      <vt:lpstr>Llama Trekkers  4-H Information &amp; Leaders</vt:lpstr>
      <vt:lpstr>Optional 4-H projects</vt:lpstr>
      <vt:lpstr>All American Youth Jamboree</vt:lpstr>
      <vt:lpstr>Committees</vt:lpstr>
      <vt:lpstr>Chores committee</vt:lpstr>
      <vt:lpstr>Chores committee</vt:lpstr>
      <vt:lpstr>Our Chore responsibilities</vt:lpstr>
      <vt:lpstr>???   Question    ???</vt:lpstr>
      <vt:lpstr>Farm management</vt:lpstr>
      <vt:lpstr>HERD MANAGEMENT</vt:lpstr>
      <vt:lpstr>Herd Management</vt:lpstr>
      <vt:lpstr>???   Question    ???</vt:lpstr>
      <vt:lpstr>???   Question    ???</vt:lpstr>
      <vt:lpstr>Events/fundraising committee</vt:lpstr>
      <vt:lpstr>Events/Fundraising</vt:lpstr>
      <vt:lpstr>???   Question    ???</vt:lpstr>
      <vt:lpstr>committee application for seniors</vt:lpstr>
      <vt:lpstr>TASK LIST</vt:lpstr>
      <vt:lpstr>Winter Adoption  Judithann Smith</vt:lpstr>
      <vt:lpstr>???   Question    ???</vt:lpstr>
      <vt:lpstr>Raise right FUNDRAISER</vt:lpstr>
      <vt:lpstr>Veterinary Apprenticeship Program</vt:lpstr>
      <vt:lpstr>???   Question    ???</vt:lpstr>
      <vt:lpstr>Grants, Gifts  employee Matching Funds  Volunteer Hours  Agricultural/Educational Grants</vt:lpstr>
      <vt:lpstr>Slide 38</vt:lpstr>
      <vt:lpstr>???   Question    ???</vt:lpstr>
      <vt:lpstr>???   Question    ???</vt:lpstr>
      <vt:lpstr>Ways to keep in touch &amp; Social Media  </vt:lpstr>
      <vt:lpstr>Looking forward to our new llama barn addition 2025  </vt:lpstr>
      <vt:lpstr>Llama barn history  </vt:lpstr>
      <vt:lpstr>???   Question    ???</vt:lpstr>
      <vt:lpstr>New business to the membership</vt:lpstr>
      <vt:lpstr>The current situation</vt:lpstr>
      <vt:lpstr>The solution</vt:lpstr>
      <vt:lpstr>  Why have Advisors?  A person who gives advice in a particular field</vt:lpstr>
      <vt:lpstr>Who makes a good Advisor?</vt:lpstr>
      <vt:lpstr>Meet our advisors</vt:lpstr>
      <vt:lpstr>Plan for future Advisors:   -Appplication process  -Plan to always have one, not more than two  -voted on by the Board of Directors  -length of term is indefinite but the Board may remove, by a majority vote</vt:lpstr>
      <vt:lpstr>Member vote for bylaw change</vt:lpstr>
      <vt:lpstr>Continued…..</vt:lpstr>
      <vt:lpstr>HCL Business Nomination and Election for  4 new HCL Board Members</vt:lpstr>
      <vt:lpstr>Members:  We know where we’ve been! We know where we are! But, Do we know Where we are we going?</vt:lpstr>
      <vt:lpstr> ??? Questions ???</vt:lpstr>
      <vt:lpstr>Open to Comments/Questions?</vt:lpstr>
      <vt:lpstr>NEXT STEPS TO JOIN</vt:lpstr>
      <vt:lpstr>???   Question    ???</vt:lpstr>
      <vt:lpstr>THANK  YOU  FOR  COMING!  We look forward to a great llama year!</vt:lpstr>
      <vt:lpstr>New member registration</vt:lpstr>
    </vt:vector>
  </TitlesOfParts>
  <Company>IU Health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HCL Annual Meeting 2018</dc:title>
  <dc:creator>Pickett, Melanie A</dc:creator>
  <cp:lastModifiedBy>Marilyn</cp:lastModifiedBy>
  <cp:revision>552</cp:revision>
  <dcterms:created xsi:type="dcterms:W3CDTF">2018-07-31T13:51:24Z</dcterms:created>
  <dcterms:modified xsi:type="dcterms:W3CDTF">2024-09-15T03:05:43Z</dcterms:modified>
</cp:coreProperties>
</file>