
<file path=[Content_Types].xml><?xml version="1.0" encoding="utf-8"?>
<Types xmlns="http://schemas.openxmlformats.org/package/2006/content-types"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4"/>
  </p:sldMasterIdLst>
  <p:notesMasterIdLst>
    <p:notesMasterId r:id="rId17"/>
  </p:notesMasterIdLst>
  <p:handoutMasterIdLst>
    <p:handoutMasterId r:id="rId18"/>
  </p:handoutMasterIdLst>
  <p:sldIdLst>
    <p:sldId id="293" r:id="rId5"/>
    <p:sldId id="275" r:id="rId6"/>
    <p:sldId id="286" r:id="rId7"/>
    <p:sldId id="278" r:id="rId8"/>
    <p:sldId id="290" r:id="rId9"/>
    <p:sldId id="291" r:id="rId10"/>
    <p:sldId id="276" r:id="rId11"/>
    <p:sldId id="279" r:id="rId12"/>
    <p:sldId id="280" r:id="rId13"/>
    <p:sldId id="288" r:id="rId14"/>
    <p:sldId id="292" r:id="rId15"/>
    <p:sldId id="274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256"/>
    <a:srgbClr val="FFFFFF"/>
    <a:srgbClr val="99CBEB"/>
    <a:srgbClr val="5A93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605CE0F-2964-9C69-BDC0-553B84D4E552}" v="1" dt="2024-08-27T14:53:14.20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61" autoAdjust="0"/>
    <p:restoredTop sz="86391"/>
  </p:normalViewPr>
  <p:slideViewPr>
    <p:cSldViewPr snapToGrid="0" snapToObjects="1">
      <p:cViewPr varScale="1">
        <p:scale>
          <a:sx n="73" d="100"/>
          <a:sy n="73" d="100"/>
        </p:scale>
        <p:origin x="36" y="3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5356"/>
    </p:cViewPr>
  </p:sorterViewPr>
  <p:notesViewPr>
    <p:cSldViewPr snapToGrid="0" snapToObjects="1">
      <p:cViewPr varScale="1">
        <p:scale>
          <a:sx n="53" d="100"/>
          <a:sy n="53" d="100"/>
        </p:scale>
        <p:origin x="2648" y="5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4C0F9B-1473-4757-85A1-74F5D4FFF275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39A4DE-CA8F-4750-B28E-D1B2B97505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9123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9A48D-2F5C-1E42-9907-4BBB37D1DB2A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D4E0F9-9E2D-BC4D-954B-97B3259EF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0507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4E0F9-9E2D-BC4D-954B-97B3259EF21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393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8200" y="6291551"/>
            <a:ext cx="10515600" cy="365125"/>
          </a:xfrm>
        </p:spPr>
        <p:txBody>
          <a:bodyPr/>
          <a:lstStyle/>
          <a:p>
            <a:r>
              <a:rPr lang="de-DE" dirty="0"/>
              <a:t>©</a:t>
            </a:r>
            <a:r>
              <a:rPr lang="en-US" dirty="0"/>
              <a:t>ALPHA XI DELTA </a:t>
            </a:r>
          </a:p>
        </p:txBody>
      </p:sp>
      <p:sp>
        <p:nvSpPr>
          <p:cNvPr id="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031529"/>
            <a:ext cx="9144000" cy="526617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6545" y="2298124"/>
            <a:ext cx="5815687" cy="123907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8200" y="6291551"/>
            <a:ext cx="10515600" cy="365125"/>
          </a:xfrm>
        </p:spPr>
        <p:txBody>
          <a:bodyPr/>
          <a:lstStyle/>
          <a:p>
            <a:r>
              <a:rPr lang="de-DE" dirty="0"/>
              <a:t>©</a:t>
            </a:r>
            <a:r>
              <a:rPr lang="en-US" dirty="0"/>
              <a:t>ALPHA XI DELTA </a:t>
            </a:r>
          </a:p>
        </p:txBody>
      </p:sp>
    </p:spTree>
    <p:extLst>
      <p:ext uri="{BB962C8B-B14F-4D97-AF65-F5344CB8AC3E}">
        <p14:creationId xmlns:p14="http://schemas.microsoft.com/office/powerpoint/2010/main" val="2008739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8200" y="6291551"/>
            <a:ext cx="10515600" cy="365125"/>
          </a:xfrm>
        </p:spPr>
        <p:txBody>
          <a:bodyPr/>
          <a:lstStyle/>
          <a:p>
            <a:r>
              <a:rPr lang="de-DE" dirty="0"/>
              <a:t>©</a:t>
            </a:r>
            <a:r>
              <a:rPr lang="en-US" dirty="0"/>
              <a:t>ALPHA XI DELTA </a:t>
            </a:r>
          </a:p>
        </p:txBody>
      </p:sp>
    </p:spTree>
    <p:extLst>
      <p:ext uri="{BB962C8B-B14F-4D97-AF65-F5344CB8AC3E}">
        <p14:creationId xmlns:p14="http://schemas.microsoft.com/office/powerpoint/2010/main" val="2859753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4709" y="0"/>
            <a:ext cx="7564582" cy="75645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8200" y="6291551"/>
            <a:ext cx="10515600" cy="365125"/>
          </a:xfrm>
        </p:spPr>
        <p:txBody>
          <a:bodyPr/>
          <a:lstStyle/>
          <a:p>
            <a:r>
              <a:rPr lang="de-DE" dirty="0"/>
              <a:t>©</a:t>
            </a:r>
            <a:r>
              <a:rPr lang="en-US" dirty="0"/>
              <a:t>ALPHA XI DELTA 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1051401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10514012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88012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>
              <a:defRPr sz="3200"/>
            </a:lvl1pPr>
            <a:lvl2pPr>
              <a:defRPr sz="2800">
                <a:latin typeface="Crimson Text Roman" charset="0"/>
                <a:ea typeface="Crimson Text Roman" charset="0"/>
                <a:cs typeface="Crimson Text Roman" charset="0"/>
              </a:defRPr>
            </a:lvl2pPr>
            <a:lvl3pPr>
              <a:defRPr sz="2400">
                <a:latin typeface="Crimson Text Roman" charset="0"/>
                <a:ea typeface="Crimson Text Roman" charset="0"/>
                <a:cs typeface="Crimson Text Roman" charset="0"/>
              </a:defRPr>
            </a:lvl3pPr>
            <a:lvl4pPr>
              <a:defRPr sz="2000">
                <a:latin typeface="Crimson Text Roman" charset="0"/>
                <a:ea typeface="Crimson Text Roman" charset="0"/>
                <a:cs typeface="Crimson Text Roman" charset="0"/>
              </a:defRPr>
            </a:lvl4pPr>
            <a:lvl5pPr>
              <a:defRPr sz="2000">
                <a:latin typeface="Crimson Text Roman" charset="0"/>
                <a:ea typeface="Crimson Text Roman" charset="0"/>
                <a:cs typeface="Crimson Text Roman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Crimson Text Roman" charset="0"/>
                <a:ea typeface="Crimson Text Roman" charset="0"/>
                <a:cs typeface="Crimson Text Roman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8200" y="6291551"/>
            <a:ext cx="10515600" cy="365125"/>
          </a:xfrm>
        </p:spPr>
        <p:txBody>
          <a:bodyPr/>
          <a:lstStyle/>
          <a:p>
            <a:r>
              <a:rPr lang="de-DE" dirty="0"/>
              <a:t>©</a:t>
            </a:r>
            <a:r>
              <a:rPr lang="en-US" dirty="0"/>
              <a:t>ALPHA XI DELTA </a:t>
            </a:r>
          </a:p>
        </p:txBody>
      </p:sp>
    </p:spTree>
    <p:extLst>
      <p:ext uri="{BB962C8B-B14F-4D97-AF65-F5344CB8AC3E}">
        <p14:creationId xmlns:p14="http://schemas.microsoft.com/office/powerpoint/2010/main" val="17360853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97043" y="-13855"/>
            <a:ext cx="7008812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8200" y="6291551"/>
            <a:ext cx="10515600" cy="365125"/>
          </a:xfrm>
        </p:spPr>
        <p:txBody>
          <a:bodyPr/>
          <a:lstStyle/>
          <a:p>
            <a:r>
              <a:rPr lang="de-DE" dirty="0"/>
              <a:t>©</a:t>
            </a:r>
            <a:r>
              <a:rPr lang="en-US" dirty="0"/>
              <a:t>ALPHA XI DELTA </a:t>
            </a:r>
          </a:p>
        </p:txBody>
      </p:sp>
    </p:spTree>
    <p:extLst>
      <p:ext uri="{BB962C8B-B14F-4D97-AF65-F5344CB8AC3E}">
        <p14:creationId xmlns:p14="http://schemas.microsoft.com/office/powerpoint/2010/main" val="5258127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5250873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3654" y="449263"/>
            <a:ext cx="5320146" cy="160020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33654" y="2049463"/>
            <a:ext cx="5320145" cy="3811588"/>
          </a:xfrm>
        </p:spPr>
        <p:txBody>
          <a:bodyPr/>
          <a:lstStyle>
            <a:lvl1pPr marL="0" indent="0">
              <a:buNone/>
              <a:defRPr sz="1600">
                <a:latin typeface="Crimson Text Roman" charset="0"/>
                <a:ea typeface="Crimson Text Roman" charset="0"/>
                <a:cs typeface="Crimson Text Roman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8200" y="6291551"/>
            <a:ext cx="10515600" cy="365125"/>
          </a:xfrm>
        </p:spPr>
        <p:txBody>
          <a:bodyPr/>
          <a:lstStyle/>
          <a:p>
            <a:r>
              <a:rPr lang="de-DE" dirty="0"/>
              <a:t>©</a:t>
            </a:r>
            <a:r>
              <a:rPr lang="en-US" dirty="0"/>
              <a:t>ALPHA XI DELTA 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ing Slid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8200" y="6291551"/>
            <a:ext cx="10515600" cy="365125"/>
          </a:xfrm>
        </p:spPr>
        <p:txBody>
          <a:bodyPr/>
          <a:lstStyle/>
          <a:p>
            <a:r>
              <a:rPr lang="de-DE" dirty="0"/>
              <a:t>©</a:t>
            </a:r>
            <a:r>
              <a:rPr lang="en-US" dirty="0"/>
              <a:t>ALPHA XI DELTA 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6545" y="2298124"/>
            <a:ext cx="5815687" cy="1239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76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ing Slide 2">
    <p:bg>
      <p:bgPr>
        <a:solidFill>
          <a:srgbClr val="0022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8200" y="6291551"/>
            <a:ext cx="10515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©</a:t>
            </a:r>
            <a:r>
              <a:rPr lang="en-US" dirty="0"/>
              <a:t>ALPHA XI DELTA 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1070" y="2479964"/>
            <a:ext cx="6089860" cy="129743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bg>
      <p:bgPr>
        <a:solidFill>
          <a:srgbClr val="0022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8200" y="6291551"/>
            <a:ext cx="10515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©</a:t>
            </a:r>
            <a:r>
              <a:rPr lang="en-US" dirty="0"/>
              <a:t>ALPHA XI DELTA </a:t>
            </a:r>
          </a:p>
        </p:txBody>
      </p:sp>
      <p:sp>
        <p:nvSpPr>
          <p:cNvPr id="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031529"/>
            <a:ext cx="9144000" cy="52661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7882" y="1967346"/>
            <a:ext cx="6089860" cy="129743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Intr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8546" y="235314"/>
            <a:ext cx="7271420" cy="80289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ctr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8200" y="6291551"/>
            <a:ext cx="10515600" cy="365125"/>
          </a:xfrm>
        </p:spPr>
        <p:txBody>
          <a:bodyPr/>
          <a:lstStyle/>
          <a:p>
            <a:r>
              <a:rPr lang="de-DE" dirty="0"/>
              <a:t>©</a:t>
            </a:r>
            <a:r>
              <a:rPr lang="en-US" dirty="0"/>
              <a:t>ALPHA XI DELTA </a:t>
            </a:r>
          </a:p>
        </p:txBody>
      </p:sp>
    </p:spTree>
    <p:extLst>
      <p:ext uri="{BB962C8B-B14F-4D97-AF65-F5344CB8AC3E}">
        <p14:creationId xmlns:p14="http://schemas.microsoft.com/office/powerpoint/2010/main" val="1679699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r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8546" y="235314"/>
            <a:ext cx="7271420" cy="802899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8200" y="6291551"/>
            <a:ext cx="10515600" cy="365125"/>
          </a:xfrm>
        </p:spPr>
        <p:txBody>
          <a:bodyPr/>
          <a:lstStyle/>
          <a:p>
            <a:r>
              <a:rPr lang="de-DE" dirty="0"/>
              <a:t>©</a:t>
            </a:r>
            <a:r>
              <a:rPr lang="en-US" dirty="0"/>
              <a:t>ALPHA XI DELTA 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1051401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10514012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r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553497"/>
            <a:ext cx="10515600" cy="1225595"/>
          </a:xfrm>
        </p:spPr>
        <p:txBody>
          <a:bodyPr anchor="b"/>
          <a:lstStyle>
            <a:lvl1pPr algn="r"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3240133"/>
            <a:ext cx="10515600" cy="1879699"/>
          </a:xfrm>
        </p:spPr>
        <p:txBody>
          <a:bodyPr/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8200" y="6291551"/>
            <a:ext cx="10515600" cy="365125"/>
          </a:xfrm>
        </p:spPr>
        <p:txBody>
          <a:bodyPr/>
          <a:lstStyle/>
          <a:p>
            <a:r>
              <a:rPr lang="de-DE" dirty="0"/>
              <a:t>©</a:t>
            </a:r>
            <a:r>
              <a:rPr lang="en-US" dirty="0"/>
              <a:t>ALPHA XI DELTA 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7096" y="2378208"/>
            <a:ext cx="4765120" cy="5261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4165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r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8200" y="6291551"/>
            <a:ext cx="10515600" cy="365125"/>
          </a:xfrm>
        </p:spPr>
        <p:txBody>
          <a:bodyPr/>
          <a:lstStyle/>
          <a:p>
            <a:r>
              <a:rPr lang="de-DE" dirty="0"/>
              <a:t>©</a:t>
            </a:r>
            <a:r>
              <a:rPr lang="en-US" dirty="0"/>
              <a:t>ALPHA XI DELTA 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7096" y="2378208"/>
            <a:ext cx="4765120" cy="5261573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1051401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10514012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8200" y="6291551"/>
            <a:ext cx="10515600" cy="365125"/>
          </a:xfrm>
        </p:spPr>
        <p:txBody>
          <a:bodyPr/>
          <a:lstStyle/>
          <a:p>
            <a:r>
              <a:rPr lang="de-DE" dirty="0"/>
              <a:t>©</a:t>
            </a:r>
            <a:r>
              <a:rPr lang="en-US" dirty="0"/>
              <a:t>ALPHA XI DELTA </a:t>
            </a:r>
          </a:p>
        </p:txBody>
      </p:sp>
    </p:spTree>
    <p:extLst>
      <p:ext uri="{BB962C8B-B14F-4D97-AF65-F5344CB8AC3E}">
        <p14:creationId xmlns:p14="http://schemas.microsoft.com/office/powerpoint/2010/main" val="2045343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8200" y="6356350"/>
            <a:ext cx="1051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002256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de-DE" dirty="0"/>
              <a:t>©</a:t>
            </a:r>
            <a:r>
              <a:rPr lang="en-US" dirty="0"/>
              <a:t>ALPHA XI DELTA </a:t>
            </a:r>
          </a:p>
        </p:txBody>
      </p:sp>
    </p:spTree>
    <p:extLst>
      <p:ext uri="{BB962C8B-B14F-4D97-AF65-F5344CB8AC3E}">
        <p14:creationId xmlns:p14="http://schemas.microsoft.com/office/powerpoint/2010/main" val="1417998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55" r:id="rId2"/>
    <p:sldLayoutId id="2147483660" r:id="rId3"/>
    <p:sldLayoutId id="2147483661" r:id="rId4"/>
    <p:sldLayoutId id="2147483649" r:id="rId5"/>
    <p:sldLayoutId id="2147483663" r:id="rId6"/>
    <p:sldLayoutId id="2147483651" r:id="rId7"/>
    <p:sldLayoutId id="2147483664" r:id="rId8"/>
    <p:sldLayoutId id="2147483650" r:id="rId9"/>
    <p:sldLayoutId id="2147483652" r:id="rId10"/>
    <p:sldLayoutId id="2147483653" r:id="rId11"/>
    <p:sldLayoutId id="2147483654" r:id="rId12"/>
    <p:sldLayoutId id="2147483656" r:id="rId13"/>
    <p:sldLayoutId id="2147483657" r:id="rId14"/>
    <p:sldLayoutId id="2147483659" r:id="rId15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000" kern="1200">
          <a:solidFill>
            <a:srgbClr val="002256"/>
          </a:solidFill>
          <a:latin typeface="Ciao Bella" charset="0"/>
          <a:ea typeface="Ciao Bella" charset="0"/>
          <a:cs typeface="Ciao Bella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Courier New" charset="0"/>
        <a:buChar char="o"/>
        <a:defRPr sz="2800" b="0" i="0" kern="1200">
          <a:solidFill>
            <a:schemeClr val="tx1"/>
          </a:solidFill>
          <a:latin typeface="Montserrat Light" charset="0"/>
          <a:ea typeface="Montserrat Light" charset="0"/>
          <a:cs typeface="Montserrat Light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charset="0"/>
        <a:buChar char="o"/>
        <a:defRPr sz="2400" b="0" i="0" kern="1200">
          <a:solidFill>
            <a:schemeClr val="tx1"/>
          </a:solidFill>
          <a:latin typeface="Crimson Text Roman" charset="0"/>
          <a:ea typeface="Crimson Text Roman" charset="0"/>
          <a:cs typeface="Crimson Text Roman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charset="0"/>
        <a:buChar char="o"/>
        <a:defRPr sz="2000" b="0" i="0" kern="1200">
          <a:solidFill>
            <a:schemeClr val="tx1"/>
          </a:solidFill>
          <a:latin typeface="Crimson Text Roman" charset="0"/>
          <a:ea typeface="Crimson Text Roman" charset="0"/>
          <a:cs typeface="Crimson Text Roman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charset="0"/>
        <a:buChar char="o"/>
        <a:defRPr sz="1800" b="0" i="0" kern="1200">
          <a:solidFill>
            <a:schemeClr val="tx1"/>
          </a:solidFill>
          <a:latin typeface="Crimson Text Roman" charset="0"/>
          <a:ea typeface="Crimson Text Roman" charset="0"/>
          <a:cs typeface="Crimson Text Roman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charset="0"/>
        <a:buChar char="o"/>
        <a:defRPr sz="1800" b="0" i="0" kern="1200">
          <a:solidFill>
            <a:schemeClr val="tx1"/>
          </a:solidFill>
          <a:latin typeface="Crimson Text Roman" charset="0"/>
          <a:ea typeface="Crimson Text Roman" charset="0"/>
          <a:cs typeface="Crimson Text Roman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61B17E-86FD-E113-D8E7-05989A8FA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185354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7200" dirty="0">
                <a:latin typeface="Ciao Bella" panose="00000500000000000000" pitchFamily="50" charset="0"/>
                <a:ea typeface="Montserrat" charset="0"/>
                <a:cs typeface="Montserrat" charset="0"/>
              </a:rPr>
              <a:t>Hard Discussion Need a Tender Heart:</a:t>
            </a:r>
            <a:br>
              <a:rPr lang="en-US" sz="7200" b="1" dirty="0">
                <a:latin typeface="Ciao Bella" panose="00000500000000000000" pitchFamily="50" charset="0"/>
                <a:ea typeface="Montserrat" charset="0"/>
                <a:cs typeface="Montserrat" charset="0"/>
              </a:rPr>
            </a:br>
            <a:r>
              <a:rPr lang="en-US" sz="3600" b="1" dirty="0">
                <a:latin typeface="Montserrat Light" panose="00000400000000000000" pitchFamily="50" charset="0"/>
                <a:ea typeface="Montserrat" charset="0"/>
                <a:cs typeface="Montserrat" charset="0"/>
              </a:rPr>
              <a:t>Tools to Listen Well and Communicate Effectively </a:t>
            </a:r>
            <a:endParaRPr lang="en-US" sz="4000" dirty="0">
              <a:latin typeface="Ciao Bella" panose="00000500000000000000" pitchFamily="50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C9A234-46EC-B83B-8FA4-F58BE12D73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</a:t>
            </a:r>
            <a:r>
              <a:rPr lang="en-US"/>
              <a:t>ALPHA XI DELTA 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B9D0E91-AF1F-B1F9-729E-F3000D9F0FAB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rcRect/>
          <a:stretch/>
        </p:blipFill>
        <p:spPr>
          <a:xfrm>
            <a:off x="3818466" y="0"/>
            <a:ext cx="4555067" cy="3289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0334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+mn-lt"/>
              </a:rPr>
              <a:t>Tips for de-escalating include: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</a:t>
            </a:r>
            <a:r>
              <a:rPr lang="en-US"/>
              <a:t>ALPHA XI DELTA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739204" y="1754315"/>
            <a:ext cx="10514012" cy="3684588"/>
          </a:xfrm>
        </p:spPr>
        <p:txBody>
          <a:bodyPr>
            <a:normAutofit/>
          </a:bodyPr>
          <a:lstStyle/>
          <a:p>
            <a:pPr marL="514350" lvl="0" indent="-514350">
              <a:lnSpc>
                <a:spcPct val="150000"/>
              </a:lnSpc>
              <a:buFont typeface="+mj-lt"/>
              <a:buAutoNum type="arabicPeriod"/>
            </a:pPr>
            <a:r>
              <a:rPr lang="en-US" dirty="0">
                <a:latin typeface="+mj-lt"/>
              </a:rPr>
              <a:t>Softening body language</a:t>
            </a:r>
          </a:p>
          <a:p>
            <a:pPr marL="514350" lvl="0" indent="-514350">
              <a:lnSpc>
                <a:spcPct val="150000"/>
              </a:lnSpc>
              <a:buFont typeface="+mj-lt"/>
              <a:buAutoNum type="arabicPeriod"/>
            </a:pPr>
            <a:r>
              <a:rPr lang="en-US" dirty="0">
                <a:latin typeface="+mj-lt"/>
              </a:rPr>
              <a:t>Asking for a break </a:t>
            </a:r>
          </a:p>
          <a:p>
            <a:pPr marL="514350" lvl="0" indent="-514350">
              <a:lnSpc>
                <a:spcPct val="150000"/>
              </a:lnSpc>
              <a:buFont typeface="+mj-lt"/>
              <a:buAutoNum type="arabicPeriod"/>
            </a:pPr>
            <a:r>
              <a:rPr lang="en-US" dirty="0">
                <a:latin typeface="+mj-lt"/>
              </a:rPr>
              <a:t>Saying “I need a moment to calm down.”</a:t>
            </a:r>
          </a:p>
          <a:p>
            <a:pPr marL="514350" indent="-514350">
              <a:buFont typeface="+mj-lt"/>
              <a:buAutoNum type="arabicPeriod"/>
            </a:pPr>
            <a:endParaRPr lang="en-US" dirty="0">
              <a:latin typeface="Crimson Text Roman" panose="02000503000000000000" pitchFamily="2" charset="77"/>
            </a:endParaRPr>
          </a:p>
          <a:p>
            <a:pPr marL="514350" indent="-514350">
              <a:buFont typeface="+mj-lt"/>
              <a:buAutoNum type="arabicPeriod"/>
            </a:pPr>
            <a:endParaRPr lang="en-US" dirty="0">
              <a:latin typeface="Crimson Text Roman" panose="02000503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8193306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+mn-lt"/>
              </a:rPr>
              <a:t>Opportunities to disengage include when a person: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</a:t>
            </a:r>
            <a:r>
              <a:rPr lang="en-US"/>
              <a:t>ALPHA XI DELTA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739204" y="1754315"/>
            <a:ext cx="10514012" cy="368458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</a:rPr>
              <a:t>Physically makes themselves appear bigger or enter into your personal space.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</a:rPr>
              <a:t>Says or implies you are less than because of your identity.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</a:rPr>
              <a:t>Flat out threatens to harm you.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</a:rPr>
              <a:t>Saying they believe in a racial power structure.</a:t>
            </a:r>
          </a:p>
          <a:p>
            <a:pPr marL="514350" indent="-514350">
              <a:buFont typeface="+mj-lt"/>
              <a:buAutoNum type="arabicPeriod"/>
            </a:pPr>
            <a:endParaRPr lang="en-US" dirty="0">
              <a:latin typeface="Crimson Text Roman" panose="02000503000000000000" pitchFamily="2" charset="77"/>
            </a:endParaRPr>
          </a:p>
          <a:p>
            <a:pPr marL="514350" indent="-514350">
              <a:buFont typeface="+mj-lt"/>
              <a:buAutoNum type="arabicPeriod"/>
            </a:pPr>
            <a:endParaRPr lang="en-US" dirty="0">
              <a:latin typeface="Crimson Text Roman" panose="02000503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0375291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</a:t>
            </a:r>
            <a:r>
              <a:rPr lang="en-US"/>
              <a:t>ALPHA XI DELTA </a:t>
            </a: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524000" y="4031529"/>
            <a:ext cx="9144000" cy="1921215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256"/>
                </a:solidFill>
                <a:latin typeface="+mn-lt"/>
                <a:ea typeface="Montserrat" charset="0"/>
                <a:cs typeface="Montserrat" charset="0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2918595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</a:t>
            </a:r>
            <a:r>
              <a:rPr lang="en-US"/>
              <a:t>ALPHA XI DELTA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337571" y="1960885"/>
            <a:ext cx="5975306" cy="36845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sz="2400" spc="300" dirty="0">
              <a:latin typeface="+mj-lt"/>
            </a:endParaRPr>
          </a:p>
          <a:p>
            <a:pPr marL="0" indent="0" algn="ctr">
              <a:buNone/>
            </a:pPr>
            <a:r>
              <a:rPr lang="en-US" sz="2800" dirty="0">
                <a:latin typeface="+mj-lt"/>
              </a:rPr>
              <a:t>Empathy is defined as </a:t>
            </a:r>
            <a:br>
              <a:rPr lang="en-US" sz="2800" dirty="0">
                <a:latin typeface="+mj-lt"/>
              </a:rPr>
            </a:br>
            <a:r>
              <a:rPr lang="en-US" sz="2800" dirty="0">
                <a:latin typeface="+mj-lt"/>
              </a:rPr>
              <a:t>“the action of understanding, being aware of, being sensitive to, and vicariously experiencing the feelings, thoughts and experiences of another.” </a:t>
            </a:r>
            <a:r>
              <a:rPr lang="en-US" dirty="0">
                <a:latin typeface="+mj-lt"/>
              </a:rPr>
              <a:t> </a:t>
            </a:r>
          </a:p>
          <a:p>
            <a:pPr marL="0" indent="0" algn="ctr">
              <a:buNone/>
            </a:pPr>
            <a:r>
              <a:rPr lang="en-US" spc="300" dirty="0">
                <a:latin typeface="+mj-lt"/>
              </a:rPr>
              <a:t> </a:t>
            </a:r>
          </a:p>
          <a:p>
            <a:pPr marL="0" indent="0">
              <a:buNone/>
            </a:pPr>
            <a:endParaRPr lang="en-US" spc="300" dirty="0"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3860343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3754" y="428752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>
                <a:latin typeface="+mn-lt"/>
              </a:rPr>
              <a:t>Active Listening Includes: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</a:t>
            </a:r>
            <a:r>
              <a:rPr lang="en-US"/>
              <a:t>ALPHA XI DELTA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33754" y="1912575"/>
            <a:ext cx="6168524" cy="4131763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US" sz="4000" dirty="0">
                <a:latin typeface="+mj-lt"/>
              </a:rPr>
              <a:t>Focusing attention on the speaker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US" sz="4000" dirty="0">
                <a:latin typeface="+mj-lt"/>
              </a:rPr>
              <a:t>Simultaneously providing verbal and non-verbal cues (such as head nods)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US" sz="4000" dirty="0">
                <a:latin typeface="+mj-lt"/>
              </a:rPr>
              <a:t>Listening to hear instead of listening to respond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45523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</a:t>
            </a:r>
            <a:r>
              <a:rPr lang="en-US"/>
              <a:t>ALPHA XI DELTA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382051" y="536940"/>
            <a:ext cx="7539442" cy="3684588"/>
          </a:xfrm>
        </p:spPr>
        <p:txBody>
          <a:bodyPr/>
          <a:lstStyle/>
          <a:p>
            <a:pPr marL="0" indent="0">
              <a:buNone/>
            </a:pPr>
            <a:r>
              <a:rPr lang="en-US" sz="3600" dirty="0">
                <a:solidFill>
                  <a:srgbClr val="002256"/>
                </a:solidFill>
                <a:latin typeface="+mn-lt"/>
              </a:rPr>
              <a:t>How does it feel to talk to someone that’s not listening?</a:t>
            </a:r>
            <a:endParaRPr lang="en-US" dirty="0">
              <a:solidFill>
                <a:srgbClr val="002256"/>
              </a:solidFill>
              <a:latin typeface="+mn-lt"/>
            </a:endParaRPr>
          </a:p>
          <a:p>
            <a:pPr marL="0" indent="0" algn="ctr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                                        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7DEB449-AE43-534D-A3D9-80EC54FBFC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233" y="1928309"/>
            <a:ext cx="4162525" cy="41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7090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</a:t>
            </a:r>
            <a:r>
              <a:rPr lang="en-US"/>
              <a:t>ALPHA XI DELTA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337571" y="1913529"/>
            <a:ext cx="5975306" cy="3684588"/>
          </a:xfrm>
        </p:spPr>
        <p:txBody>
          <a:bodyPr/>
          <a:lstStyle/>
          <a:p>
            <a:pPr marL="0" indent="0">
              <a:buNone/>
            </a:pPr>
            <a:r>
              <a:rPr lang="en-US" sz="4400" dirty="0">
                <a:latin typeface="+mj-lt"/>
              </a:rPr>
              <a:t>“We have to listen to understand in the same way we want to be understood.” </a:t>
            </a:r>
          </a:p>
          <a:p>
            <a:pPr marL="0" indent="0">
              <a:buNone/>
            </a:pPr>
            <a:endParaRPr lang="en-US" dirty="0">
              <a:latin typeface="+mj-lt"/>
            </a:endParaRPr>
          </a:p>
          <a:p>
            <a:pPr marL="0" indent="0">
              <a:buNone/>
            </a:pPr>
            <a:r>
              <a:rPr lang="en-US" dirty="0">
                <a:latin typeface="Crimson Text Roman" panose="02000503000000000000" pitchFamily="2" charset="77"/>
              </a:rPr>
              <a:t>-</a:t>
            </a:r>
            <a:r>
              <a:rPr lang="en-US" sz="2400" dirty="0">
                <a:latin typeface="Crimson Text Roman" panose="02000503000000000000" pitchFamily="2" charset="77"/>
              </a:rPr>
              <a:t>Brene Brown, </a:t>
            </a:r>
            <a:r>
              <a:rPr lang="en-US" sz="2400" i="1" dirty="0">
                <a:latin typeface="Crimson Text Roman" panose="02000503000000000000" pitchFamily="2" charset="77"/>
              </a:rPr>
              <a:t>Braving the Wilderness</a:t>
            </a:r>
          </a:p>
        </p:txBody>
      </p:sp>
    </p:spTree>
    <p:extLst>
      <p:ext uri="{BB962C8B-B14F-4D97-AF65-F5344CB8AC3E}">
        <p14:creationId xmlns:p14="http://schemas.microsoft.com/office/powerpoint/2010/main" val="4875990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</a:t>
            </a:r>
            <a:r>
              <a:rPr lang="en-US"/>
              <a:t>ALPHA XI DELTA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382050" y="536940"/>
            <a:ext cx="9642483" cy="3684588"/>
          </a:xfrm>
        </p:spPr>
        <p:txBody>
          <a:bodyPr/>
          <a:lstStyle/>
          <a:p>
            <a:pPr marL="0" indent="0">
              <a:buNone/>
            </a:pPr>
            <a:r>
              <a:rPr lang="en-US" sz="3600" dirty="0">
                <a:solidFill>
                  <a:srgbClr val="002256"/>
                </a:solidFill>
                <a:latin typeface="+mn-lt"/>
              </a:rPr>
              <a:t>Your body language communicates your willingness to engage in conversations with a tender heart or not.</a:t>
            </a:r>
          </a:p>
          <a:p>
            <a:pPr marL="0" indent="0" algn="ctr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                                          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051" y="2375760"/>
            <a:ext cx="5815549" cy="3262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7078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1607" y="315278"/>
            <a:ext cx="10515600" cy="1325563"/>
          </a:xfrm>
        </p:spPr>
        <p:txBody>
          <a:bodyPr/>
          <a:lstStyle/>
          <a:p>
            <a:r>
              <a:rPr lang="en-US" dirty="0">
                <a:latin typeface="+mn-lt"/>
              </a:rPr>
              <a:t>Articulate Your Own Viewpoints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</a:t>
            </a:r>
            <a:r>
              <a:rPr lang="en-US"/>
              <a:t>ALPHA XI DELTA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13195" y="1640841"/>
            <a:ext cx="10514012" cy="3684588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  <p:pic>
        <p:nvPicPr>
          <p:cNvPr id="1026" name="Picture 2" descr="April Fools Day President GIF by Storyful">
            <a:extLst>
              <a:ext uri="{FF2B5EF4-FFF2-40B4-BE49-F238E27FC236}">
                <a16:creationId xmlns:a16="http://schemas.microsoft.com/office/drawing/2014/main" id="{CA272614-CD64-7357-7691-BD387C6080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407" y="1532571"/>
            <a:ext cx="4572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14589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1CB4FCCF-0B07-E64D-95B4-3A22772E5E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35607"/>
            <a:ext cx="10515600" cy="1325563"/>
          </a:xfrm>
        </p:spPr>
        <p:txBody>
          <a:bodyPr/>
          <a:lstStyle/>
          <a:p>
            <a:r>
              <a:rPr lang="en-US" dirty="0">
                <a:latin typeface="+mn-lt"/>
              </a:rPr>
              <a:t>Utilizing I-statements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</a:t>
            </a:r>
            <a:r>
              <a:rPr lang="en-US"/>
              <a:t>ALPHA XI DELTA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endParaRPr lang="en-US"/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1" y="2366540"/>
            <a:ext cx="5469610" cy="2996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8118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</a:t>
            </a:r>
            <a:r>
              <a:rPr lang="en-US"/>
              <a:t>ALPHA XI DELTA 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01460" y="354931"/>
            <a:ext cx="10515600" cy="1325563"/>
          </a:xfrm>
        </p:spPr>
        <p:txBody>
          <a:bodyPr/>
          <a:lstStyle/>
          <a:p>
            <a:r>
              <a:rPr lang="en-US" dirty="0">
                <a:latin typeface="+mn-lt"/>
              </a:rPr>
              <a:t>Debate vs. Dialogue</a:t>
            </a:r>
          </a:p>
        </p:txBody>
      </p:sp>
      <p:pic>
        <p:nvPicPr>
          <p:cNvPr id="1027" name="Picture 3" descr="Holiday Phillips resour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34332"/>
            <a:ext cx="4754563" cy="465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4300394"/>
      </p:ext>
    </p:extLst>
  </p:cSld>
  <p:clrMapOvr>
    <a:masterClrMapping/>
  </p:clrMapOvr>
</p:sld>
</file>

<file path=ppt/theme/theme1.xml><?xml version="1.0" encoding="utf-8"?>
<a:theme xmlns:a="http://schemas.openxmlformats.org/drawingml/2006/main" name="Alpha Xi Delta Master Theme">
  <a:themeElements>
    <a:clrScheme name="Alpha Xi Delta Colors">
      <a:dk1>
        <a:srgbClr val="000000"/>
      </a:dk1>
      <a:lt1>
        <a:srgbClr val="FFFFFF"/>
      </a:lt1>
      <a:dk2>
        <a:srgbClr val="002256"/>
      </a:dk2>
      <a:lt2>
        <a:srgbClr val="FBFBFB"/>
      </a:lt2>
      <a:accent1>
        <a:srgbClr val="002256"/>
      </a:accent1>
      <a:accent2>
        <a:srgbClr val="99CAEA"/>
      </a:accent2>
      <a:accent3>
        <a:srgbClr val="5993D0"/>
      </a:accent3>
      <a:accent4>
        <a:srgbClr val="99CAEA"/>
      </a:accent4>
      <a:accent5>
        <a:srgbClr val="EE6985"/>
      </a:accent5>
      <a:accent6>
        <a:srgbClr val="FFCD02"/>
      </a:accent6>
      <a:hlink>
        <a:srgbClr val="5993D0"/>
      </a:hlink>
      <a:folHlink>
        <a:srgbClr val="EE6985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A5D62D82805D4F9644FB8BE546FE1A" ma:contentTypeVersion="10" ma:contentTypeDescription="Create a new document." ma:contentTypeScope="" ma:versionID="7b9566eee881790320078ee108f49be3">
  <xsd:schema xmlns:xsd="http://www.w3.org/2001/XMLSchema" xmlns:xs="http://www.w3.org/2001/XMLSchema" xmlns:p="http://schemas.microsoft.com/office/2006/metadata/properties" xmlns:ns2="f29540b3-069f-4c5b-add4-95013248471c" xmlns:ns3="692020ef-1233-4b9c-b19a-508e04eb46b5" targetNamespace="http://schemas.microsoft.com/office/2006/metadata/properties" ma:root="true" ma:fieldsID="6104285e572f6e7ec58fd9442dee8bac" ns2:_="" ns3:_="">
    <xsd:import namespace="f29540b3-069f-4c5b-add4-95013248471c"/>
    <xsd:import namespace="692020ef-1233-4b9c-b19a-508e04eb46b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9540b3-069f-4c5b-add4-95013248471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bjectDetectorVersions" ma:index="1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2020ef-1233-4b9c-b19a-508e04eb46b5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7234B2D-39DA-4D66-B905-6AFF9FFAE72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29540b3-069f-4c5b-add4-95013248471c"/>
    <ds:schemaRef ds:uri="692020ef-1233-4b9c-b19a-508e04eb46b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8DE2109-B9F9-4150-9804-D3A7DA91FA1E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D67BF907-52AF-4EF2-8E08-9BF6860AF87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281</Words>
  <Application>Microsoft Office PowerPoint</Application>
  <PresentationFormat>Widescreen</PresentationFormat>
  <Paragraphs>45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Alpha Xi Delta Master Theme</vt:lpstr>
      <vt:lpstr>Hard Discussion Need a Tender Heart: Tools to Listen Well and Communicate Effectively </vt:lpstr>
      <vt:lpstr>PowerPoint Presentation</vt:lpstr>
      <vt:lpstr>Active Listening Includes:</vt:lpstr>
      <vt:lpstr>PowerPoint Presentation</vt:lpstr>
      <vt:lpstr>PowerPoint Presentation</vt:lpstr>
      <vt:lpstr>PowerPoint Presentation</vt:lpstr>
      <vt:lpstr>Articulate Your Own Viewpoints</vt:lpstr>
      <vt:lpstr>Utilizing I-statements</vt:lpstr>
      <vt:lpstr>Debate vs. Dialogue</vt:lpstr>
      <vt:lpstr>Tips for de-escalating include:</vt:lpstr>
      <vt:lpstr>Opportunities to disengage include when a person: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Hard Discussion Need a Tender Heart: Tools to Listen Well and Communicate Effectively </dc:title>
  <dc:creator/>
  <cp:lastModifiedBy/>
  <cp:revision>2</cp:revision>
  <dcterms:created xsi:type="dcterms:W3CDTF">2020-01-22T18:58:44Z</dcterms:created>
  <dcterms:modified xsi:type="dcterms:W3CDTF">2024-08-27T14:53:14Z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0x0101002CA5D62D82805D4F9644FB8BE546FE1A</vt:lpwstr>
  </property>
</Properties>
</file>