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0" r:id="rId2"/>
    <p:sldId id="275" r:id="rId3"/>
    <p:sldId id="280" r:id="rId4"/>
    <p:sldId id="291" r:id="rId5"/>
    <p:sldId id="301" r:id="rId6"/>
    <p:sldId id="293" r:id="rId7"/>
    <p:sldId id="302" r:id="rId8"/>
    <p:sldId id="303" r:id="rId9"/>
    <p:sldId id="292" r:id="rId10"/>
    <p:sldId id="304" r:id="rId11"/>
    <p:sldId id="305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256"/>
    <a:srgbClr val="FFFFFF"/>
    <a:srgbClr val="99CBEB"/>
    <a:srgbClr val="5A93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86391"/>
  </p:normalViewPr>
  <p:slideViewPr>
    <p:cSldViewPr snapToGrid="0" snapToObjects="1">
      <p:cViewPr>
        <p:scale>
          <a:sx n="50" d="100"/>
          <a:sy n="50" d="100"/>
        </p:scale>
        <p:origin x="1168" y="5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5356"/>
    </p:cViewPr>
  </p:sorterViewPr>
  <p:notesViewPr>
    <p:cSldViewPr snapToGrid="0" snapToObjects="1">
      <p:cViewPr varScale="1">
        <p:scale>
          <a:sx n="53" d="100"/>
          <a:sy n="53" d="100"/>
        </p:scale>
        <p:origin x="264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C0F9B-1473-4757-85A1-74F5D4FFF275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9A4DE-CA8F-4750-B28E-D1B2B9750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912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9A48D-2F5C-1E42-9907-4BBB37D1DB2A}" type="datetimeFigureOut">
              <a:rPr lang="en-US" smtClean="0"/>
              <a:t>8/27/2024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4E0F9-9E2D-BC4D-954B-97B3259E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50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D4E0F9-9E2D-BC4D-954B-97B3259EF21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39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31529"/>
            <a:ext cx="9144000" cy="526617"/>
          </a:xfrm>
        </p:spPr>
        <p:txBody>
          <a:bodyPr/>
          <a:lstStyle>
            <a:lvl1pPr marL="0" indent="0" algn="ctr">
              <a:buNone/>
              <a:defRPr sz="24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6545" y="2298124"/>
            <a:ext cx="5815687" cy="123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</p:spTree>
    <p:extLst>
      <p:ext uri="{BB962C8B-B14F-4D97-AF65-F5344CB8AC3E}">
        <p14:creationId xmlns:p14="http://schemas.microsoft.com/office/powerpoint/2010/main" val="200873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</p:spTree>
    <p:extLst>
      <p:ext uri="{BB962C8B-B14F-4D97-AF65-F5344CB8AC3E}">
        <p14:creationId xmlns:p14="http://schemas.microsoft.com/office/powerpoint/2010/main" val="285975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709" y="0"/>
            <a:ext cx="7564582" cy="75645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40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1051401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801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>
              <a:defRPr sz="3200"/>
            </a:lvl1pPr>
            <a:lvl2pPr>
              <a:defRPr sz="2800">
                <a:latin typeface="Crimson Text Roman" charset="0"/>
                <a:ea typeface="Crimson Text Roman" charset="0"/>
                <a:cs typeface="Crimson Text Roman" charset="0"/>
              </a:defRPr>
            </a:lvl2pPr>
            <a:lvl3pPr>
              <a:defRPr sz="2400">
                <a:latin typeface="Crimson Text Roman" charset="0"/>
                <a:ea typeface="Crimson Text Roman" charset="0"/>
                <a:cs typeface="Crimson Text Roman" charset="0"/>
              </a:defRPr>
            </a:lvl3pPr>
            <a:lvl4pPr>
              <a:defRPr sz="2000">
                <a:latin typeface="Crimson Text Roman" charset="0"/>
                <a:ea typeface="Crimson Text Roman" charset="0"/>
                <a:cs typeface="Crimson Text Roman" charset="0"/>
              </a:defRPr>
            </a:lvl4pPr>
            <a:lvl5pPr>
              <a:defRPr sz="2000">
                <a:latin typeface="Crimson Text Roman" charset="0"/>
                <a:ea typeface="Crimson Text Roman" charset="0"/>
                <a:cs typeface="Crimson Text Roman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Crimson Text Roman" charset="0"/>
                <a:ea typeface="Crimson Text Roman" charset="0"/>
                <a:cs typeface="Crimson Text Roman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</p:spTree>
    <p:extLst>
      <p:ext uri="{BB962C8B-B14F-4D97-AF65-F5344CB8AC3E}">
        <p14:creationId xmlns:p14="http://schemas.microsoft.com/office/powerpoint/2010/main" val="1736085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97043" y="-13855"/>
            <a:ext cx="7008812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</p:spTree>
    <p:extLst>
      <p:ext uri="{BB962C8B-B14F-4D97-AF65-F5344CB8AC3E}">
        <p14:creationId xmlns:p14="http://schemas.microsoft.com/office/powerpoint/2010/main" val="5258127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5250873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3654" y="449263"/>
            <a:ext cx="5320146" cy="160020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33654" y="2049463"/>
            <a:ext cx="5320145" cy="3811588"/>
          </a:xfrm>
        </p:spPr>
        <p:txBody>
          <a:bodyPr/>
          <a:lstStyle>
            <a:lvl1pPr marL="0" indent="0">
              <a:buNone/>
              <a:defRPr sz="1600">
                <a:latin typeface="Crimson Text Roman" charset="0"/>
                <a:ea typeface="Crimson Text Roman" charset="0"/>
                <a:cs typeface="Crimson Text Roman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ing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6545" y="2298124"/>
            <a:ext cx="5815687" cy="123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6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ing Slide 2">
    <p:bg>
      <p:bgPr>
        <a:solidFill>
          <a:srgbClr val="0022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070" y="2479964"/>
            <a:ext cx="6089860" cy="12974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bg>
      <p:bgPr>
        <a:solidFill>
          <a:srgbClr val="0022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31529"/>
            <a:ext cx="9144000" cy="52661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7882" y="1967346"/>
            <a:ext cx="6089860" cy="12974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ntr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8546" y="235314"/>
            <a:ext cx="7271420" cy="80289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</p:spTree>
    <p:extLst>
      <p:ext uri="{BB962C8B-B14F-4D97-AF65-F5344CB8AC3E}">
        <p14:creationId xmlns:p14="http://schemas.microsoft.com/office/powerpoint/2010/main" val="167969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8546" y="235314"/>
            <a:ext cx="7271420" cy="802899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40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1051401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r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53497"/>
            <a:ext cx="10515600" cy="1225595"/>
          </a:xfrm>
        </p:spPr>
        <p:txBody>
          <a:bodyPr anchor="b"/>
          <a:lstStyle>
            <a:lvl1pPr algn="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240133"/>
            <a:ext cx="10515600" cy="1879699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7096" y="2378208"/>
            <a:ext cx="4765120" cy="526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416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tr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7096" y="2378208"/>
            <a:ext cx="4765120" cy="526157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105140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1051401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291551"/>
            <a:ext cx="10515600" cy="365125"/>
          </a:xfrm>
        </p:spPr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</p:spTree>
    <p:extLst>
      <p:ext uri="{BB962C8B-B14F-4D97-AF65-F5344CB8AC3E}">
        <p14:creationId xmlns:p14="http://schemas.microsoft.com/office/powerpoint/2010/main" val="204534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256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</p:spTree>
    <p:extLst>
      <p:ext uri="{BB962C8B-B14F-4D97-AF65-F5344CB8AC3E}">
        <p14:creationId xmlns:p14="http://schemas.microsoft.com/office/powerpoint/2010/main" val="1417998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5" r:id="rId2"/>
    <p:sldLayoutId id="2147483660" r:id="rId3"/>
    <p:sldLayoutId id="2147483661" r:id="rId4"/>
    <p:sldLayoutId id="2147483649" r:id="rId5"/>
    <p:sldLayoutId id="2147483663" r:id="rId6"/>
    <p:sldLayoutId id="2147483651" r:id="rId7"/>
    <p:sldLayoutId id="2147483664" r:id="rId8"/>
    <p:sldLayoutId id="2147483650" r:id="rId9"/>
    <p:sldLayoutId id="2147483652" r:id="rId10"/>
    <p:sldLayoutId id="2147483653" r:id="rId11"/>
    <p:sldLayoutId id="2147483654" r:id="rId12"/>
    <p:sldLayoutId id="2147483656" r:id="rId13"/>
    <p:sldLayoutId id="2147483657" r:id="rId14"/>
    <p:sldLayoutId id="2147483659" r:id="rId1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000" kern="1200">
          <a:solidFill>
            <a:srgbClr val="002256"/>
          </a:solidFill>
          <a:latin typeface="Ciao Bella" charset="0"/>
          <a:ea typeface="Ciao Bella" charset="0"/>
          <a:cs typeface="Ciao Bella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Courier New" charset="0"/>
        <a:buChar char="o"/>
        <a:defRPr sz="2800" b="0" i="0" kern="1200">
          <a:solidFill>
            <a:schemeClr val="tx1"/>
          </a:solidFill>
          <a:latin typeface="Montserrat Light" charset="0"/>
          <a:ea typeface="Montserrat Light" charset="0"/>
          <a:cs typeface="Montserrat Light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charset="0"/>
        <a:buChar char="o"/>
        <a:defRPr sz="2400" b="0" i="0" kern="1200">
          <a:solidFill>
            <a:schemeClr val="tx1"/>
          </a:solidFill>
          <a:latin typeface="Crimson Text Roman" charset="0"/>
          <a:ea typeface="Crimson Text Roman" charset="0"/>
          <a:cs typeface="Crimson Text Roman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charset="0"/>
        <a:buChar char="o"/>
        <a:defRPr sz="2000" b="0" i="0" kern="1200">
          <a:solidFill>
            <a:schemeClr val="tx1"/>
          </a:solidFill>
          <a:latin typeface="Crimson Text Roman" charset="0"/>
          <a:ea typeface="Crimson Text Roman" charset="0"/>
          <a:cs typeface="Crimson Text Roman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charset="0"/>
        <a:buChar char="o"/>
        <a:defRPr sz="1800" b="0" i="0" kern="1200">
          <a:solidFill>
            <a:schemeClr val="tx1"/>
          </a:solidFill>
          <a:latin typeface="Crimson Text Roman" charset="0"/>
          <a:ea typeface="Crimson Text Roman" charset="0"/>
          <a:cs typeface="Crimson Text Roman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charset="0"/>
        <a:buChar char="o"/>
        <a:defRPr sz="1800" b="0" i="0" kern="1200">
          <a:solidFill>
            <a:schemeClr val="tx1"/>
          </a:solidFill>
          <a:latin typeface="Crimson Text Roman" charset="0"/>
          <a:ea typeface="Crimson Text Roman" charset="0"/>
          <a:cs typeface="Crimson Text Roman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1B17E-86FD-E113-D8E7-05989A8FA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8535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>
                <a:latin typeface="Ciao Bella" panose="00000500000000000000" pitchFamily="50" charset="0"/>
                <a:ea typeface="Montserrat" charset="0"/>
                <a:cs typeface="Montserrat" charset="0"/>
              </a:rPr>
              <a:t>Empowered Women:</a:t>
            </a:r>
            <a:br>
              <a:rPr lang="en-US" sz="7200" b="1" dirty="0">
                <a:latin typeface="Ciao Bella" panose="00000500000000000000" pitchFamily="50" charset="0"/>
                <a:ea typeface="Montserrat" charset="0"/>
                <a:cs typeface="Montserrat" charset="0"/>
              </a:rPr>
            </a:br>
            <a:r>
              <a:rPr lang="en-US" sz="3600" b="1" dirty="0">
                <a:latin typeface="Montserrat Light" panose="00000400000000000000" pitchFamily="50" charset="0"/>
                <a:ea typeface="Montserrat" charset="0"/>
                <a:cs typeface="Montserrat" charset="0"/>
              </a:rPr>
              <a:t>The Legacy of our Founders and Their Tie to Civic Engagement</a:t>
            </a:r>
            <a:endParaRPr lang="en-US" sz="4000" dirty="0">
              <a:latin typeface="Ciao Bella" panose="00000500000000000000" pitchFamily="50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C9A234-46EC-B83B-8FA4-F58BE12D7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</a:t>
            </a:r>
            <a:r>
              <a:rPr lang="en-US"/>
              <a:t>ALPHA XI DELTA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9D0E91-AF1F-B1F9-729E-F3000D9F0FA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rcRect/>
          <a:stretch/>
        </p:blipFill>
        <p:spPr>
          <a:xfrm>
            <a:off x="3818466" y="0"/>
            <a:ext cx="4555067" cy="328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033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8200" y="1557882"/>
            <a:ext cx="10515599" cy="2823618"/>
          </a:xfrm>
        </p:spPr>
        <p:txBody>
          <a:bodyPr anchor="ctr">
            <a:norm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Brainstorm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Discuss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Open Mind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You’re Not Alone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Take a Break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5 Tips as You Plan</a:t>
            </a:r>
          </a:p>
        </p:txBody>
      </p:sp>
    </p:spTree>
    <p:extLst>
      <p:ext uri="{BB962C8B-B14F-4D97-AF65-F5344CB8AC3E}">
        <p14:creationId xmlns:p14="http://schemas.microsoft.com/office/powerpoint/2010/main" val="3571973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</a:t>
            </a:r>
            <a:r>
              <a:rPr lang="en-US"/>
              <a:t>ALPHA XI DELTA </a:t>
            </a:r>
            <a:endParaRPr lang="en-US" dirty="0"/>
          </a:p>
        </p:txBody>
      </p:sp>
      <p:pic>
        <p:nvPicPr>
          <p:cNvPr id="9" name="Picture 2" descr="Alpha Xi Delta (@alphaxidelta) | Twitter">
            <a:extLst>
              <a:ext uri="{FF2B5EF4-FFF2-40B4-BE49-F238E27FC236}">
                <a16:creationId xmlns:a16="http://schemas.microsoft.com/office/drawing/2014/main" id="{7F58934B-7DC8-D28C-2590-84D9ABCB1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238"/>
            <a:ext cx="12191999" cy="686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464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</a:t>
            </a:r>
            <a:r>
              <a:rPr lang="en-US"/>
              <a:t>ALPHA XI DELTA 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524000" y="4031529"/>
            <a:ext cx="9144000" cy="1921215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02256"/>
                </a:solidFill>
                <a:latin typeface="+mn-lt"/>
                <a:ea typeface="Montserrat" charset="0"/>
                <a:cs typeface="Montserrat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291859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</a:t>
            </a:r>
            <a:r>
              <a:rPr lang="en-US"/>
              <a:t>ALPHA XI DELTA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76778" y="3085256"/>
            <a:ext cx="8689421" cy="68748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400" dirty="0">
                <a:latin typeface="+mj-lt"/>
              </a:rPr>
              <a:t>What does </a:t>
            </a:r>
            <a:r>
              <a:rPr lang="en-US" sz="4400" dirty="0">
                <a:solidFill>
                  <a:schemeClr val="accent6"/>
                </a:solidFill>
                <a:latin typeface="+mj-lt"/>
              </a:rPr>
              <a:t>civic engagement</a:t>
            </a:r>
            <a:r>
              <a:rPr lang="en-US" sz="4400" dirty="0">
                <a:latin typeface="+mj-lt"/>
              </a:rPr>
              <a:t> mean?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86034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</a:t>
            </a:r>
            <a:r>
              <a:rPr lang="en-US"/>
              <a:t>ALPHA XI DELTA </a:t>
            </a:r>
            <a:endParaRPr lang="en-US" dirty="0"/>
          </a:p>
        </p:txBody>
      </p:sp>
      <p:pic>
        <p:nvPicPr>
          <p:cNvPr id="9" name="Picture 2" descr="Alpha Xi Delta (@alphaxidelta) | Twitter">
            <a:extLst>
              <a:ext uri="{FF2B5EF4-FFF2-40B4-BE49-F238E27FC236}">
                <a16:creationId xmlns:a16="http://schemas.microsoft.com/office/drawing/2014/main" id="{7F58934B-7DC8-D28C-2590-84D9ABCB1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238"/>
            <a:ext cx="12191999" cy="686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300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</a:t>
            </a:r>
            <a:r>
              <a:rPr lang="en-US"/>
              <a:t>ALPHA XI DELTA </a:t>
            </a:r>
            <a:endParaRPr lang="en-US" dirty="0"/>
          </a:p>
        </p:txBody>
      </p:sp>
      <p:graphicFrame>
        <p:nvGraphicFramePr>
          <p:cNvPr id="11" name="Table 3">
            <a:extLst>
              <a:ext uri="{FF2B5EF4-FFF2-40B4-BE49-F238E27FC236}">
                <a16:creationId xmlns:a16="http://schemas.microsoft.com/office/drawing/2014/main" id="{120AB867-85BA-C2EE-FFB1-1DAAA37A84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402489"/>
              </p:ext>
            </p:extLst>
          </p:nvPr>
        </p:nvGraphicFramePr>
        <p:xfrm>
          <a:off x="580390" y="419100"/>
          <a:ext cx="4093210" cy="59817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93210">
                  <a:extLst>
                    <a:ext uri="{9D8B030D-6E8A-4147-A177-3AD203B41FA5}">
                      <a16:colId xmlns:a16="http://schemas.microsoft.com/office/drawing/2014/main" val="3890225761"/>
                    </a:ext>
                  </a:extLst>
                </a:gridCol>
              </a:tblGrid>
              <a:tr h="153376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Causes, ideas, or movements that interest you…</a:t>
                      </a:r>
                      <a:endParaRPr lang="en-US" sz="280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14230"/>
                  </a:ext>
                </a:extLst>
              </a:tr>
              <a:tr h="4447931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1.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2.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3.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4.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5.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6.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7.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8.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9.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10.</a:t>
                      </a:r>
                      <a:endParaRPr lang="en-US" sz="2400" dirty="0">
                        <a:solidFill>
                          <a:srgbClr val="002856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835659"/>
                  </a:ext>
                </a:extLst>
              </a:tr>
            </a:tbl>
          </a:graphicData>
        </a:graphic>
      </p:graphicFrame>
      <p:graphicFrame>
        <p:nvGraphicFramePr>
          <p:cNvPr id="12" name="Table 3">
            <a:extLst>
              <a:ext uri="{FF2B5EF4-FFF2-40B4-BE49-F238E27FC236}">
                <a16:creationId xmlns:a16="http://schemas.microsoft.com/office/drawing/2014/main" id="{DD816B26-4561-449B-7303-6245D3891B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03260"/>
              </p:ext>
            </p:extLst>
          </p:nvPr>
        </p:nvGraphicFramePr>
        <p:xfrm>
          <a:off x="7260590" y="492413"/>
          <a:ext cx="4093210" cy="59817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93210">
                  <a:extLst>
                    <a:ext uri="{9D8B030D-6E8A-4147-A177-3AD203B41FA5}">
                      <a16:colId xmlns:a16="http://schemas.microsoft.com/office/drawing/2014/main" val="3890225761"/>
                    </a:ext>
                  </a:extLst>
                </a:gridCol>
              </a:tblGrid>
              <a:tr h="153376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Causes our Founders may have been passionate about…</a:t>
                      </a:r>
                      <a:endParaRPr lang="en-US" sz="2800" dirty="0"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14230"/>
                  </a:ext>
                </a:extLst>
              </a:tr>
              <a:tr h="4447931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1.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2.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3.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4.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5.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6.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7.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8.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9.</a:t>
                      </a:r>
                    </a:p>
                    <a:p>
                      <a:r>
                        <a:rPr lang="en-US" sz="2400" dirty="0">
                          <a:solidFill>
                            <a:srgbClr val="002856"/>
                          </a:solidFill>
                        </a:rPr>
                        <a:t>10.</a:t>
                      </a:r>
                      <a:endParaRPr lang="en-US" sz="2400" dirty="0">
                        <a:solidFill>
                          <a:srgbClr val="002856"/>
                        </a:solidFill>
                        <a:latin typeface="Montserrat Light" panose="00000400000000000000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8356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2220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</a:t>
            </a:r>
            <a:r>
              <a:rPr lang="en-US"/>
              <a:t>ALPHA XI DELTA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76778" y="774700"/>
            <a:ext cx="10416622" cy="5308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>
                <a:latin typeface="Montserrat Light" panose="00000400000000000000" pitchFamily="50" charset="0"/>
              </a:rPr>
              <a:t>So </a:t>
            </a:r>
            <a:r>
              <a:rPr lang="en-US" sz="4400" b="1" dirty="0">
                <a:solidFill>
                  <a:schemeClr val="accent6"/>
                </a:solidFill>
                <a:latin typeface="Montserrat Light" panose="00000400000000000000" pitchFamily="50" charset="0"/>
              </a:rPr>
              <a:t>now</a:t>
            </a:r>
            <a:r>
              <a:rPr lang="en-US" sz="4400" b="1" dirty="0">
                <a:latin typeface="Montserrat Light" panose="00000400000000000000" pitchFamily="50" charset="0"/>
              </a:rPr>
              <a:t> what?</a:t>
            </a:r>
          </a:p>
          <a:p>
            <a:pPr marL="0" indent="0" algn="ctr">
              <a:buNone/>
            </a:pPr>
            <a:endParaRPr lang="en-US" sz="4400" b="1" dirty="0">
              <a:latin typeface="Montserrat Light" panose="00000400000000000000" pitchFamily="50" charset="0"/>
            </a:endParaRPr>
          </a:p>
          <a:p>
            <a:pPr marL="0" indent="0" algn="ctr">
              <a:buNone/>
            </a:pPr>
            <a:r>
              <a:rPr lang="en-US" sz="4400" b="1" dirty="0">
                <a:latin typeface="Montserrat Light" panose="00000400000000000000" pitchFamily="50" charset="0"/>
              </a:rPr>
              <a:t>Now, </a:t>
            </a:r>
            <a:r>
              <a:rPr lang="en-US" sz="4400" b="1" dirty="0">
                <a:solidFill>
                  <a:schemeClr val="accent6"/>
                </a:solidFill>
                <a:latin typeface="Montserrat Light" panose="00000400000000000000" pitchFamily="50" charset="0"/>
              </a:rPr>
              <a:t>we</a:t>
            </a:r>
            <a:r>
              <a:rPr lang="en-US" sz="4400" b="1" dirty="0">
                <a:latin typeface="Montserrat Light" panose="00000400000000000000" pitchFamily="50" charset="0"/>
              </a:rPr>
              <a:t> act.</a:t>
            </a:r>
          </a:p>
          <a:p>
            <a:pPr marL="0" indent="0" algn="ctr">
              <a:buNone/>
            </a:pPr>
            <a:endParaRPr lang="en-US" sz="4400" b="1" dirty="0">
              <a:latin typeface="Montserrat Light" panose="00000400000000000000" pitchFamily="50" charset="0"/>
            </a:endParaRPr>
          </a:p>
          <a:p>
            <a:pPr marL="0" indent="0" algn="ctr">
              <a:buNone/>
            </a:pPr>
            <a:r>
              <a:rPr lang="en-US" sz="4400" b="1" dirty="0">
                <a:solidFill>
                  <a:schemeClr val="accent6"/>
                </a:solidFill>
                <a:latin typeface="Montserrat Light" panose="00000400000000000000" pitchFamily="50" charset="0"/>
              </a:rPr>
              <a:t>Empower </a:t>
            </a:r>
            <a:r>
              <a:rPr lang="en-US" sz="4400" b="1" dirty="0">
                <a:latin typeface="Montserrat Light" panose="00000400000000000000" pitchFamily="50" charset="0"/>
              </a:rPr>
              <a:t>others.</a:t>
            </a:r>
          </a:p>
          <a:p>
            <a:pPr marL="0" indent="0" algn="ctr">
              <a:buNone/>
            </a:pPr>
            <a:endParaRPr lang="en-US" sz="4400" b="1" dirty="0">
              <a:latin typeface="Montserrat Light" panose="00000400000000000000" pitchFamily="50" charset="0"/>
            </a:endParaRPr>
          </a:p>
          <a:p>
            <a:pPr marL="0" indent="0" algn="ctr">
              <a:buNone/>
            </a:pPr>
            <a:r>
              <a:rPr lang="en-US" sz="4400" b="1" dirty="0">
                <a:solidFill>
                  <a:schemeClr val="accent6"/>
                </a:solidFill>
                <a:latin typeface="Montserrat Light" panose="00000400000000000000" pitchFamily="50" charset="0"/>
              </a:rPr>
              <a:t>Loud</a:t>
            </a:r>
            <a:r>
              <a:rPr lang="en-US" sz="4400" b="1" dirty="0">
                <a:latin typeface="Montserrat Light" panose="00000400000000000000" pitchFamily="50" charset="0"/>
              </a:rPr>
              <a:t> or </a:t>
            </a:r>
            <a:r>
              <a:rPr lang="en-US" sz="4400" b="1" dirty="0">
                <a:solidFill>
                  <a:schemeClr val="accent6"/>
                </a:solidFill>
                <a:latin typeface="Montserrat Light" panose="00000400000000000000" pitchFamily="50" charset="0"/>
              </a:rPr>
              <a:t>soft. </a:t>
            </a:r>
            <a:endParaRPr lang="en-US" sz="3600" b="1" dirty="0">
              <a:solidFill>
                <a:schemeClr val="accent6"/>
              </a:solidFill>
              <a:latin typeface="Montserrat Light" panose="000004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411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8200" y="1557882"/>
            <a:ext cx="10515599" cy="3357017"/>
          </a:xfrm>
        </p:spPr>
        <p:txBody>
          <a:bodyPr anchor="ctr">
            <a:norm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Read and Listen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Volunteer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Shop Smart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Donate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Educate Yourself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In Your Community</a:t>
            </a:r>
          </a:p>
        </p:txBody>
      </p:sp>
    </p:spTree>
    <p:extLst>
      <p:ext uri="{BB962C8B-B14F-4D97-AF65-F5344CB8AC3E}">
        <p14:creationId xmlns:p14="http://schemas.microsoft.com/office/powerpoint/2010/main" val="2667525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©</a:t>
            </a:r>
            <a:r>
              <a:rPr lang="en-US" dirty="0"/>
              <a:t>ALPHA XI DELTA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8200" y="1557882"/>
            <a:ext cx="10515599" cy="3712618"/>
          </a:xfrm>
        </p:spPr>
        <p:txBody>
          <a:bodyPr anchor="ctr">
            <a:normAutofit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Study Abroad or Service Trips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Leadership Roles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Philanthropy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Your Major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Show Up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dirty="0">
                <a:latin typeface="+mj-lt"/>
              </a:rPr>
              <a:t>Register with TurboVote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In Alpha Xi Delta or School</a:t>
            </a:r>
          </a:p>
        </p:txBody>
      </p:sp>
    </p:spTree>
    <p:extLst>
      <p:ext uri="{BB962C8B-B14F-4D97-AF65-F5344CB8AC3E}">
        <p14:creationId xmlns:p14="http://schemas.microsoft.com/office/powerpoint/2010/main" val="2494887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</a:t>
            </a:r>
            <a:r>
              <a:rPr lang="en-US"/>
              <a:t>ALPHA XI DELTA 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6DCD3D3-EA6A-4D52-87F3-98FADD68FB0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6E990B-5DEB-A9B7-2091-B3341F549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39" y="539601"/>
            <a:ext cx="12078321" cy="577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387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</a:t>
            </a:r>
            <a:r>
              <a:rPr lang="en-US"/>
              <a:t>ALPHA XI DELTA 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6E990B-5DEB-A9B7-2091-B3341F549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39" y="539601"/>
            <a:ext cx="12078321" cy="5778797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654E09C-E306-D102-729B-5B64BDD0ACF6}"/>
              </a:ext>
            </a:extLst>
          </p:cNvPr>
          <p:cNvSpPr/>
          <p:nvPr/>
        </p:nvSpPr>
        <p:spPr>
          <a:xfrm>
            <a:off x="1663299" y="5185076"/>
            <a:ext cx="3048000" cy="609600"/>
          </a:xfrm>
          <a:prstGeom prst="ellipse">
            <a:avLst/>
          </a:prstGeom>
          <a:noFill/>
          <a:ln>
            <a:solidFill>
              <a:srgbClr val="F9B6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BD743B06-532C-7C4B-1D55-34D36E89BA67}"/>
              </a:ext>
            </a:extLst>
          </p:cNvPr>
          <p:cNvSpPr/>
          <p:nvPr/>
        </p:nvSpPr>
        <p:spPr>
          <a:xfrm rot="2556841">
            <a:off x="4773459" y="3256456"/>
            <a:ext cx="1143000" cy="2133600"/>
          </a:xfrm>
          <a:prstGeom prst="downArrow">
            <a:avLst/>
          </a:prstGeom>
          <a:solidFill>
            <a:srgbClr val="F9B6CD"/>
          </a:solidFill>
          <a:ln>
            <a:solidFill>
              <a:srgbClr val="F9B6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68128"/>
      </p:ext>
    </p:extLst>
  </p:cSld>
  <p:clrMapOvr>
    <a:masterClrMapping/>
  </p:clrMapOvr>
</p:sld>
</file>

<file path=ppt/theme/theme1.xml><?xml version="1.0" encoding="utf-8"?>
<a:theme xmlns:a="http://schemas.openxmlformats.org/drawingml/2006/main" name="Alpha Xi Delta Master Theme">
  <a:themeElements>
    <a:clrScheme name="Alpha Xi Delta Colors">
      <a:dk1>
        <a:srgbClr val="000000"/>
      </a:dk1>
      <a:lt1>
        <a:srgbClr val="FFFFFF"/>
      </a:lt1>
      <a:dk2>
        <a:srgbClr val="002256"/>
      </a:dk2>
      <a:lt2>
        <a:srgbClr val="FBFBFB"/>
      </a:lt2>
      <a:accent1>
        <a:srgbClr val="002256"/>
      </a:accent1>
      <a:accent2>
        <a:srgbClr val="99CAEA"/>
      </a:accent2>
      <a:accent3>
        <a:srgbClr val="5993D0"/>
      </a:accent3>
      <a:accent4>
        <a:srgbClr val="99CAEA"/>
      </a:accent4>
      <a:accent5>
        <a:srgbClr val="EE6985"/>
      </a:accent5>
      <a:accent6>
        <a:srgbClr val="FFCD02"/>
      </a:accent6>
      <a:hlink>
        <a:srgbClr val="5993D0"/>
      </a:hlink>
      <a:folHlink>
        <a:srgbClr val="EE6985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A5D62D82805D4F9644FB8BE546FE1A" ma:contentTypeVersion="10" ma:contentTypeDescription="Create a new document." ma:contentTypeScope="" ma:versionID="7b9566eee881790320078ee108f49be3">
  <xsd:schema xmlns:xsd="http://www.w3.org/2001/XMLSchema" xmlns:xs="http://www.w3.org/2001/XMLSchema" xmlns:p="http://schemas.microsoft.com/office/2006/metadata/properties" xmlns:ns2="f29540b3-069f-4c5b-add4-95013248471c" xmlns:ns3="692020ef-1233-4b9c-b19a-508e04eb46b5" targetNamespace="http://schemas.microsoft.com/office/2006/metadata/properties" ma:root="true" ma:fieldsID="6104285e572f6e7ec58fd9442dee8bac" ns2:_="" ns3:_="">
    <xsd:import namespace="f29540b3-069f-4c5b-add4-95013248471c"/>
    <xsd:import namespace="692020ef-1233-4b9c-b19a-508e04eb46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9540b3-069f-4c5b-add4-9501324847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2020ef-1233-4b9c-b19a-508e04eb46b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7845509-DA24-4A8B-90D3-9F01B9F0E041}"/>
</file>

<file path=customXml/itemProps2.xml><?xml version="1.0" encoding="utf-8"?>
<ds:datastoreItem xmlns:ds="http://schemas.openxmlformats.org/officeDocument/2006/customXml" ds:itemID="{B124649C-7F59-4EE2-B6F5-5D74340CE95D}"/>
</file>

<file path=customXml/itemProps3.xml><?xml version="1.0" encoding="utf-8"?>
<ds:datastoreItem xmlns:ds="http://schemas.openxmlformats.org/officeDocument/2006/customXml" ds:itemID="{F7B1A227-1C81-46CB-B9E4-3112931B12F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196</Words>
  <Application>Microsoft Office PowerPoint</Application>
  <PresentationFormat>Widescreen</PresentationFormat>
  <Paragraphs>64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Ciao Bella</vt:lpstr>
      <vt:lpstr>Courier New</vt:lpstr>
      <vt:lpstr>Crimson Text Roman</vt:lpstr>
      <vt:lpstr>Montserrat</vt:lpstr>
      <vt:lpstr>Montserrat Light</vt:lpstr>
      <vt:lpstr>Alpha Xi Delta Master Theme</vt:lpstr>
      <vt:lpstr>Empowered Women: The Legacy of our Founders and Their Tie to Civic Engagement</vt:lpstr>
      <vt:lpstr>PowerPoint Presentation</vt:lpstr>
      <vt:lpstr>PowerPoint Presentation</vt:lpstr>
      <vt:lpstr>PowerPoint Presentation</vt:lpstr>
      <vt:lpstr>PowerPoint Presentation</vt:lpstr>
      <vt:lpstr>In Your Community</vt:lpstr>
      <vt:lpstr>In Alpha Xi Delta or School</vt:lpstr>
      <vt:lpstr>PowerPoint Presentation</vt:lpstr>
      <vt:lpstr>PowerPoint Presentation</vt:lpstr>
      <vt:lpstr>5 Tips as You Plan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2020-01-22T18:58:44Z</dcterms:created>
  <dcterms:modified xsi:type="dcterms:W3CDTF">2024-08-27T14:05:39Z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0x0101002CA5D62D82805D4F9644FB8BE546FE1A</vt:lpwstr>
  </property>
</Properties>
</file>