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4" r:id="rId2"/>
    <p:sldMasterId id="2147483715" r:id="rId3"/>
    <p:sldMasterId id="2147483722" r:id="rId4"/>
    <p:sldMasterId id="2147483728" r:id="rId5"/>
    <p:sldMasterId id="2147483749" r:id="rId6"/>
    <p:sldMasterId id="2147483757" r:id="rId7"/>
    <p:sldMasterId id="2147483764" r:id="rId8"/>
  </p:sldMasterIdLst>
  <p:notesMasterIdLst>
    <p:notesMasterId r:id="rId67"/>
  </p:notesMasterIdLst>
  <p:handoutMasterIdLst>
    <p:handoutMasterId r:id="rId68"/>
  </p:handoutMasterIdLst>
  <p:sldIdLst>
    <p:sldId id="1545" r:id="rId9"/>
    <p:sldId id="1546" r:id="rId10"/>
    <p:sldId id="1547" r:id="rId11"/>
    <p:sldId id="1548" r:id="rId12"/>
    <p:sldId id="1574" r:id="rId13"/>
    <p:sldId id="1552" r:id="rId14"/>
    <p:sldId id="1553" r:id="rId15"/>
    <p:sldId id="1570" r:id="rId16"/>
    <p:sldId id="1571" r:id="rId17"/>
    <p:sldId id="1555" r:id="rId18"/>
    <p:sldId id="1556" r:id="rId19"/>
    <p:sldId id="1557" r:id="rId20"/>
    <p:sldId id="1559" r:id="rId21"/>
    <p:sldId id="1560" r:id="rId22"/>
    <p:sldId id="1561" r:id="rId23"/>
    <p:sldId id="1562" r:id="rId24"/>
    <p:sldId id="1550" r:id="rId25"/>
    <p:sldId id="1551" r:id="rId26"/>
    <p:sldId id="1480" r:id="rId27"/>
    <p:sldId id="1459" r:id="rId28"/>
    <p:sldId id="1460" r:id="rId29"/>
    <p:sldId id="1465" r:id="rId30"/>
    <p:sldId id="1511" r:id="rId31"/>
    <p:sldId id="1530" r:id="rId32"/>
    <p:sldId id="1512" r:id="rId33"/>
    <p:sldId id="1499" r:id="rId34"/>
    <p:sldId id="1500" r:id="rId35"/>
    <p:sldId id="1539" r:id="rId36"/>
    <p:sldId id="1534" r:id="rId37"/>
    <p:sldId id="1535" r:id="rId38"/>
    <p:sldId id="1568" r:id="rId39"/>
    <p:sldId id="1536" r:id="rId40"/>
    <p:sldId id="1537" r:id="rId41"/>
    <p:sldId id="1538" r:id="rId42"/>
    <p:sldId id="1469" r:id="rId43"/>
    <p:sldId id="1472" r:id="rId44"/>
    <p:sldId id="1473" r:id="rId45"/>
    <p:sldId id="1475" r:id="rId46"/>
    <p:sldId id="1519" r:id="rId47"/>
    <p:sldId id="1520" r:id="rId48"/>
    <p:sldId id="1572" r:id="rId49"/>
    <p:sldId id="1573" r:id="rId50"/>
    <p:sldId id="1483" r:id="rId51"/>
    <p:sldId id="1521" r:id="rId52"/>
    <p:sldId id="1564" r:id="rId53"/>
    <p:sldId id="1487" r:id="rId54"/>
    <p:sldId id="1488" r:id="rId55"/>
    <p:sldId id="1489" r:id="rId56"/>
    <p:sldId id="1486" r:id="rId57"/>
    <p:sldId id="1516" r:id="rId58"/>
    <p:sldId id="1569" r:id="rId59"/>
    <p:sldId id="1565" r:id="rId60"/>
    <p:sldId id="1566" r:id="rId61"/>
    <p:sldId id="1567" r:id="rId62"/>
    <p:sldId id="1541" r:id="rId63"/>
    <p:sldId id="1563" r:id="rId64"/>
    <p:sldId id="1542" r:id="rId65"/>
    <p:sldId id="1549" r:id="rId6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Elehwany" initials="ME" lastIdx="1" clrIdx="0">
    <p:extLst>
      <p:ext uri="{19B8F6BF-5375-455C-9EA6-DF929625EA0E}">
        <p15:presenceInfo xmlns:p15="http://schemas.microsoft.com/office/powerpoint/2012/main" userId="Maggie Elehw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4280" autoAdjust="0"/>
  </p:normalViewPr>
  <p:slideViewPr>
    <p:cSldViewPr>
      <p:cViewPr varScale="1">
        <p:scale>
          <a:sx n="81" d="100"/>
          <a:sy n="81" d="100"/>
        </p:scale>
        <p:origin x="44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20A69-9B61-4CD6-85D0-CBFCFB3094D9}"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E82069F8-BC5B-4B88-BEF1-A09F8E05D265}">
      <dgm:prSet custT="1"/>
      <dgm:spPr/>
      <dgm:t>
        <a:bodyPr/>
        <a:lstStyle/>
        <a:p>
          <a:pPr rtl="0"/>
          <a:r>
            <a:rPr lang="en-US" sz="2400" b="1" dirty="0" smtClean="0"/>
            <a:t>National</a:t>
          </a:r>
          <a:r>
            <a:rPr lang="en-US" sz="2000" dirty="0" smtClean="0"/>
            <a:t> </a:t>
          </a:r>
          <a:endParaRPr lang="en-US" sz="2000" dirty="0"/>
        </a:p>
      </dgm:t>
    </dgm:pt>
    <dgm:pt modelId="{0067FD4B-140E-4B56-AA05-14D6C973070A}" type="parTrans" cxnId="{25ECF696-5BA8-4DB9-ABBC-072974184692}">
      <dgm:prSet/>
      <dgm:spPr/>
      <dgm:t>
        <a:bodyPr/>
        <a:lstStyle/>
        <a:p>
          <a:endParaRPr lang="en-US"/>
        </a:p>
      </dgm:t>
    </dgm:pt>
    <dgm:pt modelId="{CBFFEF67-2D2D-465C-8A43-3ED2C290424B}" type="sibTrans" cxnId="{25ECF696-5BA8-4DB9-ABBC-072974184692}">
      <dgm:prSet/>
      <dgm:spPr/>
      <dgm:t>
        <a:bodyPr/>
        <a:lstStyle/>
        <a:p>
          <a:endParaRPr lang="en-US"/>
        </a:p>
      </dgm:t>
    </dgm:pt>
    <dgm:pt modelId="{0CF66C32-6323-4F9F-905B-AFF2FBB85A07}">
      <dgm:prSet custT="1"/>
      <dgm:spPr/>
      <dgm:t>
        <a:bodyPr/>
        <a:lstStyle/>
        <a:p>
          <a:pPr rtl="0"/>
          <a:r>
            <a:rPr lang="en-US" sz="2400" b="1" dirty="0" smtClean="0"/>
            <a:t>Voluntary</a:t>
          </a:r>
          <a:endParaRPr lang="en-US" sz="2400" b="1" dirty="0"/>
        </a:p>
      </dgm:t>
    </dgm:pt>
    <dgm:pt modelId="{2ABB2B20-8C12-45EF-BE16-4D6D2175D02C}" type="parTrans" cxnId="{6F289217-4823-40FD-B20C-2584FD3777D7}">
      <dgm:prSet/>
      <dgm:spPr/>
      <dgm:t>
        <a:bodyPr/>
        <a:lstStyle/>
        <a:p>
          <a:endParaRPr lang="en-US"/>
        </a:p>
      </dgm:t>
    </dgm:pt>
    <dgm:pt modelId="{2E1BA62F-42C4-4899-8978-71BF9B5C10C2}" type="sibTrans" cxnId="{6F289217-4823-40FD-B20C-2584FD3777D7}">
      <dgm:prSet/>
      <dgm:spPr/>
      <dgm:t>
        <a:bodyPr/>
        <a:lstStyle/>
        <a:p>
          <a:endParaRPr lang="en-US"/>
        </a:p>
      </dgm:t>
    </dgm:pt>
    <dgm:pt modelId="{8756618A-268B-456E-A9A9-7B3009E3167A}">
      <dgm:prSet custT="1"/>
      <dgm:spPr/>
      <dgm:t>
        <a:bodyPr/>
        <a:lstStyle/>
        <a:p>
          <a:pPr rtl="0"/>
          <a:r>
            <a:rPr lang="en-US" sz="2400" b="1" dirty="0" smtClean="0"/>
            <a:t>Permanent</a:t>
          </a:r>
          <a:endParaRPr lang="en-US" sz="2400" b="1" dirty="0"/>
        </a:p>
      </dgm:t>
    </dgm:pt>
    <dgm:pt modelId="{05C226C2-D4B0-4FFC-B648-27DC4B0BA94A}" type="parTrans" cxnId="{5E9890EC-B93B-4460-B044-3FCE4082F572}">
      <dgm:prSet/>
      <dgm:spPr/>
      <dgm:t>
        <a:bodyPr/>
        <a:lstStyle/>
        <a:p>
          <a:endParaRPr lang="en-US"/>
        </a:p>
      </dgm:t>
    </dgm:pt>
    <dgm:pt modelId="{AD3D6618-37E8-49A8-B7D2-18F3704E05BC}" type="sibTrans" cxnId="{5E9890EC-B93B-4460-B044-3FCE4082F572}">
      <dgm:prSet/>
      <dgm:spPr/>
      <dgm:t>
        <a:bodyPr/>
        <a:lstStyle/>
        <a:p>
          <a:endParaRPr lang="en-US"/>
        </a:p>
      </dgm:t>
    </dgm:pt>
    <dgm:pt modelId="{048E9048-3984-473B-856E-90E5BFCB59B5}">
      <dgm:prSet custT="1"/>
      <dgm:spPr/>
      <dgm:t>
        <a:bodyPr/>
        <a:lstStyle/>
        <a:p>
          <a:pPr rtl="0"/>
          <a:r>
            <a:rPr lang="en-US" sz="2400" b="1" dirty="0" smtClean="0"/>
            <a:t>Advanced APM</a:t>
          </a:r>
        </a:p>
      </dgm:t>
    </dgm:pt>
    <dgm:pt modelId="{D9A40466-F67B-4DE8-9DE8-39A2BE64056A}" type="parTrans" cxnId="{9CDFDC11-5081-47EF-BAD3-BF12D8F25F28}">
      <dgm:prSet/>
      <dgm:spPr/>
      <dgm:t>
        <a:bodyPr/>
        <a:lstStyle/>
        <a:p>
          <a:endParaRPr lang="en-US"/>
        </a:p>
      </dgm:t>
    </dgm:pt>
    <dgm:pt modelId="{3B960DC3-DBE1-4BF7-9006-5747CBFF3DF2}" type="sibTrans" cxnId="{9CDFDC11-5081-47EF-BAD3-BF12D8F25F28}">
      <dgm:prSet/>
      <dgm:spPr/>
      <dgm:t>
        <a:bodyPr/>
        <a:lstStyle/>
        <a:p>
          <a:endParaRPr lang="en-US"/>
        </a:p>
      </dgm:t>
    </dgm:pt>
    <dgm:pt modelId="{DEF87E14-BE35-460E-8B0A-F1E50DFD05D9}">
      <dgm:prSet custT="1"/>
      <dgm:spPr/>
      <dgm:t>
        <a:bodyPr/>
        <a:lstStyle/>
        <a:p>
          <a:pPr rtl="0"/>
          <a:r>
            <a:rPr lang="en-US" sz="2400" b="1" dirty="0" smtClean="0"/>
            <a:t>Value Based Payment Model</a:t>
          </a:r>
          <a:endParaRPr lang="en-US" sz="2400" b="1" dirty="0"/>
        </a:p>
      </dgm:t>
    </dgm:pt>
    <dgm:pt modelId="{69C6A612-A173-4B60-85C1-69CFD9573610}" type="parTrans" cxnId="{EC12EF5D-23C5-40F5-A9FF-84EC504FA451}">
      <dgm:prSet/>
      <dgm:spPr/>
      <dgm:t>
        <a:bodyPr/>
        <a:lstStyle/>
        <a:p>
          <a:endParaRPr lang="en-US"/>
        </a:p>
      </dgm:t>
    </dgm:pt>
    <dgm:pt modelId="{F8EF0332-06C6-402D-9B94-81B679776D7F}" type="sibTrans" cxnId="{EC12EF5D-23C5-40F5-A9FF-84EC504FA451}">
      <dgm:prSet/>
      <dgm:spPr/>
      <dgm:t>
        <a:bodyPr/>
        <a:lstStyle/>
        <a:p>
          <a:endParaRPr lang="en-US"/>
        </a:p>
      </dgm:t>
    </dgm:pt>
    <dgm:pt modelId="{4C3CB179-628F-4BF5-9D07-979EE8C1882A}">
      <dgm:prSet custT="1"/>
      <dgm:spPr/>
      <dgm:t>
        <a:bodyPr/>
        <a:lstStyle/>
        <a:p>
          <a:pPr rtl="0"/>
          <a:r>
            <a:rPr lang="en-US" sz="2400" b="1" dirty="0" smtClean="0"/>
            <a:t>No down side risk </a:t>
          </a:r>
          <a:endParaRPr lang="en-US" sz="2400" b="1" dirty="0"/>
        </a:p>
      </dgm:t>
    </dgm:pt>
    <dgm:pt modelId="{A46F7127-001A-44C3-BE4C-2622BDD011FF}" type="parTrans" cxnId="{367208C0-42D5-405D-97C9-20C71013E522}">
      <dgm:prSet/>
      <dgm:spPr/>
      <dgm:t>
        <a:bodyPr/>
        <a:lstStyle/>
        <a:p>
          <a:endParaRPr lang="en-US"/>
        </a:p>
      </dgm:t>
    </dgm:pt>
    <dgm:pt modelId="{4CF80758-EDC0-483D-B253-97F4FA4088AA}" type="sibTrans" cxnId="{367208C0-42D5-405D-97C9-20C71013E522}">
      <dgm:prSet/>
      <dgm:spPr/>
      <dgm:t>
        <a:bodyPr/>
        <a:lstStyle/>
        <a:p>
          <a:endParaRPr lang="en-US"/>
        </a:p>
      </dgm:t>
    </dgm:pt>
    <dgm:pt modelId="{32F1E864-4FD4-4019-816F-AB6E7390D055}">
      <dgm:prSet custT="1"/>
      <dgm:spPr/>
      <dgm:t>
        <a:bodyPr/>
        <a:lstStyle/>
        <a:p>
          <a:r>
            <a:rPr lang="en-US" sz="2400" b="1" dirty="0" smtClean="0"/>
            <a:t>FFS-based; Not MA</a:t>
          </a:r>
          <a:endParaRPr lang="en-US" sz="2400" b="1" dirty="0"/>
        </a:p>
      </dgm:t>
    </dgm:pt>
    <dgm:pt modelId="{D8E4BD0D-3101-4B22-B1F9-6E940B170C8C}" type="parTrans" cxnId="{161AC376-FF5F-41E7-B8E2-BDA2E5AAF75C}">
      <dgm:prSet/>
      <dgm:spPr/>
      <dgm:t>
        <a:bodyPr/>
        <a:lstStyle/>
        <a:p>
          <a:endParaRPr lang="en-US"/>
        </a:p>
      </dgm:t>
    </dgm:pt>
    <dgm:pt modelId="{32653144-7ACF-4C71-8E82-B644358DFE53}" type="sibTrans" cxnId="{161AC376-FF5F-41E7-B8E2-BDA2E5AAF75C}">
      <dgm:prSet/>
      <dgm:spPr/>
      <dgm:t>
        <a:bodyPr/>
        <a:lstStyle/>
        <a:p>
          <a:endParaRPr lang="en-US"/>
        </a:p>
      </dgm:t>
    </dgm:pt>
    <dgm:pt modelId="{59770919-A1A0-45D2-8340-B2F5F60E252C}" type="pres">
      <dgm:prSet presAssocID="{87F20A69-9B61-4CD6-85D0-CBFCFB3094D9}" presName="linear" presStyleCnt="0">
        <dgm:presLayoutVars>
          <dgm:animLvl val="lvl"/>
          <dgm:resizeHandles val="exact"/>
        </dgm:presLayoutVars>
      </dgm:prSet>
      <dgm:spPr/>
      <dgm:t>
        <a:bodyPr/>
        <a:lstStyle/>
        <a:p>
          <a:endParaRPr lang="en-US"/>
        </a:p>
      </dgm:t>
    </dgm:pt>
    <dgm:pt modelId="{6E0BDBCD-8150-4865-A958-28B8D858711C}" type="pres">
      <dgm:prSet presAssocID="{E82069F8-BC5B-4B88-BEF1-A09F8E05D265}" presName="parentText" presStyleLbl="node1" presStyleIdx="0" presStyleCnt="7">
        <dgm:presLayoutVars>
          <dgm:chMax val="0"/>
          <dgm:bulletEnabled val="1"/>
        </dgm:presLayoutVars>
      </dgm:prSet>
      <dgm:spPr/>
      <dgm:t>
        <a:bodyPr/>
        <a:lstStyle/>
        <a:p>
          <a:endParaRPr lang="en-US"/>
        </a:p>
      </dgm:t>
    </dgm:pt>
    <dgm:pt modelId="{BBCCCDEB-D51C-4777-9FB5-479722CF2900}" type="pres">
      <dgm:prSet presAssocID="{CBFFEF67-2D2D-465C-8A43-3ED2C290424B}" presName="spacer" presStyleCnt="0"/>
      <dgm:spPr/>
      <dgm:t>
        <a:bodyPr/>
        <a:lstStyle/>
        <a:p>
          <a:endParaRPr lang="en-US"/>
        </a:p>
      </dgm:t>
    </dgm:pt>
    <dgm:pt modelId="{14C90B60-49C8-47C1-9DAD-A73CAB28F36A}" type="pres">
      <dgm:prSet presAssocID="{0CF66C32-6323-4F9F-905B-AFF2FBB85A07}" presName="parentText" presStyleLbl="node1" presStyleIdx="1" presStyleCnt="7">
        <dgm:presLayoutVars>
          <dgm:chMax val="0"/>
          <dgm:bulletEnabled val="1"/>
        </dgm:presLayoutVars>
      </dgm:prSet>
      <dgm:spPr/>
      <dgm:t>
        <a:bodyPr/>
        <a:lstStyle/>
        <a:p>
          <a:endParaRPr lang="en-US"/>
        </a:p>
      </dgm:t>
    </dgm:pt>
    <dgm:pt modelId="{3264FCCB-3694-4E08-B484-61CA5E3C4F7A}" type="pres">
      <dgm:prSet presAssocID="{2E1BA62F-42C4-4899-8978-71BF9B5C10C2}" presName="spacer" presStyleCnt="0"/>
      <dgm:spPr/>
      <dgm:t>
        <a:bodyPr/>
        <a:lstStyle/>
        <a:p>
          <a:endParaRPr lang="en-US"/>
        </a:p>
      </dgm:t>
    </dgm:pt>
    <dgm:pt modelId="{C5D9CCC4-7C49-49D0-A112-2283FA27510F}" type="pres">
      <dgm:prSet presAssocID="{8756618A-268B-456E-A9A9-7B3009E3167A}" presName="parentText" presStyleLbl="node1" presStyleIdx="2" presStyleCnt="7">
        <dgm:presLayoutVars>
          <dgm:chMax val="0"/>
          <dgm:bulletEnabled val="1"/>
        </dgm:presLayoutVars>
      </dgm:prSet>
      <dgm:spPr/>
      <dgm:t>
        <a:bodyPr/>
        <a:lstStyle/>
        <a:p>
          <a:endParaRPr lang="en-US"/>
        </a:p>
      </dgm:t>
    </dgm:pt>
    <dgm:pt modelId="{EDBADAAB-C4CB-48BF-A91D-2D47F469D8A5}" type="pres">
      <dgm:prSet presAssocID="{AD3D6618-37E8-49A8-B7D2-18F3704E05BC}" presName="spacer" presStyleCnt="0"/>
      <dgm:spPr/>
      <dgm:t>
        <a:bodyPr/>
        <a:lstStyle/>
        <a:p>
          <a:endParaRPr lang="en-US"/>
        </a:p>
      </dgm:t>
    </dgm:pt>
    <dgm:pt modelId="{0510E778-224B-4640-861B-92EDF6545C81}" type="pres">
      <dgm:prSet presAssocID="{DEF87E14-BE35-460E-8B0A-F1E50DFD05D9}" presName="parentText" presStyleLbl="node1" presStyleIdx="3" presStyleCnt="7">
        <dgm:presLayoutVars>
          <dgm:chMax val="0"/>
          <dgm:bulletEnabled val="1"/>
        </dgm:presLayoutVars>
      </dgm:prSet>
      <dgm:spPr/>
      <dgm:t>
        <a:bodyPr/>
        <a:lstStyle/>
        <a:p>
          <a:endParaRPr lang="en-US"/>
        </a:p>
      </dgm:t>
    </dgm:pt>
    <dgm:pt modelId="{D6836067-D066-446B-83BB-DF5B35CA95F4}" type="pres">
      <dgm:prSet presAssocID="{F8EF0332-06C6-402D-9B94-81B679776D7F}" presName="spacer" presStyleCnt="0"/>
      <dgm:spPr/>
      <dgm:t>
        <a:bodyPr/>
        <a:lstStyle/>
        <a:p>
          <a:endParaRPr lang="en-US"/>
        </a:p>
      </dgm:t>
    </dgm:pt>
    <dgm:pt modelId="{AA0AD66B-91FE-41E4-BD89-AC01CA8471B0}" type="pres">
      <dgm:prSet presAssocID="{32F1E864-4FD4-4019-816F-AB6E7390D055}" presName="parentText" presStyleLbl="node1" presStyleIdx="4" presStyleCnt="7">
        <dgm:presLayoutVars>
          <dgm:chMax val="0"/>
          <dgm:bulletEnabled val="1"/>
        </dgm:presLayoutVars>
      </dgm:prSet>
      <dgm:spPr/>
      <dgm:t>
        <a:bodyPr/>
        <a:lstStyle/>
        <a:p>
          <a:endParaRPr lang="en-US"/>
        </a:p>
      </dgm:t>
    </dgm:pt>
    <dgm:pt modelId="{5D06FDF4-8980-43DF-878E-8A3E47B1BAB3}" type="pres">
      <dgm:prSet presAssocID="{32653144-7ACF-4C71-8E82-B644358DFE53}" presName="spacer" presStyleCnt="0"/>
      <dgm:spPr/>
    </dgm:pt>
    <dgm:pt modelId="{4F0064FD-958E-44AF-A364-93B50EC35C3F}" type="pres">
      <dgm:prSet presAssocID="{4C3CB179-628F-4BF5-9D07-979EE8C1882A}" presName="parentText" presStyleLbl="node1" presStyleIdx="5" presStyleCnt="7">
        <dgm:presLayoutVars>
          <dgm:chMax val="0"/>
          <dgm:bulletEnabled val="1"/>
        </dgm:presLayoutVars>
      </dgm:prSet>
      <dgm:spPr/>
      <dgm:t>
        <a:bodyPr/>
        <a:lstStyle/>
        <a:p>
          <a:endParaRPr lang="en-US"/>
        </a:p>
      </dgm:t>
    </dgm:pt>
    <dgm:pt modelId="{75CF3B23-79EF-44CC-B78F-C40E357F9A8F}" type="pres">
      <dgm:prSet presAssocID="{4CF80758-EDC0-483D-B253-97F4FA4088AA}" presName="spacer" presStyleCnt="0"/>
      <dgm:spPr/>
    </dgm:pt>
    <dgm:pt modelId="{30C3C8D1-F3FD-4F78-8F2A-FDF317168576}" type="pres">
      <dgm:prSet presAssocID="{048E9048-3984-473B-856E-90E5BFCB59B5}" presName="parentText" presStyleLbl="node1" presStyleIdx="6" presStyleCnt="7" custLinFactNeighborX="-1703" custLinFactNeighborY="31856">
        <dgm:presLayoutVars>
          <dgm:chMax val="0"/>
          <dgm:bulletEnabled val="1"/>
        </dgm:presLayoutVars>
      </dgm:prSet>
      <dgm:spPr/>
      <dgm:t>
        <a:bodyPr/>
        <a:lstStyle/>
        <a:p>
          <a:endParaRPr lang="en-US"/>
        </a:p>
      </dgm:t>
    </dgm:pt>
  </dgm:ptLst>
  <dgm:cxnLst>
    <dgm:cxn modelId="{161AC376-FF5F-41E7-B8E2-BDA2E5AAF75C}" srcId="{87F20A69-9B61-4CD6-85D0-CBFCFB3094D9}" destId="{32F1E864-4FD4-4019-816F-AB6E7390D055}" srcOrd="4" destOrd="0" parTransId="{D8E4BD0D-3101-4B22-B1F9-6E940B170C8C}" sibTransId="{32653144-7ACF-4C71-8E82-B644358DFE53}"/>
    <dgm:cxn modelId="{25ECF696-5BA8-4DB9-ABBC-072974184692}" srcId="{87F20A69-9B61-4CD6-85D0-CBFCFB3094D9}" destId="{E82069F8-BC5B-4B88-BEF1-A09F8E05D265}" srcOrd="0" destOrd="0" parTransId="{0067FD4B-140E-4B56-AA05-14D6C973070A}" sibTransId="{CBFFEF67-2D2D-465C-8A43-3ED2C290424B}"/>
    <dgm:cxn modelId="{D3E7EAA9-92A2-4CB1-B0C7-BE053267361A}" type="presOf" srcId="{DEF87E14-BE35-460E-8B0A-F1E50DFD05D9}" destId="{0510E778-224B-4640-861B-92EDF6545C81}" srcOrd="0" destOrd="0" presId="urn:microsoft.com/office/officeart/2005/8/layout/vList2"/>
    <dgm:cxn modelId="{495BB755-0B7C-4678-A776-BC69D204BF12}" type="presOf" srcId="{32F1E864-4FD4-4019-816F-AB6E7390D055}" destId="{AA0AD66B-91FE-41E4-BD89-AC01CA8471B0}" srcOrd="0" destOrd="0" presId="urn:microsoft.com/office/officeart/2005/8/layout/vList2"/>
    <dgm:cxn modelId="{8F054928-63BE-496B-8F8A-EB80715301B4}" type="presOf" srcId="{0CF66C32-6323-4F9F-905B-AFF2FBB85A07}" destId="{14C90B60-49C8-47C1-9DAD-A73CAB28F36A}" srcOrd="0" destOrd="0" presId="urn:microsoft.com/office/officeart/2005/8/layout/vList2"/>
    <dgm:cxn modelId="{5E9890EC-B93B-4460-B044-3FCE4082F572}" srcId="{87F20A69-9B61-4CD6-85D0-CBFCFB3094D9}" destId="{8756618A-268B-456E-A9A9-7B3009E3167A}" srcOrd="2" destOrd="0" parTransId="{05C226C2-D4B0-4FFC-B648-27DC4B0BA94A}" sibTransId="{AD3D6618-37E8-49A8-B7D2-18F3704E05BC}"/>
    <dgm:cxn modelId="{3333CCF8-A758-43D5-ADA6-6259CAB36E7C}" type="presOf" srcId="{8756618A-268B-456E-A9A9-7B3009E3167A}" destId="{C5D9CCC4-7C49-49D0-A112-2283FA27510F}" srcOrd="0" destOrd="0" presId="urn:microsoft.com/office/officeart/2005/8/layout/vList2"/>
    <dgm:cxn modelId="{2CECF1D7-BDDF-4D2C-BF26-5036148043F4}" type="presOf" srcId="{87F20A69-9B61-4CD6-85D0-CBFCFB3094D9}" destId="{59770919-A1A0-45D2-8340-B2F5F60E252C}" srcOrd="0" destOrd="0" presId="urn:microsoft.com/office/officeart/2005/8/layout/vList2"/>
    <dgm:cxn modelId="{367208C0-42D5-405D-97C9-20C71013E522}" srcId="{87F20A69-9B61-4CD6-85D0-CBFCFB3094D9}" destId="{4C3CB179-628F-4BF5-9D07-979EE8C1882A}" srcOrd="5" destOrd="0" parTransId="{A46F7127-001A-44C3-BE4C-2622BDD011FF}" sibTransId="{4CF80758-EDC0-483D-B253-97F4FA4088AA}"/>
    <dgm:cxn modelId="{BDADEC4B-5BAF-408B-A15D-18540349477E}" type="presOf" srcId="{E82069F8-BC5B-4B88-BEF1-A09F8E05D265}" destId="{6E0BDBCD-8150-4865-A958-28B8D858711C}" srcOrd="0" destOrd="0" presId="urn:microsoft.com/office/officeart/2005/8/layout/vList2"/>
    <dgm:cxn modelId="{46037DB7-AA22-401A-9A65-3EB970C5710F}" type="presOf" srcId="{4C3CB179-628F-4BF5-9D07-979EE8C1882A}" destId="{4F0064FD-958E-44AF-A364-93B50EC35C3F}" srcOrd="0" destOrd="0" presId="urn:microsoft.com/office/officeart/2005/8/layout/vList2"/>
    <dgm:cxn modelId="{EC12EF5D-23C5-40F5-A9FF-84EC504FA451}" srcId="{87F20A69-9B61-4CD6-85D0-CBFCFB3094D9}" destId="{DEF87E14-BE35-460E-8B0A-F1E50DFD05D9}" srcOrd="3" destOrd="0" parTransId="{69C6A612-A173-4B60-85C1-69CFD9573610}" sibTransId="{F8EF0332-06C6-402D-9B94-81B679776D7F}"/>
    <dgm:cxn modelId="{6F289217-4823-40FD-B20C-2584FD3777D7}" srcId="{87F20A69-9B61-4CD6-85D0-CBFCFB3094D9}" destId="{0CF66C32-6323-4F9F-905B-AFF2FBB85A07}" srcOrd="1" destOrd="0" parTransId="{2ABB2B20-8C12-45EF-BE16-4D6D2175D02C}" sibTransId="{2E1BA62F-42C4-4899-8978-71BF9B5C10C2}"/>
    <dgm:cxn modelId="{9CDFDC11-5081-47EF-BAD3-BF12D8F25F28}" srcId="{87F20A69-9B61-4CD6-85D0-CBFCFB3094D9}" destId="{048E9048-3984-473B-856E-90E5BFCB59B5}" srcOrd="6" destOrd="0" parTransId="{D9A40466-F67B-4DE8-9DE8-39A2BE64056A}" sibTransId="{3B960DC3-DBE1-4BF7-9006-5747CBFF3DF2}"/>
    <dgm:cxn modelId="{8B0EAFC7-23DF-4790-9864-5945D1532EE7}" type="presOf" srcId="{048E9048-3984-473B-856E-90E5BFCB59B5}" destId="{30C3C8D1-F3FD-4F78-8F2A-FDF317168576}" srcOrd="0" destOrd="0" presId="urn:microsoft.com/office/officeart/2005/8/layout/vList2"/>
    <dgm:cxn modelId="{436F412C-A5C2-43FC-A6E4-F8F5EB048022}" type="presParOf" srcId="{59770919-A1A0-45D2-8340-B2F5F60E252C}" destId="{6E0BDBCD-8150-4865-A958-28B8D858711C}" srcOrd="0" destOrd="0" presId="urn:microsoft.com/office/officeart/2005/8/layout/vList2"/>
    <dgm:cxn modelId="{1B3F03E1-23D1-4FEB-9A3C-21235D6BF4FA}" type="presParOf" srcId="{59770919-A1A0-45D2-8340-B2F5F60E252C}" destId="{BBCCCDEB-D51C-4777-9FB5-479722CF2900}" srcOrd="1" destOrd="0" presId="urn:microsoft.com/office/officeart/2005/8/layout/vList2"/>
    <dgm:cxn modelId="{1F382E6E-DE70-4D48-B30F-48D9C0827B54}" type="presParOf" srcId="{59770919-A1A0-45D2-8340-B2F5F60E252C}" destId="{14C90B60-49C8-47C1-9DAD-A73CAB28F36A}" srcOrd="2" destOrd="0" presId="urn:microsoft.com/office/officeart/2005/8/layout/vList2"/>
    <dgm:cxn modelId="{949CAEC6-2F36-4F63-BD64-5F65F4CCC429}" type="presParOf" srcId="{59770919-A1A0-45D2-8340-B2F5F60E252C}" destId="{3264FCCB-3694-4E08-B484-61CA5E3C4F7A}" srcOrd="3" destOrd="0" presId="urn:microsoft.com/office/officeart/2005/8/layout/vList2"/>
    <dgm:cxn modelId="{8942B013-66C2-481A-B655-FD3E386BEE15}" type="presParOf" srcId="{59770919-A1A0-45D2-8340-B2F5F60E252C}" destId="{C5D9CCC4-7C49-49D0-A112-2283FA27510F}" srcOrd="4" destOrd="0" presId="urn:microsoft.com/office/officeart/2005/8/layout/vList2"/>
    <dgm:cxn modelId="{77381ABD-85F2-4FC0-99CB-543AC17D3312}" type="presParOf" srcId="{59770919-A1A0-45D2-8340-B2F5F60E252C}" destId="{EDBADAAB-C4CB-48BF-A91D-2D47F469D8A5}" srcOrd="5" destOrd="0" presId="urn:microsoft.com/office/officeart/2005/8/layout/vList2"/>
    <dgm:cxn modelId="{2C1FE81D-9F0E-4985-B77F-7988F56E1132}" type="presParOf" srcId="{59770919-A1A0-45D2-8340-B2F5F60E252C}" destId="{0510E778-224B-4640-861B-92EDF6545C81}" srcOrd="6" destOrd="0" presId="urn:microsoft.com/office/officeart/2005/8/layout/vList2"/>
    <dgm:cxn modelId="{68CF8ED5-56E2-46A6-A392-E628595CD931}" type="presParOf" srcId="{59770919-A1A0-45D2-8340-B2F5F60E252C}" destId="{D6836067-D066-446B-83BB-DF5B35CA95F4}" srcOrd="7" destOrd="0" presId="urn:microsoft.com/office/officeart/2005/8/layout/vList2"/>
    <dgm:cxn modelId="{D5ED3966-C027-4A4E-BA47-751A0355D9F7}" type="presParOf" srcId="{59770919-A1A0-45D2-8340-B2F5F60E252C}" destId="{AA0AD66B-91FE-41E4-BD89-AC01CA8471B0}" srcOrd="8" destOrd="0" presId="urn:microsoft.com/office/officeart/2005/8/layout/vList2"/>
    <dgm:cxn modelId="{8EBB765B-15C5-4E45-B6E5-55F2DAC054B0}" type="presParOf" srcId="{59770919-A1A0-45D2-8340-B2F5F60E252C}" destId="{5D06FDF4-8980-43DF-878E-8A3E47B1BAB3}" srcOrd="9" destOrd="0" presId="urn:microsoft.com/office/officeart/2005/8/layout/vList2"/>
    <dgm:cxn modelId="{937741A8-D033-4BB2-A468-E5E608E76FD5}" type="presParOf" srcId="{59770919-A1A0-45D2-8340-B2F5F60E252C}" destId="{4F0064FD-958E-44AF-A364-93B50EC35C3F}" srcOrd="10" destOrd="0" presId="urn:microsoft.com/office/officeart/2005/8/layout/vList2"/>
    <dgm:cxn modelId="{A5D27304-DE73-4633-9A59-BA5E150A8A1E}" type="presParOf" srcId="{59770919-A1A0-45D2-8340-B2F5F60E252C}" destId="{75CF3B23-79EF-44CC-B78F-C40E357F9A8F}" srcOrd="11" destOrd="0" presId="urn:microsoft.com/office/officeart/2005/8/layout/vList2"/>
    <dgm:cxn modelId="{9D7807D2-1A3E-484A-859C-71E8290D5DF0}" type="presParOf" srcId="{59770919-A1A0-45D2-8340-B2F5F60E252C}" destId="{30C3C8D1-F3FD-4F78-8F2A-FDF31716857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2BD9F995-CDF8-4DF7-91A7-44B5544D9684}" type="datetimeFigureOut">
              <a:rPr lang="en-US" smtClean="0"/>
              <a:pPr/>
              <a:t>1/23/2018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DBD4C3AC-6729-44DB-91B0-F3D4646864DC}" type="slidenum">
              <a:rPr lang="en-US" smtClean="0"/>
              <a:pPr/>
              <a:t>‹#›</a:t>
            </a:fld>
            <a:endParaRPr lang="en-US"/>
          </a:p>
        </p:txBody>
      </p:sp>
    </p:spTree>
    <p:extLst>
      <p:ext uri="{BB962C8B-B14F-4D97-AF65-F5344CB8AC3E}">
        <p14:creationId xmlns:p14="http://schemas.microsoft.com/office/powerpoint/2010/main" val="1466483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C6CE46B-C778-4552-A82C-0DAEFE92F416}" type="datetimeFigureOut">
              <a:rPr lang="en-US" smtClean="0"/>
              <a:pPr/>
              <a:t>1/23/2018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3A2D296-5F91-4196-9A25-EF937016C48B}" type="slidenum">
              <a:rPr lang="en-US" smtClean="0"/>
              <a:pPr/>
              <a:t>‹#›</a:t>
            </a:fld>
            <a:endParaRPr lang="en-US"/>
          </a:p>
        </p:txBody>
      </p:sp>
    </p:spTree>
    <p:extLst>
      <p:ext uri="{BB962C8B-B14F-4D97-AF65-F5344CB8AC3E}">
        <p14:creationId xmlns:p14="http://schemas.microsoft.com/office/powerpoint/2010/main" val="451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ALAN</a:t>
            </a:r>
            <a:endParaRPr lang="en-US" dirty="0"/>
          </a:p>
        </p:txBody>
      </p:sp>
      <p:sp>
        <p:nvSpPr>
          <p:cNvPr id="4" name="Slide Number Placeholder 3"/>
          <p:cNvSpPr>
            <a:spLocks noGrp="1"/>
          </p:cNvSpPr>
          <p:nvPr>
            <p:ph type="sldNum" sz="quarter" idx="10"/>
          </p:nvPr>
        </p:nvSpPr>
        <p:spPr/>
        <p:txBody>
          <a:bodyPr/>
          <a:lstStyle/>
          <a:p>
            <a:pPr>
              <a:defRPr/>
            </a:pPr>
            <a:fld id="{5ED59F16-F418-4608-8D15-F0B79606AF54}"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224634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MS PGothic" pitchFamily="34" charset="-128"/>
            </a:endParaRPr>
          </a:p>
        </p:txBody>
      </p:sp>
    </p:spTree>
    <p:extLst>
      <p:ext uri="{BB962C8B-B14F-4D97-AF65-F5344CB8AC3E}">
        <p14:creationId xmlns:p14="http://schemas.microsoft.com/office/powerpoint/2010/main" val="36996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82713" y="755650"/>
            <a:ext cx="5038725" cy="3779838"/>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AF0271-35E8-44FA-BB50-07633D4BA9B6}" type="slidenum">
              <a:rPr lang="en-US" smtClean="0">
                <a:solidFill>
                  <a:srgbClr val="000000"/>
                </a:solidFill>
              </a:rPr>
              <a:pPr>
                <a:defRPr/>
              </a:pPr>
              <a:t>4</a:t>
            </a:fld>
            <a:endParaRPr lang="en-US" dirty="0" smtClean="0">
              <a:solidFill>
                <a:srgbClr val="000000"/>
              </a:solidFill>
            </a:endParaRPr>
          </a:p>
        </p:txBody>
      </p:sp>
    </p:spTree>
    <p:extLst>
      <p:ext uri="{BB962C8B-B14F-4D97-AF65-F5344CB8AC3E}">
        <p14:creationId xmlns:p14="http://schemas.microsoft.com/office/powerpoint/2010/main" val="4090207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0F445-DC38-4AA7-ADD3-A5A42148531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22962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40F445-DC38-4AA7-ADD3-A5A42148531E}" type="slidenum">
              <a:rPr lang="en-US" smtClean="0"/>
              <a:t>24</a:t>
            </a:fld>
            <a:endParaRPr lang="en-US" dirty="0"/>
          </a:p>
        </p:txBody>
      </p:sp>
    </p:spTree>
    <p:extLst>
      <p:ext uri="{BB962C8B-B14F-4D97-AF65-F5344CB8AC3E}">
        <p14:creationId xmlns:p14="http://schemas.microsoft.com/office/powerpoint/2010/main" val="298455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EC273-9B33-4342-8ADC-15B9188AB20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91269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7A8FAF-8E5F-46C8-AF2E-10A13735DFED}" type="datetimeFigureOut">
              <a:rPr lang="en-US" smtClean="0"/>
              <a:pPr/>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7A8FAF-8E5F-46C8-AF2E-10A13735DFED}" type="datetimeFigureOut">
              <a:rPr lang="en-US" smtClean="0"/>
              <a:pPr/>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7A8FAF-8E5F-46C8-AF2E-10A13735DFED}" type="datetimeFigureOut">
              <a:rPr lang="en-US" smtClean="0"/>
              <a:pPr/>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89AA5-EC99-4296-A3D2-2B6CB4DB591E}" type="datetime1">
              <a:rPr lang="en-US" smtClean="0">
                <a:solidFill>
                  <a:prstClr val="black">
                    <a:tint val="75000"/>
                  </a:prstClr>
                </a:solidFill>
              </a:rPr>
              <a:pPr/>
              <a:t>1/23/2018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76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C077CA-AF46-467B-9D7D-A404A878DD63}" type="datetime1">
              <a:rPr lang="en-US" smtClean="0">
                <a:solidFill>
                  <a:prstClr val="black">
                    <a:tint val="75000"/>
                  </a:prstClr>
                </a:solidFill>
              </a:rPr>
              <a:pPr/>
              <a:t>1/23/2018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6463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D676A-B2A7-468B-B5D3-5FF391383DB9}" type="datetime1">
              <a:rPr lang="en-US" smtClean="0">
                <a:solidFill>
                  <a:prstClr val="black">
                    <a:tint val="75000"/>
                  </a:prstClr>
                </a:solidFill>
              </a:rPr>
              <a:pPr/>
              <a:t>1/23/2018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809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13E5CD-38D5-4E21-8205-8F3D6B0F2004}" type="datetime1">
              <a:rPr lang="en-US" smtClean="0">
                <a:solidFill>
                  <a:prstClr val="black">
                    <a:tint val="75000"/>
                  </a:prstClr>
                </a:solidFill>
              </a:rPr>
              <a:pPr/>
              <a:t>1/23/2018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489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4AF3A1-F63A-44A1-94EF-A33B67E86AB6}" type="datetime1">
              <a:rPr lang="en-US" smtClean="0">
                <a:solidFill>
                  <a:prstClr val="black">
                    <a:tint val="75000"/>
                  </a:prstClr>
                </a:solidFill>
              </a:rPr>
              <a:pPr/>
              <a:t>1/23/2018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9168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A4A414-A777-477A-A0B1-6C3543A35CA8}" type="datetime1">
              <a:rPr lang="en-US" smtClean="0">
                <a:solidFill>
                  <a:prstClr val="black">
                    <a:tint val="75000"/>
                  </a:prstClr>
                </a:solidFill>
              </a:rPr>
              <a:pPr/>
              <a:t>1/23/2018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7799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A29BB-2522-43F4-B4BB-77579B381210}" type="datetime1">
              <a:rPr lang="en-US" smtClean="0">
                <a:solidFill>
                  <a:prstClr val="black">
                    <a:tint val="75000"/>
                  </a:prstClr>
                </a:solidFill>
              </a:rPr>
              <a:pPr/>
              <a:t>1/23/2018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8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7A8FAF-8E5F-46C8-AF2E-10A13735DFED}" type="datetimeFigureOut">
              <a:rPr lang="en-US" smtClean="0"/>
              <a:pPr/>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79DB4-03BA-4CEF-BE80-7879809CCC53}" type="datetime1">
              <a:rPr lang="en-US" smtClean="0">
                <a:solidFill>
                  <a:prstClr val="black">
                    <a:tint val="75000"/>
                  </a:prstClr>
                </a:solidFill>
              </a:rPr>
              <a:pPr/>
              <a:t>1/23/2018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1272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03FDFA-3F82-4C4D-BD9B-F87F625B167E}" type="datetime1">
              <a:rPr lang="en-US" smtClean="0">
                <a:solidFill>
                  <a:prstClr val="black">
                    <a:tint val="75000"/>
                  </a:prstClr>
                </a:solidFill>
              </a:rPr>
              <a:pPr/>
              <a:t>1/23/2018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9107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FD05CA-C61C-4D8E-8BF2-A31355335361}" type="datetime1">
              <a:rPr lang="en-US" smtClean="0">
                <a:solidFill>
                  <a:prstClr val="black">
                    <a:tint val="75000"/>
                  </a:prstClr>
                </a:solidFill>
              </a:rPr>
              <a:pPr/>
              <a:t>1/23/2018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8543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5FA21-8C63-4A1D-9D21-6081B42A29E6}" type="datetime1">
              <a:rPr lang="en-US" smtClean="0">
                <a:solidFill>
                  <a:prstClr val="black">
                    <a:tint val="75000"/>
                  </a:prstClr>
                </a:solidFill>
              </a:rPr>
              <a:pPr/>
              <a:t>1/23/2018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79E8FC2-CF64-47DE-B8E6-D55CB7315C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379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vert="horz"/>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vert="horz"/>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82066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02696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97612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37321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95234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8766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7A8FAF-8E5F-46C8-AF2E-10A13735DFED}" type="datetimeFigureOut">
              <a:rPr lang="en-US" smtClean="0"/>
              <a:pPr/>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43865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91901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vert="horz"/>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vert="horz"/>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14237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3591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00654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7190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720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59515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83570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5469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7A8FAF-8E5F-46C8-AF2E-10A13735DFED}" type="datetimeFigureOut">
              <a:rPr lang="en-US" smtClean="0"/>
              <a:pPr/>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7218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vert="horz"/>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vert="horz"/>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25190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9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87075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45499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9231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615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5980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155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451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893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7A8FAF-8E5F-46C8-AF2E-10A13735DFED}" type="datetimeFigureOut">
              <a:rPr lang="en-US" smtClean="0"/>
              <a:pPr/>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55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4699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7482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064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88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62532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r>
              <a:rPr lang="en-US" noProof="0" dirty="0" smtClean="0"/>
              <a:t>Click icon to add clip art</a:t>
            </a:r>
            <a:endParaRPr lang="en-US" noProof="0" dirty="0"/>
          </a:p>
        </p:txBody>
      </p:sp>
    </p:spTree>
    <p:extLst>
      <p:ext uri="{BB962C8B-B14F-4D97-AF65-F5344CB8AC3E}">
        <p14:creationId xmlns:p14="http://schemas.microsoft.com/office/powerpoint/2010/main" val="1086716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935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24385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094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7A8FAF-8E5F-46C8-AF2E-10A13735DFED}" type="datetimeFigureOut">
              <a:rPr lang="en-US" smtClean="0"/>
              <a:pPr/>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smtClean="0"/>
              <a:t>Click icon to add clip art</a:t>
            </a:r>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597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571696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529982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54563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cover-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30461" cy="6858000"/>
          </a:xfrm>
          <a:prstGeom prst="rect">
            <a:avLst/>
          </a:prstGeom>
        </p:spPr>
      </p:pic>
      <p:sp>
        <p:nvSpPr>
          <p:cNvPr id="2" name="Title 1"/>
          <p:cNvSpPr>
            <a:spLocks noGrp="1"/>
          </p:cNvSpPr>
          <p:nvPr>
            <p:ph type="ctrTitle"/>
          </p:nvPr>
        </p:nvSpPr>
        <p:spPr>
          <a:xfrm>
            <a:off x="685801" y="2529601"/>
            <a:ext cx="5680564" cy="1070849"/>
          </a:xfrm>
        </p:spPr>
        <p:txBody>
          <a:bodyPr>
            <a:normAutofit/>
          </a:bodyPr>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a:off x="685800" y="3613299"/>
            <a:ext cx="5664021" cy="1752600"/>
          </a:xfrm>
        </p:spPr>
        <p:txBody>
          <a:bodyPr>
            <a:normAutofit/>
          </a:bodyPr>
          <a:lstStyle>
            <a:lvl1pPr marL="0" indent="0" algn="l">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4880298" y="5730963"/>
            <a:ext cx="3967211" cy="11270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noFill/>
            </a:endParaRPr>
          </a:p>
        </p:txBody>
      </p:sp>
      <p:pic>
        <p:nvPicPr>
          <p:cNvPr id="9" name="Picture 8" descr="NationlRuralACC-hrz.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611968"/>
            <a:ext cx="5142148" cy="1240577"/>
          </a:xfrm>
          <a:prstGeom prst="rect">
            <a:avLst/>
          </a:prstGeom>
        </p:spPr>
      </p:pic>
      <p:sp>
        <p:nvSpPr>
          <p:cNvPr id="16" name="Text Placeholder 15"/>
          <p:cNvSpPr>
            <a:spLocks noGrp="1"/>
          </p:cNvSpPr>
          <p:nvPr>
            <p:ph type="body" sz="quarter" idx="13"/>
          </p:nvPr>
        </p:nvSpPr>
        <p:spPr>
          <a:xfrm>
            <a:off x="685800" y="5457825"/>
            <a:ext cx="3092450" cy="723900"/>
          </a:xfrm>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Picture Placeholder 19"/>
          <p:cNvSpPr>
            <a:spLocks noGrp="1"/>
          </p:cNvSpPr>
          <p:nvPr>
            <p:ph type="pic" sz="quarter" idx="14"/>
          </p:nvPr>
        </p:nvSpPr>
        <p:spPr>
          <a:xfrm>
            <a:off x="6623050" y="2414326"/>
            <a:ext cx="2633663" cy="4534204"/>
          </a:xfrm>
        </p:spPr>
        <p:txBody>
          <a:bodyPr/>
          <a:lstStyle/>
          <a:p>
            <a:r>
              <a:rPr lang="en-US" dirty="0"/>
              <a:t>Drag picture to placeholder or click icon to add</a:t>
            </a:r>
          </a:p>
        </p:txBody>
      </p:sp>
    </p:spTree>
    <p:extLst>
      <p:ext uri="{BB962C8B-B14F-4D97-AF65-F5344CB8AC3E}">
        <p14:creationId xmlns:p14="http://schemas.microsoft.com/office/powerpoint/2010/main" val="37780959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577139" y="6324862"/>
            <a:ext cx="3207068"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47148BF5-5549-9B49-8333-96978F105B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685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423105"/>
            <a:ext cx="7772400" cy="683791"/>
          </a:xfrm>
        </p:spPr>
        <p:txBody>
          <a:bodyPr anchor="t">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722313" y="3102923"/>
            <a:ext cx="7772400" cy="6217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577139" y="6324862"/>
            <a:ext cx="3207068"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47148BF5-5549-9B49-8333-96978F105B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189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696" y="1264328"/>
            <a:ext cx="3824104" cy="3878844"/>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64328"/>
            <a:ext cx="3873957" cy="3878844"/>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577139" y="6324862"/>
            <a:ext cx="3207068"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47148BF5-5549-9B49-8333-96978F105B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7627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dirty="0">
              <a:solidFill>
                <a:prstClr val="black"/>
              </a:solidFill>
            </a:endParaRPr>
          </a:p>
        </p:txBody>
      </p:sp>
      <p:sp>
        <p:nvSpPr>
          <p:cNvPr id="4" name="Footer Placeholder 3"/>
          <p:cNvSpPr>
            <a:spLocks noGrp="1"/>
          </p:cNvSpPr>
          <p:nvPr>
            <p:ph type="ftr" sz="quarter" idx="11"/>
          </p:nvPr>
        </p:nvSpPr>
        <p:spPr>
          <a:xfrm>
            <a:off x="4577139" y="6324862"/>
            <a:ext cx="3207068" cy="365125"/>
          </a:xfrm>
          <a:prstGeom prst="rect">
            <a:avLst/>
          </a:prstGeom>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p:txBody>
          <a:bodyPr/>
          <a:lstStyle/>
          <a:p>
            <a:fld id="{47148BF5-5549-9B49-8333-96978F105B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8571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7139" y="6324862"/>
            <a:ext cx="3207068" cy="365125"/>
          </a:xfrm>
          <a:prstGeom prst="rect">
            <a:avLst/>
          </a:prstGeom>
        </p:spPr>
        <p:txBody>
          <a:bodyPr/>
          <a:lstStyle/>
          <a:p>
            <a:pPr defTabSz="457200"/>
            <a:endParaRPr lang="en-US" dirty="0">
              <a:solidFill>
                <a:prstClr val="black"/>
              </a:solidFill>
            </a:endParaRPr>
          </a:p>
        </p:txBody>
      </p:sp>
      <p:sp>
        <p:nvSpPr>
          <p:cNvPr id="4" name="Slide Number Placeholder 3"/>
          <p:cNvSpPr>
            <a:spLocks noGrp="1"/>
          </p:cNvSpPr>
          <p:nvPr>
            <p:ph type="sldNum" sz="quarter" idx="12"/>
          </p:nvPr>
        </p:nvSpPr>
        <p:spPr/>
        <p:txBody>
          <a:bodyPr/>
          <a:lstStyle/>
          <a:p>
            <a:fld id="{47148BF5-5549-9B49-8333-96978F105B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6694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8FAF-8E5F-46C8-AF2E-10A13735DFED}" type="datetimeFigureOut">
              <a:rPr lang="en-US" smtClean="0"/>
              <a:pPr/>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1059" y="4244301"/>
            <a:ext cx="5486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40620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561059" y="4835776"/>
            <a:ext cx="5486400" cy="580302"/>
          </a:xfrm>
        </p:spPr>
        <p:txBody>
          <a:bodyPr/>
          <a:lstStyle>
            <a:lvl1pPr marL="0" indent="0">
              <a:buNone/>
              <a:defRPr sz="18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7139" y="6324862"/>
            <a:ext cx="3207068"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fld id="{47148BF5-5549-9B49-8333-96978F105B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3807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52011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066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4114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663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5440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8084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514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7755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74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7A8FAF-8E5F-46C8-AF2E-10A13735DFED}" type="datetimeFigureOut">
              <a:rPr lang="en-US" smtClean="0"/>
              <a:pPr/>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619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99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259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4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0701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186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353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393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104338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762000" y="457200"/>
            <a:ext cx="5638800" cy="838200"/>
          </a:xfrm>
          <a:prstGeom prst="rect">
            <a:avLst/>
          </a:prstGeom>
        </p:spPr>
        <p:txBody>
          <a:bodyPr/>
          <a:lstStyle>
            <a:lvl1pPr>
              <a:buFontTx/>
              <a:buNone/>
              <a:defRPr>
                <a:solidFill>
                  <a:srgbClr val="002D67"/>
                </a:solidFill>
              </a:defRPr>
            </a:lvl1pPr>
          </a:lstStyle>
          <a:p>
            <a:pPr lvl="0"/>
            <a:r>
              <a:rPr lang="en-US" smtClean="0"/>
              <a:t>Click to edit Master text styles</a:t>
            </a:r>
          </a:p>
        </p:txBody>
      </p:sp>
      <p:sp>
        <p:nvSpPr>
          <p:cNvPr id="7" name="Content Placeholder 6"/>
          <p:cNvSpPr>
            <a:spLocks noGrp="1"/>
          </p:cNvSpPr>
          <p:nvPr>
            <p:ph sz="quarter" idx="11"/>
          </p:nvPr>
        </p:nvSpPr>
        <p:spPr>
          <a:xfrm>
            <a:off x="762000" y="1600200"/>
            <a:ext cx="7620000" cy="3429000"/>
          </a:xfrm>
          <a:prstGeom prst="rect">
            <a:avLst/>
          </a:prstGeom>
        </p:spPr>
        <p:txBody>
          <a:bodyPr/>
          <a:lstStyle>
            <a:lvl1pPr>
              <a:buFontTx/>
              <a:buNone/>
              <a:defRPr sz="2000"/>
            </a:lvl1pPr>
            <a:lvl2pPr>
              <a:buFont typeface="Arial"/>
              <a:buChar char="•"/>
              <a:defRPr sz="1600"/>
            </a:lvl2pPr>
            <a:lvl3pPr>
              <a:buFont typeface="Courier New"/>
              <a:buChar char="o"/>
              <a:defRPr sz="1400"/>
            </a:lvl3pPr>
            <a:lvl4pPr>
              <a:defRPr sz="1600"/>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5535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7A8FAF-8E5F-46C8-AF2E-10A13735DFED}" type="datetimeFigureOut">
              <a:rPr lang="en-US" smtClean="0"/>
              <a:pPr/>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6E7BCE-82F9-4A4F-8D3C-A297F956D3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5.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4.png"/><Relationship Id="rId4" Type="http://schemas.openxmlformats.org/officeDocument/2006/relationships/slideLayout" Target="../slideLayouts/slideLayout67.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8FAF-8E5F-46C8-AF2E-10A13735DFED}" type="datetimeFigureOut">
              <a:rPr lang="en-US" smtClean="0"/>
              <a:pPr/>
              <a:t>1/23/2018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E7BCE-82F9-4A4F-8D3C-A297F956D3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0692F063-0656-4A07-BAB7-96EE7F0851AA}" type="datetime1">
              <a:rPr lang="en-US" b="1" smtClean="0">
                <a:solidFill>
                  <a:prstClr val="black">
                    <a:tint val="75000"/>
                  </a:prstClr>
                </a:solidFill>
                <a:latin typeface="Arial" charset="0"/>
                <a:ea typeface="MS PGothic" pitchFamily="34" charset="-128"/>
              </a:rPr>
              <a:pPr fontAlgn="base">
                <a:spcBef>
                  <a:spcPct val="0"/>
                </a:spcBef>
                <a:spcAft>
                  <a:spcPct val="0"/>
                </a:spcAft>
              </a:pPr>
              <a:t>1/23/2018</a:t>
            </a:fld>
            <a:endParaRPr lang="en-US" b="1" dirty="0">
              <a:solidFill>
                <a:prstClr val="black">
                  <a:tint val="75000"/>
                </a:prstClr>
              </a:solidFill>
              <a:latin typeface="Arial"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00000"/>
              </a:solidFill>
              <a:latin typeface="Arial" charset="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7DBEE59-FA9C-408D-B877-0169D433EEE0}" type="slidenum">
              <a:rPr lang="en-US" smtClean="0">
                <a:solidFill>
                  <a:srgbClr val="FFFFFF"/>
                </a:solidFill>
                <a:latin typeface="Arial" charset="0"/>
                <a:ea typeface="MS PGothic" pitchFamily="34" charset="-128"/>
              </a:rPr>
              <a:pPr fontAlgn="base">
                <a:spcBef>
                  <a:spcPct val="0"/>
                </a:spcBef>
                <a:spcAft>
                  <a:spcPct val="0"/>
                </a:spcAft>
                <a:defRPr/>
              </a:pPr>
              <a:t>‹#›</a:t>
            </a:fld>
            <a:endParaRPr lang="en-US" dirty="0">
              <a:solidFill>
                <a:srgbClr val="FFFFFF"/>
              </a:solidFill>
              <a:latin typeface="Arial" charset="0"/>
              <a:ea typeface="MS PGothic" pitchFamily="34" charset="-128"/>
            </a:endParaRPr>
          </a:p>
        </p:txBody>
      </p:sp>
    </p:spTree>
    <p:extLst>
      <p:ext uri="{BB962C8B-B14F-4D97-AF65-F5344CB8AC3E}">
        <p14:creationId xmlns:p14="http://schemas.microsoft.com/office/powerpoint/2010/main" val="29960076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6803926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txStyles>
    <p:titleStyle>
      <a:lvl1pPr algn="ctr" rtl="0" eaLnBrk="0" fontAlgn="base" hangingPunct="0">
        <a:spcBef>
          <a:spcPct val="0"/>
        </a:spcBef>
        <a:spcAft>
          <a:spcPct val="0"/>
        </a:spcAft>
        <a:defRPr sz="4400">
          <a:solidFill>
            <a:schemeClr val="tx2"/>
          </a:solidFill>
          <a:latin typeface="Arial"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MS PGothic"/>
          <a:cs typeface="MS PGothic"/>
        </a:defRPr>
      </a:lvl2pPr>
      <a:lvl3pPr algn="ctr" rtl="0" eaLnBrk="0" fontAlgn="base" hangingPunct="0">
        <a:spcBef>
          <a:spcPct val="0"/>
        </a:spcBef>
        <a:spcAft>
          <a:spcPct val="0"/>
        </a:spcAft>
        <a:defRPr sz="4400">
          <a:solidFill>
            <a:schemeClr val="tx2"/>
          </a:solidFill>
          <a:latin typeface="Arial" charset="0"/>
          <a:ea typeface="MS PGothic"/>
          <a:cs typeface="MS PGothic"/>
        </a:defRPr>
      </a:lvl3pPr>
      <a:lvl4pPr algn="ctr" rtl="0" eaLnBrk="0" fontAlgn="base" hangingPunct="0">
        <a:spcBef>
          <a:spcPct val="0"/>
        </a:spcBef>
        <a:spcAft>
          <a:spcPct val="0"/>
        </a:spcAft>
        <a:defRPr sz="4400">
          <a:solidFill>
            <a:schemeClr val="tx2"/>
          </a:solidFill>
          <a:latin typeface="Arial" charset="0"/>
          <a:ea typeface="MS PGothic"/>
          <a:cs typeface="MS PGothic"/>
        </a:defRPr>
      </a:lvl4pPr>
      <a:lvl5pPr algn="ctr" rtl="0" eaLnBrk="0" fontAlgn="base" hangingPunct="0">
        <a:spcBef>
          <a:spcPct val="0"/>
        </a:spcBef>
        <a:spcAft>
          <a:spcPct val="0"/>
        </a:spcAft>
        <a:defRPr sz="4400">
          <a:solidFill>
            <a:schemeClr val="tx2"/>
          </a:solidFill>
          <a:latin typeface="Arial" charset="0"/>
          <a:ea typeface="MS PGothic"/>
          <a:cs typeface="MS PGothic"/>
        </a:defRPr>
      </a:lvl5pPr>
      <a:lvl6pPr marL="457200" algn="ctr" rtl="0" fontAlgn="base">
        <a:spcBef>
          <a:spcPct val="0"/>
        </a:spcBef>
        <a:spcAft>
          <a:spcPct val="0"/>
        </a:spcAft>
        <a:defRPr sz="4400">
          <a:solidFill>
            <a:schemeClr val="tx2"/>
          </a:solidFill>
          <a:latin typeface="Arial" charset="0"/>
          <a:ea typeface="ＭＳ Ｐゴシック" pitchFamily="8" charset="-128"/>
        </a:defRPr>
      </a:lvl6pPr>
      <a:lvl7pPr marL="914400" algn="ctr" rtl="0" fontAlgn="base">
        <a:spcBef>
          <a:spcPct val="0"/>
        </a:spcBef>
        <a:spcAft>
          <a:spcPct val="0"/>
        </a:spcAft>
        <a:defRPr sz="4400">
          <a:solidFill>
            <a:schemeClr val="tx2"/>
          </a:solidFill>
          <a:latin typeface="Arial" charset="0"/>
          <a:ea typeface="ＭＳ Ｐゴシック" pitchFamily="8" charset="-128"/>
        </a:defRPr>
      </a:lvl7pPr>
      <a:lvl8pPr marL="1371600" algn="ctr" rtl="0" fontAlgn="base">
        <a:spcBef>
          <a:spcPct val="0"/>
        </a:spcBef>
        <a:spcAft>
          <a:spcPct val="0"/>
        </a:spcAft>
        <a:defRPr sz="4400">
          <a:solidFill>
            <a:schemeClr val="tx2"/>
          </a:solidFill>
          <a:latin typeface="Arial" charset="0"/>
          <a:ea typeface="ＭＳ Ｐゴシック" pitchFamily="8" charset="-128"/>
        </a:defRPr>
      </a:lvl8pPr>
      <a:lvl9pPr marL="1828800" algn="ctr" rtl="0" fontAlgn="base">
        <a:spcBef>
          <a:spcPct val="0"/>
        </a:spcBef>
        <a:spcAft>
          <a:spcPct val="0"/>
        </a:spcAft>
        <a:defRPr sz="4400">
          <a:solidFill>
            <a:schemeClr val="tx2"/>
          </a:solidFill>
          <a:latin typeface="Arial"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635096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ctr" rtl="0" eaLnBrk="0" fontAlgn="base" hangingPunct="0">
        <a:spcBef>
          <a:spcPct val="0"/>
        </a:spcBef>
        <a:spcAft>
          <a:spcPct val="0"/>
        </a:spcAft>
        <a:defRPr sz="4400">
          <a:solidFill>
            <a:schemeClr val="tx2"/>
          </a:solidFill>
          <a:latin typeface="Arial"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MS PGothic"/>
          <a:cs typeface="MS PGothic"/>
        </a:defRPr>
      </a:lvl2pPr>
      <a:lvl3pPr algn="ctr" rtl="0" eaLnBrk="0" fontAlgn="base" hangingPunct="0">
        <a:spcBef>
          <a:spcPct val="0"/>
        </a:spcBef>
        <a:spcAft>
          <a:spcPct val="0"/>
        </a:spcAft>
        <a:defRPr sz="4400">
          <a:solidFill>
            <a:schemeClr val="tx2"/>
          </a:solidFill>
          <a:latin typeface="Arial" charset="0"/>
          <a:ea typeface="MS PGothic"/>
          <a:cs typeface="MS PGothic"/>
        </a:defRPr>
      </a:lvl3pPr>
      <a:lvl4pPr algn="ctr" rtl="0" eaLnBrk="0" fontAlgn="base" hangingPunct="0">
        <a:spcBef>
          <a:spcPct val="0"/>
        </a:spcBef>
        <a:spcAft>
          <a:spcPct val="0"/>
        </a:spcAft>
        <a:defRPr sz="4400">
          <a:solidFill>
            <a:schemeClr val="tx2"/>
          </a:solidFill>
          <a:latin typeface="Arial" charset="0"/>
          <a:ea typeface="MS PGothic"/>
          <a:cs typeface="MS PGothic"/>
        </a:defRPr>
      </a:lvl4pPr>
      <a:lvl5pPr algn="ctr" rtl="0" eaLnBrk="0" fontAlgn="base" hangingPunct="0">
        <a:spcBef>
          <a:spcPct val="0"/>
        </a:spcBef>
        <a:spcAft>
          <a:spcPct val="0"/>
        </a:spcAft>
        <a:defRPr sz="4400">
          <a:solidFill>
            <a:schemeClr val="tx2"/>
          </a:solidFill>
          <a:latin typeface="Arial" charset="0"/>
          <a:ea typeface="MS PGothic"/>
          <a:cs typeface="MS PGothic"/>
        </a:defRPr>
      </a:lvl5pPr>
      <a:lvl6pPr marL="457200" algn="ctr" rtl="0" fontAlgn="base">
        <a:spcBef>
          <a:spcPct val="0"/>
        </a:spcBef>
        <a:spcAft>
          <a:spcPct val="0"/>
        </a:spcAft>
        <a:defRPr sz="4400">
          <a:solidFill>
            <a:schemeClr val="tx2"/>
          </a:solidFill>
          <a:latin typeface="Arial" charset="0"/>
          <a:ea typeface="ＭＳ Ｐゴシック" pitchFamily="8" charset="-128"/>
        </a:defRPr>
      </a:lvl6pPr>
      <a:lvl7pPr marL="914400" algn="ctr" rtl="0" fontAlgn="base">
        <a:spcBef>
          <a:spcPct val="0"/>
        </a:spcBef>
        <a:spcAft>
          <a:spcPct val="0"/>
        </a:spcAft>
        <a:defRPr sz="4400">
          <a:solidFill>
            <a:schemeClr val="tx2"/>
          </a:solidFill>
          <a:latin typeface="Arial" charset="0"/>
          <a:ea typeface="ＭＳ Ｐゴシック" pitchFamily="8" charset="-128"/>
        </a:defRPr>
      </a:lvl7pPr>
      <a:lvl8pPr marL="1371600" algn="ctr" rtl="0" fontAlgn="base">
        <a:spcBef>
          <a:spcPct val="0"/>
        </a:spcBef>
        <a:spcAft>
          <a:spcPct val="0"/>
        </a:spcAft>
        <a:defRPr sz="4400">
          <a:solidFill>
            <a:schemeClr val="tx2"/>
          </a:solidFill>
          <a:latin typeface="Arial" charset="0"/>
          <a:ea typeface="ＭＳ Ｐゴシック" pitchFamily="8" charset="-128"/>
        </a:defRPr>
      </a:lvl8pPr>
      <a:lvl9pPr marL="1828800" algn="ctr" rtl="0" fontAlgn="base">
        <a:spcBef>
          <a:spcPct val="0"/>
        </a:spcBef>
        <a:spcAft>
          <a:spcPct val="0"/>
        </a:spcAft>
        <a:defRPr sz="4400">
          <a:solidFill>
            <a:schemeClr val="tx2"/>
          </a:solidFill>
          <a:latin typeface="Arial"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5120332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5pPr>
      <a:lvl6pPr marL="457200" algn="ctr" rtl="0" eaLnBrk="1" fontAlgn="base" hangingPunct="1">
        <a:spcBef>
          <a:spcPct val="0"/>
        </a:spcBef>
        <a:spcAft>
          <a:spcPct val="0"/>
        </a:spcAft>
        <a:defRPr sz="4400">
          <a:solidFill>
            <a:schemeClr val="tx2"/>
          </a:solidFill>
          <a:latin typeface="Arial" charset="0"/>
          <a:ea typeface="ＭＳ Ｐゴシック" pitchFamily="8"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nt_background-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30461" cy="6858000"/>
          </a:xfrm>
          <a:prstGeom prst="rect">
            <a:avLst/>
          </a:prstGeom>
        </p:spPr>
      </p:pic>
      <p:sp>
        <p:nvSpPr>
          <p:cNvPr id="2" name="Title Placeholder 1"/>
          <p:cNvSpPr>
            <a:spLocks noGrp="1"/>
          </p:cNvSpPr>
          <p:nvPr>
            <p:ph type="title"/>
          </p:nvPr>
        </p:nvSpPr>
        <p:spPr>
          <a:xfrm>
            <a:off x="671696" y="274638"/>
            <a:ext cx="7850461" cy="974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1697" y="1249056"/>
            <a:ext cx="7850460" cy="440843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937048" y="6314366"/>
            <a:ext cx="60282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148BF5-5549-9B49-8333-96978F105BBE}" type="slidenum">
              <a:rPr lang="en-US" smtClean="0">
                <a:solidFill>
                  <a:prstClr val="black">
                    <a:tint val="75000"/>
                  </a:prstClr>
                </a:solidFill>
              </a:rPr>
              <a:pPr defTabSz="457200"/>
              <a:t>‹#›</a:t>
            </a:fld>
            <a:endParaRPr lang="en-US" dirty="0">
              <a:solidFill>
                <a:prstClr val="black">
                  <a:tint val="75000"/>
                </a:prstClr>
              </a:solidFill>
            </a:endParaRPr>
          </a:p>
        </p:txBody>
      </p:sp>
      <p:pic>
        <p:nvPicPr>
          <p:cNvPr id="7" name="Picture 6" descr="NationlRuralACC-hrz.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110" y="5789520"/>
            <a:ext cx="3645393" cy="879475"/>
          </a:xfrm>
          <a:prstGeom prst="rect">
            <a:avLst/>
          </a:prstGeom>
        </p:spPr>
      </p:pic>
      <p:sp>
        <p:nvSpPr>
          <p:cNvPr id="9" name="TextBox 8"/>
          <p:cNvSpPr txBox="1"/>
          <p:nvPr/>
        </p:nvSpPr>
        <p:spPr>
          <a:xfrm>
            <a:off x="5174163" y="6396179"/>
            <a:ext cx="2620537" cy="230832"/>
          </a:xfrm>
          <a:prstGeom prst="rect">
            <a:avLst/>
          </a:prstGeom>
          <a:noFill/>
        </p:spPr>
        <p:txBody>
          <a:bodyPr wrap="square" rtlCol="0">
            <a:spAutoFit/>
          </a:bodyPr>
          <a:lstStyle/>
          <a:p>
            <a:pPr algn="r" defTabSz="457200">
              <a:defRPr/>
            </a:pPr>
            <a:r>
              <a:rPr lang="en-US" sz="900" dirty="0">
                <a:solidFill>
                  <a:prstClr val="black">
                    <a:lumMod val="50000"/>
                    <a:lumOff val="50000"/>
                  </a:prstClr>
                </a:solidFill>
                <a:latin typeface="Helvetica Neue Light"/>
                <a:cs typeface="Helvetica Neue Light"/>
              </a:rPr>
              <a:t>Proprietary &amp; Confidential, Not for Distribution</a:t>
            </a:r>
          </a:p>
        </p:txBody>
      </p:sp>
      <p:sp>
        <p:nvSpPr>
          <p:cNvPr id="10" name="TextBox 9"/>
          <p:cNvSpPr txBox="1"/>
          <p:nvPr/>
        </p:nvSpPr>
        <p:spPr>
          <a:xfrm>
            <a:off x="5174163" y="6168977"/>
            <a:ext cx="2620537" cy="261610"/>
          </a:xfrm>
          <a:prstGeom prst="rect">
            <a:avLst/>
          </a:prstGeom>
          <a:noFill/>
        </p:spPr>
        <p:txBody>
          <a:bodyPr wrap="square" rtlCol="0">
            <a:spAutoFit/>
          </a:bodyPr>
          <a:lstStyle/>
          <a:p>
            <a:pPr algn="r" defTabSz="457200">
              <a:defRPr/>
            </a:pPr>
            <a:r>
              <a:rPr lang="en-US" sz="1100" b="1" dirty="0">
                <a:solidFill>
                  <a:prstClr val="black">
                    <a:lumMod val="75000"/>
                    <a:lumOff val="25000"/>
                  </a:prstClr>
                </a:solidFill>
                <a:latin typeface="Helvetica Neue Light"/>
                <a:cs typeface="Helvetica Neue Light"/>
              </a:rPr>
              <a:t>www.nationalruralaco.com</a:t>
            </a:r>
          </a:p>
        </p:txBody>
      </p:sp>
    </p:spTree>
    <p:extLst>
      <p:ext uri="{BB962C8B-B14F-4D97-AF65-F5344CB8AC3E}">
        <p14:creationId xmlns:p14="http://schemas.microsoft.com/office/powerpoint/2010/main" val="229327688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hf hdr="0" ftr="0" dt="0"/>
  <p:txStyles>
    <p:titleStyle>
      <a:lvl1pPr algn="l" defTabSz="457200" rtl="0" eaLnBrk="1" latinLnBrk="0" hangingPunct="1">
        <a:spcBef>
          <a:spcPct val="0"/>
        </a:spcBef>
        <a:buNone/>
        <a:defRPr sz="3600" u="sng" kern="1200">
          <a:solidFill>
            <a:srgbClr val="7B2522"/>
          </a:solidFill>
          <a:latin typeface="+mj-lt"/>
          <a:ea typeface="+mj-ea"/>
          <a:cs typeface="+mj-cs"/>
        </a:defRPr>
      </a:lvl1pPr>
    </p:titleStyle>
    <p:bodyStyle>
      <a:lvl1pPr marL="342900" indent="-342900" algn="l" defTabSz="457200" rtl="0" eaLnBrk="1" latinLnBrk="0" hangingPunct="1">
        <a:lnSpc>
          <a:spcPct val="100000"/>
        </a:lnSpc>
        <a:spcBef>
          <a:spcPct val="20000"/>
        </a:spcBef>
        <a:spcAft>
          <a:spcPts val="400"/>
        </a:spcAft>
        <a:buFont typeface="Arial"/>
        <a:buChar char="•"/>
        <a:defRPr sz="2000" b="0" i="0" kern="1200">
          <a:solidFill>
            <a:srgbClr val="404040"/>
          </a:solidFill>
          <a:latin typeface="Helvetica Neue Light"/>
          <a:ea typeface="+mn-ea"/>
          <a:cs typeface="Helvetica Neue Light"/>
        </a:defRPr>
      </a:lvl1pPr>
      <a:lvl2pPr marL="742950" indent="-285750" algn="l" defTabSz="457200" rtl="0" eaLnBrk="1" latinLnBrk="0" hangingPunct="1">
        <a:lnSpc>
          <a:spcPct val="100000"/>
        </a:lnSpc>
        <a:spcBef>
          <a:spcPct val="20000"/>
        </a:spcBef>
        <a:spcAft>
          <a:spcPts val="400"/>
        </a:spcAft>
        <a:buFont typeface="Arial"/>
        <a:buChar char="•"/>
        <a:defRPr sz="2000" b="0" i="0" kern="1200">
          <a:solidFill>
            <a:srgbClr val="404040"/>
          </a:solidFill>
          <a:latin typeface="Helvetica Neue Light"/>
          <a:ea typeface="+mn-ea"/>
          <a:cs typeface="Helvetica Neue Light"/>
        </a:defRPr>
      </a:lvl2pPr>
      <a:lvl3pPr marL="1143000" indent="-228600" algn="l" defTabSz="457200" rtl="0" eaLnBrk="1" latinLnBrk="0" hangingPunct="1">
        <a:lnSpc>
          <a:spcPct val="100000"/>
        </a:lnSpc>
        <a:spcBef>
          <a:spcPct val="20000"/>
        </a:spcBef>
        <a:spcAft>
          <a:spcPts val="400"/>
        </a:spcAft>
        <a:buFont typeface="Arial"/>
        <a:buChar char="•"/>
        <a:defRPr sz="1800" b="0" i="0" kern="1200">
          <a:solidFill>
            <a:srgbClr val="404040"/>
          </a:solidFill>
          <a:latin typeface="Helvetica Neue Light"/>
          <a:ea typeface="+mn-ea"/>
          <a:cs typeface="Helvetica Neue Light"/>
        </a:defRPr>
      </a:lvl3pPr>
      <a:lvl4pPr marL="1600200" indent="-228600" algn="l" defTabSz="457200" rtl="0" eaLnBrk="1" latinLnBrk="0" hangingPunct="1">
        <a:lnSpc>
          <a:spcPct val="100000"/>
        </a:lnSpc>
        <a:spcBef>
          <a:spcPct val="20000"/>
        </a:spcBef>
        <a:spcAft>
          <a:spcPts val="400"/>
        </a:spcAft>
        <a:buFont typeface="Arial"/>
        <a:buChar char="•"/>
        <a:defRPr sz="1800" b="0" i="0" kern="1200">
          <a:solidFill>
            <a:srgbClr val="404040"/>
          </a:solidFill>
          <a:latin typeface="Helvetica Neue Light"/>
          <a:ea typeface="+mn-ea"/>
          <a:cs typeface="Helvetica Neue Light"/>
        </a:defRPr>
      </a:lvl4pPr>
      <a:lvl5pPr marL="2057400" indent="-228600" algn="l" defTabSz="457200" rtl="0" eaLnBrk="1" latinLnBrk="0" hangingPunct="1">
        <a:lnSpc>
          <a:spcPct val="100000"/>
        </a:lnSpc>
        <a:spcBef>
          <a:spcPct val="20000"/>
        </a:spcBef>
        <a:spcAft>
          <a:spcPts val="400"/>
        </a:spcAft>
        <a:buFont typeface="Arial"/>
        <a:buChar char="•"/>
        <a:defRPr sz="1800" b="0" i="0" kern="1200">
          <a:solidFill>
            <a:srgbClr val="404040"/>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4526697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txStyles>
    <p:titleStyle>
      <a:lvl1pPr algn="ctr" rtl="0" eaLnBrk="0" fontAlgn="base" hangingPunct="0">
        <a:spcBef>
          <a:spcPct val="0"/>
        </a:spcBef>
        <a:spcAft>
          <a:spcPct val="0"/>
        </a:spcAft>
        <a:defRPr sz="4400">
          <a:solidFill>
            <a:schemeClr val="tx2"/>
          </a:solidFill>
          <a:latin typeface="Arial"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MS PGothic"/>
          <a:cs typeface="MS PGothic"/>
        </a:defRPr>
      </a:lvl2pPr>
      <a:lvl3pPr algn="ctr" rtl="0" eaLnBrk="0" fontAlgn="base" hangingPunct="0">
        <a:spcBef>
          <a:spcPct val="0"/>
        </a:spcBef>
        <a:spcAft>
          <a:spcPct val="0"/>
        </a:spcAft>
        <a:defRPr sz="4400">
          <a:solidFill>
            <a:schemeClr val="tx2"/>
          </a:solidFill>
          <a:latin typeface="Arial" charset="0"/>
          <a:ea typeface="MS PGothic"/>
          <a:cs typeface="MS PGothic"/>
        </a:defRPr>
      </a:lvl3pPr>
      <a:lvl4pPr algn="ctr" rtl="0" eaLnBrk="0" fontAlgn="base" hangingPunct="0">
        <a:spcBef>
          <a:spcPct val="0"/>
        </a:spcBef>
        <a:spcAft>
          <a:spcPct val="0"/>
        </a:spcAft>
        <a:defRPr sz="4400">
          <a:solidFill>
            <a:schemeClr val="tx2"/>
          </a:solidFill>
          <a:latin typeface="Arial" charset="0"/>
          <a:ea typeface="MS PGothic"/>
          <a:cs typeface="MS PGothic"/>
        </a:defRPr>
      </a:lvl4pPr>
      <a:lvl5pPr algn="ctr" rtl="0" eaLnBrk="0" fontAlgn="base" hangingPunct="0">
        <a:spcBef>
          <a:spcPct val="0"/>
        </a:spcBef>
        <a:spcAft>
          <a:spcPct val="0"/>
        </a:spcAft>
        <a:defRPr sz="4400">
          <a:solidFill>
            <a:schemeClr val="tx2"/>
          </a:solidFill>
          <a:latin typeface="Arial" charset="0"/>
          <a:ea typeface="MS PGothic"/>
          <a:cs typeface="MS PGothic"/>
        </a:defRPr>
      </a:lvl5pPr>
      <a:lvl6pPr marL="457189" algn="ctr" rtl="0" fontAlgn="base">
        <a:spcBef>
          <a:spcPct val="0"/>
        </a:spcBef>
        <a:spcAft>
          <a:spcPct val="0"/>
        </a:spcAft>
        <a:defRPr sz="4400">
          <a:solidFill>
            <a:schemeClr val="tx2"/>
          </a:solidFill>
          <a:latin typeface="Arial" charset="0"/>
          <a:ea typeface="ＭＳ Ｐゴシック" pitchFamily="8" charset="-128"/>
        </a:defRPr>
      </a:lvl6pPr>
      <a:lvl7pPr marL="914377" algn="ctr" rtl="0" fontAlgn="base">
        <a:spcBef>
          <a:spcPct val="0"/>
        </a:spcBef>
        <a:spcAft>
          <a:spcPct val="0"/>
        </a:spcAft>
        <a:defRPr sz="4400">
          <a:solidFill>
            <a:schemeClr val="tx2"/>
          </a:solidFill>
          <a:latin typeface="Arial" charset="0"/>
          <a:ea typeface="ＭＳ Ｐゴシック" pitchFamily="8" charset="-128"/>
        </a:defRPr>
      </a:lvl7pPr>
      <a:lvl8pPr marL="1371566" algn="ctr" rtl="0" fontAlgn="base">
        <a:spcBef>
          <a:spcPct val="0"/>
        </a:spcBef>
        <a:spcAft>
          <a:spcPct val="0"/>
        </a:spcAft>
        <a:defRPr sz="4400">
          <a:solidFill>
            <a:schemeClr val="tx2"/>
          </a:solidFill>
          <a:latin typeface="Arial" charset="0"/>
          <a:ea typeface="ＭＳ Ｐゴシック" pitchFamily="8" charset="-128"/>
        </a:defRPr>
      </a:lvl8pPr>
      <a:lvl9pPr marL="1828754" algn="ctr" rtl="0" fontAlgn="base">
        <a:spcBef>
          <a:spcPct val="0"/>
        </a:spcBef>
        <a:spcAft>
          <a:spcPct val="0"/>
        </a:spcAft>
        <a:defRPr sz="4400">
          <a:solidFill>
            <a:schemeClr val="tx2"/>
          </a:solidFill>
          <a:latin typeface="Arial" charset="0"/>
          <a:ea typeface="ＭＳ Ｐゴシック" pitchFamily="8" charset="-128"/>
        </a:defRPr>
      </a:lvl9pPr>
    </p:titleStyle>
    <p:bodyStyle>
      <a:lvl1pPr marL="342891" indent="-342891"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32" indent="-285744" algn="l" rtl="0" eaLnBrk="0" fontAlgn="base" hangingPunct="0">
        <a:spcBef>
          <a:spcPct val="20000"/>
        </a:spcBef>
        <a:spcAft>
          <a:spcPct val="0"/>
        </a:spcAft>
        <a:buChar char="–"/>
        <a:defRPr sz="2800">
          <a:solidFill>
            <a:schemeClr val="tx1"/>
          </a:solidFill>
          <a:latin typeface="Arial" pitchFamily="34" charset="0"/>
          <a:ea typeface="+mn-ea"/>
          <a:cs typeface="+mn-cs"/>
        </a:defRPr>
      </a:lvl2pPr>
      <a:lvl3pPr marL="1142971" indent="-228594" algn="l" rtl="0" eaLnBrk="0" fontAlgn="base" hangingPunct="0">
        <a:spcBef>
          <a:spcPct val="20000"/>
        </a:spcBef>
        <a:spcAft>
          <a:spcPct val="0"/>
        </a:spcAft>
        <a:buChar char="•"/>
        <a:defRPr sz="2400">
          <a:solidFill>
            <a:schemeClr val="tx1"/>
          </a:solidFill>
          <a:latin typeface="Arial" pitchFamily="34" charset="0"/>
          <a:ea typeface="+mn-ea"/>
          <a:cs typeface="+mn-cs"/>
        </a:defRPr>
      </a:lvl3pPr>
      <a:lvl4pPr marL="1600160" indent="-228594" algn="l" rtl="0" eaLnBrk="0" fontAlgn="base" hangingPunct="0">
        <a:spcBef>
          <a:spcPct val="20000"/>
        </a:spcBef>
        <a:spcAft>
          <a:spcPct val="0"/>
        </a:spcAft>
        <a:buChar char="–"/>
        <a:defRPr sz="2000">
          <a:solidFill>
            <a:schemeClr val="tx1"/>
          </a:solidFill>
          <a:latin typeface="Arial" pitchFamily="34" charset="0"/>
          <a:ea typeface="+mn-ea"/>
          <a:cs typeface="+mn-cs"/>
        </a:defRPr>
      </a:lvl4pPr>
      <a:lvl5pPr marL="2057349" indent="-228594" algn="l" rtl="0" eaLnBrk="0" fontAlgn="base" hangingPunct="0">
        <a:spcBef>
          <a:spcPct val="20000"/>
        </a:spcBef>
        <a:spcAft>
          <a:spcPct val="0"/>
        </a:spcAft>
        <a:buChar char="»"/>
        <a:defRPr sz="2000">
          <a:solidFill>
            <a:schemeClr val="tx1"/>
          </a:solidFill>
          <a:latin typeface="Arial" pitchFamily="34" charset="0"/>
          <a:ea typeface="+mn-ea"/>
          <a:cs typeface="+mn-cs"/>
        </a:defRPr>
      </a:lvl5pPr>
      <a:lvl6pPr marL="2514537" indent="-228594" algn="l" rtl="0" fontAlgn="base">
        <a:spcBef>
          <a:spcPct val="20000"/>
        </a:spcBef>
        <a:spcAft>
          <a:spcPct val="0"/>
        </a:spcAft>
        <a:buChar char="»"/>
        <a:defRPr sz="2000">
          <a:solidFill>
            <a:schemeClr val="tx1"/>
          </a:solidFill>
          <a:latin typeface="+mn-lt"/>
          <a:ea typeface="+mn-ea"/>
        </a:defRPr>
      </a:lvl6pPr>
      <a:lvl7pPr marL="2971726" indent="-228594" algn="l" rtl="0" fontAlgn="base">
        <a:spcBef>
          <a:spcPct val="20000"/>
        </a:spcBef>
        <a:spcAft>
          <a:spcPct val="0"/>
        </a:spcAft>
        <a:buChar char="»"/>
        <a:defRPr sz="2000">
          <a:solidFill>
            <a:schemeClr val="tx1"/>
          </a:solidFill>
          <a:latin typeface="+mn-lt"/>
          <a:ea typeface="+mn-ea"/>
        </a:defRPr>
      </a:lvl7pPr>
      <a:lvl8pPr marL="3428914" indent="-228594" algn="l" rtl="0" fontAlgn="base">
        <a:spcBef>
          <a:spcPct val="20000"/>
        </a:spcBef>
        <a:spcAft>
          <a:spcPct val="0"/>
        </a:spcAft>
        <a:buChar char="»"/>
        <a:defRPr sz="2000">
          <a:solidFill>
            <a:schemeClr val="tx1"/>
          </a:solidFill>
          <a:latin typeface="+mn-lt"/>
          <a:ea typeface="+mn-ea"/>
        </a:defRPr>
      </a:lvl8pPr>
      <a:lvl9pPr marL="3886103" indent="-2285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3DCE3-17A6-49F6-A9F8-F878D1F2DB74}" type="datetimeFigureOut">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3CA35-A81E-4DFC-AD4D-774D752B7C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8148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emf"/><Relationship Id="rId10" Type="http://schemas.openxmlformats.org/officeDocument/2006/relationships/image" Target="../media/image44.png"/><Relationship Id="rId4" Type="http://schemas.openxmlformats.org/officeDocument/2006/relationships/image" Target="../media/image38.emf"/><Relationship Id="rId9" Type="http://schemas.openxmlformats.org/officeDocument/2006/relationships/image" Target="../media/image43.pn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sideeffectspublicmedia.org/post/vulnerable-rural-hospitals-face-tough-decisions-profitable-questionable-billing-schemes" TargetMode="Externa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aysandmeans.house.gov/ways-means-committee-leaders-announce-bipartisan-medicare-extenders-package/" TargetMode="External"/><Relationship Id="rId2" Type="http://schemas.openxmlformats.org/officeDocument/2006/relationships/hyperlink" Target="https://www.ruralhealthweb.org/advocate/save-rural-hospitals" TargetMode="Externa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nationalruralaco.com/why-us.shtml" TargetMode="External"/><Relationship Id="rId2" Type="http://schemas.openxmlformats.org/officeDocument/2006/relationships/hyperlink" Target="https://innovation.cms.gov/initiatives/Transforming-Clinical-Practices" TargetMode="External"/><Relationship Id="rId1" Type="http://schemas.openxmlformats.org/officeDocument/2006/relationships/slideLayout" Target="../slideLayouts/slideLayout61.xml"/><Relationship Id="rId5" Type="http://schemas.openxmlformats.org/officeDocument/2006/relationships/hyperlink" Target="http://qioprogram.org/" TargetMode="External"/><Relationship Id="rId4" Type="http://schemas.openxmlformats.org/officeDocument/2006/relationships/hyperlink" Target="mailto:QPP-SURS@tmf.or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hyperlink" Target="mailto:bslabach@nrharural.org" TargetMode="Externa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RHA_YVL_Waves.jpg"/>
          <p:cNvPicPr>
            <a:picLocks noChangeAspect="1"/>
          </p:cNvPicPr>
          <p:nvPr/>
        </p:nvPicPr>
        <p:blipFill>
          <a:blip r:embed="rId3" cstate="print"/>
          <a:srcRect b="10445"/>
          <a:stretch>
            <a:fillRect/>
          </a:stretch>
        </p:blipFill>
        <p:spPr bwMode="auto">
          <a:xfrm>
            <a:off x="0" y="4876800"/>
            <a:ext cx="9144000" cy="1981200"/>
          </a:xfrm>
          <a:prstGeom prst="rect">
            <a:avLst/>
          </a:prstGeom>
          <a:noFill/>
          <a:ln w="9525">
            <a:noFill/>
            <a:miter lim="800000"/>
            <a:headEnd/>
            <a:tailEnd/>
          </a:ln>
        </p:spPr>
      </p:pic>
      <p:pic>
        <p:nvPicPr>
          <p:cNvPr id="6" name="Picture 4" descr="NRHA_Louder.jpg"/>
          <p:cNvPicPr>
            <a:picLocks noChangeAspect="1"/>
          </p:cNvPicPr>
          <p:nvPr/>
        </p:nvPicPr>
        <p:blipFill>
          <a:blip r:embed="rId4" cstate="print"/>
          <a:srcRect r="11852"/>
          <a:stretch>
            <a:fillRect/>
          </a:stretch>
        </p:blipFill>
        <p:spPr bwMode="auto">
          <a:xfrm>
            <a:off x="6575425" y="228600"/>
            <a:ext cx="2568575" cy="1295400"/>
          </a:xfrm>
          <a:prstGeom prst="rect">
            <a:avLst/>
          </a:prstGeom>
          <a:noFill/>
          <a:ln w="9525">
            <a:noFill/>
            <a:miter lim="800000"/>
            <a:headEnd/>
            <a:tailEnd/>
          </a:ln>
        </p:spPr>
      </p:pic>
      <p:sp>
        <p:nvSpPr>
          <p:cNvPr id="4" name="Content Placeholder 3"/>
          <p:cNvSpPr>
            <a:spLocks noGrp="1"/>
          </p:cNvSpPr>
          <p:nvPr>
            <p:ph sz="quarter" idx="10"/>
          </p:nvPr>
        </p:nvSpPr>
        <p:spPr>
          <a:xfrm>
            <a:off x="457200" y="1488583"/>
            <a:ext cx="8791575" cy="2667000"/>
          </a:xfrm>
        </p:spPr>
        <p:txBody>
          <a:bodyPr>
            <a:normAutofit/>
          </a:bodyPr>
          <a:lstStyle/>
          <a:p>
            <a:pPr>
              <a:defRPr/>
            </a:pPr>
            <a:endParaRPr lang="en-US" b="1" dirty="0" smtClean="0"/>
          </a:p>
          <a:p>
            <a:pPr>
              <a:defRPr/>
            </a:pPr>
            <a:endParaRPr lang="en-US" sz="3600" b="1" dirty="0">
              <a:solidFill>
                <a:srgbClr val="10253F"/>
              </a:solidFill>
              <a:latin typeface="Calibri" panose="020F0502020204030204" pitchFamily="34" charset="0"/>
              <a:ea typeface="MS PGothic" panose="020B0600070205080204" pitchFamily="34" charset="-128"/>
              <a:cs typeface="MS PGothic" panose="020B0600070205080204" pitchFamily="34" charset="-128"/>
            </a:endParaRPr>
          </a:p>
          <a:p>
            <a:pPr>
              <a:defRPr/>
            </a:pPr>
            <a:r>
              <a:rPr lang="en-US" sz="3500" b="1" dirty="0" smtClean="0">
                <a:solidFill>
                  <a:schemeClr val="tx2">
                    <a:lumMod val="50000"/>
                  </a:schemeClr>
                </a:solidFill>
              </a:rPr>
              <a:t>Indiana Rural Health Association</a:t>
            </a:r>
          </a:p>
          <a:p>
            <a:pPr>
              <a:defRPr/>
            </a:pPr>
            <a:r>
              <a:rPr lang="en-US" sz="3500" dirty="0" smtClean="0">
                <a:solidFill>
                  <a:srgbClr val="10253F"/>
                </a:solidFill>
              </a:rPr>
              <a:t>January 23, 2018</a:t>
            </a:r>
          </a:p>
          <a:p>
            <a:pPr>
              <a:defRPr/>
            </a:pPr>
            <a:endParaRPr lang="en-US" sz="3500" dirty="0" smtClean="0"/>
          </a:p>
        </p:txBody>
      </p:sp>
      <p:sp>
        <p:nvSpPr>
          <p:cNvPr id="1026" name="Content Placeholder 4"/>
          <p:cNvSpPr>
            <a:spLocks noGrp="1"/>
          </p:cNvSpPr>
          <p:nvPr>
            <p:ph sz="quarter" idx="11"/>
          </p:nvPr>
        </p:nvSpPr>
        <p:spPr bwMode="auto">
          <a:xfrm>
            <a:off x="381000" y="4267200"/>
            <a:ext cx="5410200" cy="1371600"/>
          </a:xfrm>
          <a:noFill/>
          <a:ln>
            <a:miter lim="800000"/>
            <a:headEnd/>
            <a:tailEnd/>
          </a:ln>
        </p:spPr>
        <p:txBody>
          <a:bodyPr wrap="square" lIns="91440" tIns="45720" rIns="91440" bIns="45720" numCol="1" anchor="t" anchorCtr="0" compatLnSpc="1">
            <a:prstTxWarp prst="textNoShape">
              <a:avLst/>
            </a:prstTxWarp>
            <a:normAutofit fontScale="92500" lnSpcReduction="20000"/>
          </a:bodyPr>
          <a:lstStyle/>
          <a:p>
            <a:pPr eaLnBrk="1" hangingPunct="1">
              <a:buClr>
                <a:srgbClr val="31B529"/>
              </a:buClr>
            </a:pPr>
            <a:r>
              <a:rPr lang="en-US" sz="2400" b="1" dirty="0" smtClean="0">
                <a:solidFill>
                  <a:srgbClr val="10253F"/>
                </a:solidFill>
                <a:latin typeface="Trebuchet MS" pitchFamily="34" charset="0"/>
              </a:rPr>
              <a:t>Brock Slabach, MPH, FACHE</a:t>
            </a:r>
          </a:p>
          <a:p>
            <a:pPr eaLnBrk="1" hangingPunct="1">
              <a:buClr>
                <a:srgbClr val="31B529"/>
              </a:buClr>
            </a:pPr>
            <a:r>
              <a:rPr lang="en-US" sz="2400" b="1" dirty="0" smtClean="0">
                <a:solidFill>
                  <a:srgbClr val="10253F"/>
                </a:solidFill>
                <a:latin typeface="Trebuchet MS" pitchFamily="34" charset="0"/>
              </a:rPr>
              <a:t>Sr. Vice-President</a:t>
            </a:r>
          </a:p>
          <a:p>
            <a:pPr eaLnBrk="1" hangingPunct="1">
              <a:buClr>
                <a:srgbClr val="31B529"/>
              </a:buClr>
            </a:pPr>
            <a:r>
              <a:rPr lang="en-US" sz="2400" b="1" dirty="0" smtClean="0">
                <a:solidFill>
                  <a:srgbClr val="10253F"/>
                </a:solidFill>
                <a:latin typeface="Trebuchet MS" pitchFamily="34" charset="0"/>
              </a:rPr>
              <a:t>National Rural Health Association</a:t>
            </a:r>
          </a:p>
          <a:p>
            <a:pPr eaLnBrk="1" hangingPunct="1">
              <a:buClr>
                <a:srgbClr val="31B529"/>
              </a:buClr>
            </a:pPr>
            <a:r>
              <a:rPr lang="en-US" sz="2400" b="1" dirty="0" smtClean="0">
                <a:solidFill>
                  <a:srgbClr val="10253F"/>
                </a:solidFill>
                <a:latin typeface="Trebuchet MS" pitchFamily="34" charset="0"/>
              </a:rPr>
              <a:t>Leawood, KS</a:t>
            </a:r>
          </a:p>
        </p:txBody>
      </p:sp>
    </p:spTree>
    <p:extLst>
      <p:ext uri="{BB962C8B-B14F-4D97-AF65-F5344CB8AC3E}">
        <p14:creationId xmlns:p14="http://schemas.microsoft.com/office/powerpoint/2010/main" val="8474574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81000" y="76199"/>
            <a:ext cx="7620000" cy="1147847"/>
          </a:xfrm>
        </p:spPr>
        <p:txBody>
          <a:bodyPr>
            <a:normAutofit fontScale="77500" lnSpcReduction="20000"/>
          </a:bodyPr>
          <a:lstStyle/>
          <a:p>
            <a:r>
              <a:rPr lang="en-US" sz="5700" b="1" dirty="0"/>
              <a:t> </a:t>
            </a:r>
            <a:r>
              <a:rPr lang="en-US" sz="5700" b="1" dirty="0">
                <a:solidFill>
                  <a:srgbClr val="10253F"/>
                </a:solidFill>
              </a:rPr>
              <a:t>Rural Mortality Rates.</a:t>
            </a:r>
          </a:p>
          <a:p>
            <a:r>
              <a:rPr lang="en-US" sz="4100" b="1" i="1" dirty="0">
                <a:solidFill>
                  <a:srgbClr val="10253F"/>
                </a:solidFill>
              </a:rPr>
              <a:t>                          A R</a:t>
            </a:r>
            <a:r>
              <a:rPr lang="en-US" sz="3600" b="1" i="1" dirty="0">
                <a:solidFill>
                  <a:srgbClr val="10253F"/>
                </a:solidFill>
              </a:rPr>
              <a:t>ural Divide in American Death</a:t>
            </a:r>
          </a:p>
        </p:txBody>
      </p:sp>
      <p:sp>
        <p:nvSpPr>
          <p:cNvPr id="3" name="Content Placeholder 2"/>
          <p:cNvSpPr>
            <a:spLocks noGrp="1"/>
          </p:cNvSpPr>
          <p:nvPr>
            <p:ph sz="quarter" idx="11"/>
          </p:nvPr>
        </p:nvSpPr>
        <p:spPr>
          <a:xfrm>
            <a:off x="381000" y="1344250"/>
            <a:ext cx="8001000" cy="4501165"/>
          </a:xfrm>
        </p:spPr>
        <p:txBody>
          <a:bodyPr>
            <a:normAutofit fontScale="62500" lnSpcReduction="20000"/>
          </a:bodyPr>
          <a:lstStyle/>
          <a:p>
            <a:pPr fontAlgn="auto"/>
            <a:r>
              <a:rPr lang="en-US" sz="3400" b="1" dirty="0">
                <a:solidFill>
                  <a:srgbClr val="10253F"/>
                </a:solidFill>
              </a:rPr>
              <a:t>Center for Disease Control January, 2017 Study:</a:t>
            </a:r>
          </a:p>
          <a:p>
            <a:pPr fontAlgn="auto"/>
            <a:endParaRPr lang="en-US" b="1" dirty="0">
              <a:solidFill>
                <a:srgbClr val="10253F"/>
              </a:solidFill>
            </a:endParaRPr>
          </a:p>
          <a:p>
            <a:pPr fontAlgn="auto"/>
            <a:r>
              <a:rPr lang="en-US" sz="2900" b="1" i="1" dirty="0">
                <a:solidFill>
                  <a:srgbClr val="10253F"/>
                </a:solidFill>
              </a:rPr>
              <a:t>“The death rate gap between urban and rural America is getting wider”</a:t>
            </a:r>
          </a:p>
          <a:p>
            <a:pPr fontAlgn="auto"/>
            <a:endParaRPr lang="en-US" i="1" dirty="0">
              <a:solidFill>
                <a:srgbClr val="10253F"/>
              </a:solidFill>
            </a:endParaRPr>
          </a:p>
          <a:p>
            <a:pPr fontAlgn="auto">
              <a:buFont typeface="Arial" panose="020B0604020202020204" pitchFamily="34" charset="0"/>
              <a:buChar char="•"/>
            </a:pPr>
            <a:r>
              <a:rPr lang="en-US" sz="2400" dirty="0">
                <a:solidFill>
                  <a:srgbClr val="10253F"/>
                </a:solidFill>
              </a:rPr>
              <a:t>Rates of the five leading causes of death — heart disease, cancer, unintentional injuries, chronic respiratory disease, and stroke — are higher among rural Americans. </a:t>
            </a:r>
          </a:p>
          <a:p>
            <a:pPr fontAlgn="auto">
              <a:buFont typeface="Arial" panose="020B0604020202020204" pitchFamily="34" charset="0"/>
              <a:buChar char="•"/>
            </a:pPr>
            <a:endParaRPr lang="en-US" sz="2400" i="1" dirty="0">
              <a:solidFill>
                <a:srgbClr val="10253F"/>
              </a:solidFill>
            </a:endParaRPr>
          </a:p>
          <a:p>
            <a:pPr>
              <a:buFont typeface="Arial" panose="020B0604020202020204" pitchFamily="34" charset="0"/>
              <a:buChar char="•"/>
            </a:pPr>
            <a:r>
              <a:rPr lang="en-US" sz="2400" dirty="0">
                <a:solidFill>
                  <a:srgbClr val="10253F"/>
                </a:solidFill>
              </a:rPr>
              <a:t>Mortality is tied to income and geography.</a:t>
            </a:r>
          </a:p>
          <a:p>
            <a:pPr>
              <a:buFont typeface="Arial" panose="020B0604020202020204" pitchFamily="34" charset="0"/>
              <a:buChar char="•"/>
            </a:pPr>
            <a:endParaRPr lang="en-US" sz="2400" dirty="0">
              <a:solidFill>
                <a:srgbClr val="10253F"/>
              </a:solidFill>
            </a:endParaRPr>
          </a:p>
          <a:p>
            <a:pPr>
              <a:buFont typeface="Arial" panose="020B0604020202020204" pitchFamily="34" charset="0"/>
              <a:buChar char="•"/>
            </a:pPr>
            <a:r>
              <a:rPr lang="en-US" sz="2400" dirty="0">
                <a:solidFill>
                  <a:srgbClr val="10253F"/>
                </a:solidFill>
              </a:rPr>
              <a:t>Minorities, especially Native Americans die consistently prematurely nation-wide, but more pronounced in rural.</a:t>
            </a:r>
          </a:p>
          <a:p>
            <a:pPr>
              <a:buFont typeface="Arial" panose="020B0604020202020204" pitchFamily="34" charset="0"/>
              <a:buChar char="•"/>
            </a:pPr>
            <a:endParaRPr lang="en-US" sz="2400" dirty="0">
              <a:solidFill>
                <a:srgbClr val="10253F"/>
              </a:solidFill>
            </a:endParaRPr>
          </a:p>
          <a:p>
            <a:pPr>
              <a:buFont typeface="Arial" panose="020B0604020202020204" pitchFamily="34" charset="0"/>
              <a:buChar char="•"/>
            </a:pPr>
            <a:r>
              <a:rPr lang="en-US" sz="2400" dirty="0">
                <a:solidFill>
                  <a:srgbClr val="10253F"/>
                </a:solidFill>
              </a:rPr>
              <a:t>Startling increase in mortality of white, rural women. Causes:</a:t>
            </a:r>
          </a:p>
          <a:p>
            <a:pPr lvl="1"/>
            <a:r>
              <a:rPr lang="en-US" sz="2400" dirty="0">
                <a:solidFill>
                  <a:srgbClr val="10253F"/>
                </a:solidFill>
              </a:rPr>
              <a:t>Risky lifestyle (smoking, alcohol abuse, opioid abuse, obesity)</a:t>
            </a:r>
          </a:p>
          <a:p>
            <a:pPr lvl="1"/>
            <a:r>
              <a:rPr lang="en-US" sz="2400" dirty="0">
                <a:solidFill>
                  <a:srgbClr val="10253F"/>
                </a:solidFill>
              </a:rPr>
              <a:t>Environmental cancer clusters</a:t>
            </a:r>
          </a:p>
          <a:p>
            <a:pPr lvl="1"/>
            <a:r>
              <a:rPr lang="en-US" sz="2400" dirty="0">
                <a:solidFill>
                  <a:srgbClr val="10253F"/>
                </a:solidFill>
              </a:rPr>
              <a:t>Suicides</a:t>
            </a:r>
          </a:p>
          <a:p>
            <a:pPr fontAlgn="auto"/>
            <a:endParaRPr lang="en-US" b="1" dirty="0"/>
          </a:p>
          <a:p>
            <a:pPr fontAlgn="auto"/>
            <a:endParaRPr lang="en-US" dirty="0"/>
          </a:p>
          <a:p>
            <a:pPr fontAlgn="auto"/>
            <a:r>
              <a:rPr lang="en-US" dirty="0"/>
              <a:t>							 January 2017</a:t>
            </a:r>
          </a:p>
          <a:p>
            <a:pPr fontAlgn="auto"/>
            <a:endParaRPr lang="en-US" i="1" dirty="0"/>
          </a:p>
          <a:p>
            <a:pPr fontAlgn="auto"/>
            <a:endParaRPr lang="en-US" i="1" dirty="0"/>
          </a:p>
          <a:p>
            <a:pPr fontAlgn="auto"/>
            <a:endParaRPr lang="en-US" i="1" dirty="0"/>
          </a:p>
        </p:txBody>
      </p:sp>
      <p:pic>
        <p:nvPicPr>
          <p:cNvPr id="4" name="Picture 5" descr="NRHA_YVL_Waves.jpg"/>
          <p:cNvPicPr>
            <a:picLocks noChangeAspect="1"/>
          </p:cNvPicPr>
          <p:nvPr/>
        </p:nvPicPr>
        <p:blipFill>
          <a:blip r:embed="rId2" cstate="print"/>
          <a:srcRect b="10445"/>
          <a:stretch>
            <a:fillRect/>
          </a:stretch>
        </p:blipFill>
        <p:spPr bwMode="auto">
          <a:xfrm>
            <a:off x="0" y="5943599"/>
            <a:ext cx="9144000" cy="943897"/>
          </a:xfrm>
          <a:prstGeom prst="rect">
            <a:avLst/>
          </a:prstGeom>
          <a:noFill/>
          <a:ln w="9525">
            <a:noFill/>
            <a:miter lim="800000"/>
            <a:headEnd/>
            <a:tailEnd/>
          </a:ln>
        </p:spPr>
      </p:pic>
      <p:pic>
        <p:nvPicPr>
          <p:cNvPr id="5" name="Picture 2" descr="Image result for rural opioid ab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 y="5076803"/>
            <a:ext cx="9144000" cy="178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1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792162"/>
          </a:xfrm>
        </p:spPr>
        <p:txBody>
          <a:bodyPr/>
          <a:lstStyle/>
          <a:p>
            <a:pPr algn="l"/>
            <a:r>
              <a:rPr lang="en-US" b="1" dirty="0">
                <a:solidFill>
                  <a:srgbClr val="10253F"/>
                </a:solidFill>
              </a:rPr>
              <a:t>Mapping the Opioid Crisis</a:t>
            </a:r>
          </a:p>
        </p:txBody>
      </p:sp>
      <p:pic>
        <p:nvPicPr>
          <p:cNvPr id="6" name="Content Placeholder 5"/>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 y="1417638"/>
            <a:ext cx="9144000" cy="5434012"/>
          </a:xfrm>
        </p:spPr>
      </p:pic>
      <p:pic>
        <p:nvPicPr>
          <p:cNvPr id="4" name="Picture 3" descr="NRHA_Louder.jpg"/>
          <p:cNvPicPr>
            <a:picLocks noChangeAspect="1"/>
          </p:cNvPicPr>
          <p:nvPr/>
        </p:nvPicPr>
        <p:blipFill>
          <a:blip r:embed="rId3" cstate="print"/>
          <a:srcRect r="35387" b="23529"/>
          <a:stretch>
            <a:fillRect/>
          </a:stretch>
        </p:blipFill>
        <p:spPr bwMode="auto">
          <a:xfrm>
            <a:off x="7612407" y="62623"/>
            <a:ext cx="1501775" cy="790141"/>
          </a:xfrm>
          <a:prstGeom prst="rect">
            <a:avLst/>
          </a:prstGeom>
          <a:noFill/>
          <a:ln w="9525">
            <a:noFill/>
            <a:miter lim="800000"/>
            <a:headEnd/>
            <a:tailEnd/>
          </a:ln>
        </p:spPr>
      </p:pic>
    </p:spTree>
    <p:extLst>
      <p:ext uri="{BB962C8B-B14F-4D97-AF65-F5344CB8AC3E}">
        <p14:creationId xmlns:p14="http://schemas.microsoft.com/office/powerpoint/2010/main" val="228653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7" y="990600"/>
            <a:ext cx="9104263" cy="5847522"/>
          </a:xfrm>
          <a:prstGeom prst="rect">
            <a:avLst/>
          </a:prstGeom>
        </p:spPr>
      </p:pic>
      <p:sp>
        <p:nvSpPr>
          <p:cNvPr id="2" name="Rectangle 1"/>
          <p:cNvSpPr/>
          <p:nvPr/>
        </p:nvSpPr>
        <p:spPr>
          <a:xfrm>
            <a:off x="0" y="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prstClr val="white"/>
                </a:solidFill>
              </a:rPr>
              <a:t>Deaths per 100,000 residents </a:t>
            </a:r>
          </a:p>
        </p:txBody>
      </p:sp>
    </p:spTree>
    <p:extLst>
      <p:ext uri="{BB962C8B-B14F-4D97-AF65-F5344CB8AC3E}">
        <p14:creationId xmlns:p14="http://schemas.microsoft.com/office/powerpoint/2010/main" val="180123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58533A-AE46-413A-80FC-EC6F70647D89}"/>
              </a:ext>
            </a:extLst>
          </p:cNvPr>
          <p:cNvSpPr>
            <a:spLocks noGrp="1"/>
          </p:cNvSpPr>
          <p:nvPr>
            <p:ph type="title"/>
          </p:nvPr>
        </p:nvSpPr>
        <p:spPr/>
        <p:txBody>
          <a:bodyPr/>
          <a:lstStyle/>
          <a:p>
            <a:r>
              <a:rPr lang="en-US" b="1" dirty="0">
                <a:solidFill>
                  <a:srgbClr val="10253F"/>
                </a:solidFill>
              </a:rPr>
              <a:t>Chronic Poverty</a:t>
            </a:r>
          </a:p>
        </p:txBody>
      </p:sp>
      <p:sp>
        <p:nvSpPr>
          <p:cNvPr id="3" name="Content Placeholder 2">
            <a:extLst>
              <a:ext uri="{FF2B5EF4-FFF2-40B4-BE49-F238E27FC236}">
                <a16:creationId xmlns="" xmlns:a16="http://schemas.microsoft.com/office/drawing/2014/main" id="{9F0373EB-4C3B-4D9D-AA26-765ADD62B2A4}"/>
              </a:ext>
            </a:extLst>
          </p:cNvPr>
          <p:cNvSpPr>
            <a:spLocks noGrp="1"/>
          </p:cNvSpPr>
          <p:nvPr>
            <p:ph idx="1"/>
          </p:nvPr>
        </p:nvSpPr>
        <p:spPr/>
        <p:txBody>
          <a:bodyPr/>
          <a:lstStyle/>
          <a:p>
            <a:endParaRPr lang="en-US" dirty="0"/>
          </a:p>
        </p:txBody>
      </p:sp>
      <p:pic>
        <p:nvPicPr>
          <p:cNvPr id="413698" name="Picture 2" descr="Image result for poverty in rural west virginia">
            <a:extLst>
              <a:ext uri="{FF2B5EF4-FFF2-40B4-BE49-F238E27FC236}">
                <a16:creationId xmlns="" xmlns:a16="http://schemas.microsoft.com/office/drawing/2014/main" id="{9A881D51-D602-4109-AC99-53943209F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7724"/>
            <a:ext cx="8153400" cy="534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118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4AE98D62-E02C-41B2-8E26-3930BF282090}"/>
              </a:ext>
            </a:extLst>
          </p:cNvPr>
          <p:cNvSpPr>
            <a:spLocks noGrp="1"/>
          </p:cNvSpPr>
          <p:nvPr>
            <p:ph sz="quarter" idx="10"/>
          </p:nvPr>
        </p:nvSpPr>
        <p:spPr>
          <a:xfrm>
            <a:off x="175011" y="304800"/>
            <a:ext cx="6225789" cy="762000"/>
          </a:xfrm>
        </p:spPr>
        <p:txBody>
          <a:bodyPr>
            <a:normAutofit/>
          </a:bodyPr>
          <a:lstStyle/>
          <a:p>
            <a:r>
              <a:rPr lang="en-US" sz="4000" b="1" dirty="0">
                <a:solidFill>
                  <a:srgbClr val="10253F"/>
                </a:solidFill>
              </a:rPr>
              <a:t>Poverty in Rural America</a:t>
            </a:r>
          </a:p>
        </p:txBody>
      </p:sp>
      <p:sp>
        <p:nvSpPr>
          <p:cNvPr id="3" name="Content Placeholder 2">
            <a:extLst>
              <a:ext uri="{FF2B5EF4-FFF2-40B4-BE49-F238E27FC236}">
                <a16:creationId xmlns="" xmlns:a16="http://schemas.microsoft.com/office/drawing/2014/main" id="{13F06394-D57C-41DE-82E2-F6EF8EF98AE3}"/>
              </a:ext>
            </a:extLst>
          </p:cNvPr>
          <p:cNvSpPr>
            <a:spLocks noGrp="1"/>
          </p:cNvSpPr>
          <p:nvPr>
            <p:ph sz="quarter" idx="11"/>
          </p:nvPr>
        </p:nvSpPr>
        <p:spPr/>
        <p:txBody>
          <a:bodyPr/>
          <a:lstStyle/>
          <a:p>
            <a:endParaRPr lang="en-US"/>
          </a:p>
        </p:txBody>
      </p:sp>
      <p:pic>
        <p:nvPicPr>
          <p:cNvPr id="420880" name="Picture 16" descr="Image result for american workers in poverty charts">
            <a:extLst>
              <a:ext uri="{FF2B5EF4-FFF2-40B4-BE49-F238E27FC236}">
                <a16:creationId xmlns="" xmlns:a16="http://schemas.microsoft.com/office/drawing/2014/main" id="{C2C97D7B-6008-4077-8325-BE412EF92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81" y="990600"/>
            <a:ext cx="8793977" cy="49925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6C60CBCE-4174-4649-BCB8-303CA39DA18B}"/>
              </a:ext>
            </a:extLst>
          </p:cNvPr>
          <p:cNvSpPr txBox="1"/>
          <p:nvPr/>
        </p:nvSpPr>
        <p:spPr>
          <a:xfrm>
            <a:off x="457200" y="5791200"/>
            <a:ext cx="7620000" cy="369332"/>
          </a:xfrm>
          <a:prstGeom prst="rect">
            <a:avLst/>
          </a:prstGeom>
          <a:noFill/>
        </p:spPr>
        <p:txBody>
          <a:bodyPr wrap="square" rtlCol="0">
            <a:spAutoFit/>
          </a:bodyPr>
          <a:lstStyle/>
          <a:p>
            <a:r>
              <a:rPr lang="en-US" dirty="0">
                <a:solidFill>
                  <a:prstClr val="black"/>
                </a:solidFill>
              </a:rPr>
              <a:t>PBS News, March 2017</a:t>
            </a:r>
          </a:p>
        </p:txBody>
      </p:sp>
      <p:pic>
        <p:nvPicPr>
          <p:cNvPr id="6" name="Picture 5" descr="NRHA_YVL_Waves.jpg">
            <a:extLst>
              <a:ext uri="{FF2B5EF4-FFF2-40B4-BE49-F238E27FC236}">
                <a16:creationId xmlns="" xmlns:a16="http://schemas.microsoft.com/office/drawing/2014/main" id="{6484AB56-47E1-4B22-A5D2-EAA4B3027123}"/>
              </a:ext>
            </a:extLst>
          </p:cNvPr>
          <p:cNvPicPr>
            <a:picLocks noChangeAspect="1"/>
          </p:cNvPicPr>
          <p:nvPr/>
        </p:nvPicPr>
        <p:blipFill>
          <a:blip r:embed="rId3" cstate="print"/>
          <a:srcRect b="10445"/>
          <a:stretch>
            <a:fillRect/>
          </a:stretch>
        </p:blipFill>
        <p:spPr bwMode="auto">
          <a:xfrm>
            <a:off x="0" y="6160532"/>
            <a:ext cx="9144000" cy="563418"/>
          </a:xfrm>
          <a:prstGeom prst="rect">
            <a:avLst/>
          </a:prstGeom>
          <a:noFill/>
          <a:ln w="9525">
            <a:noFill/>
            <a:miter lim="800000"/>
            <a:headEnd/>
            <a:tailEnd/>
          </a:ln>
        </p:spPr>
      </p:pic>
    </p:spTree>
    <p:extLst>
      <p:ext uri="{BB962C8B-B14F-4D97-AF65-F5344CB8AC3E}">
        <p14:creationId xmlns:p14="http://schemas.microsoft.com/office/powerpoint/2010/main" val="417589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4EC52C9-9C4A-49F1-8C40-E7B962406BCA}"/>
              </a:ext>
            </a:extLst>
          </p:cNvPr>
          <p:cNvSpPr>
            <a:spLocks noGrp="1"/>
          </p:cNvSpPr>
          <p:nvPr>
            <p:ph sz="quarter" idx="10"/>
          </p:nvPr>
        </p:nvSpPr>
        <p:spPr/>
        <p:txBody>
          <a:bodyPr/>
          <a:lstStyle/>
          <a:p>
            <a:endParaRPr lang="en-US"/>
          </a:p>
        </p:txBody>
      </p:sp>
      <p:sp>
        <p:nvSpPr>
          <p:cNvPr id="3" name="Content Placeholder 2">
            <a:extLst>
              <a:ext uri="{FF2B5EF4-FFF2-40B4-BE49-F238E27FC236}">
                <a16:creationId xmlns="" xmlns:a16="http://schemas.microsoft.com/office/drawing/2014/main" id="{9667C9DE-21DF-4855-A4FA-FA2E7B60D813}"/>
              </a:ext>
            </a:extLst>
          </p:cNvPr>
          <p:cNvSpPr>
            <a:spLocks noGrp="1"/>
          </p:cNvSpPr>
          <p:nvPr>
            <p:ph sz="quarter" idx="11"/>
          </p:nvPr>
        </p:nvSpPr>
        <p:spPr/>
        <p:txBody>
          <a:bodyPr/>
          <a:lstStyle/>
          <a:p>
            <a:endParaRPr lang="en-US"/>
          </a:p>
        </p:txBody>
      </p:sp>
      <p:pic>
        <p:nvPicPr>
          <p:cNvPr id="421890" name="Picture 2" descr="Image result for job growth in American urban rural chart">
            <a:extLst>
              <a:ext uri="{FF2B5EF4-FFF2-40B4-BE49-F238E27FC236}">
                <a16:creationId xmlns="" xmlns:a16="http://schemas.microsoft.com/office/drawing/2014/main" id="{075C9D7D-70CE-429B-BC42-E3D8AFCA0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599"/>
            <a:ext cx="8734425" cy="650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0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2002CDC-854D-4D2A-AE7C-19F7C60E7488}"/>
              </a:ext>
            </a:extLst>
          </p:cNvPr>
          <p:cNvSpPr>
            <a:spLocks noGrp="1"/>
          </p:cNvSpPr>
          <p:nvPr>
            <p:ph sz="quarter" idx="10"/>
          </p:nvPr>
        </p:nvSpPr>
        <p:spPr>
          <a:xfrm>
            <a:off x="228600" y="152400"/>
            <a:ext cx="6172200" cy="609600"/>
          </a:xfrm>
        </p:spPr>
        <p:txBody>
          <a:bodyPr>
            <a:noAutofit/>
          </a:bodyPr>
          <a:lstStyle/>
          <a:p>
            <a:r>
              <a:rPr lang="en-US" sz="4800" b="1" dirty="0">
                <a:solidFill>
                  <a:srgbClr val="10253F"/>
                </a:solidFill>
              </a:rPr>
              <a:t>Rural Resilience</a:t>
            </a:r>
          </a:p>
        </p:txBody>
      </p:sp>
      <p:sp>
        <p:nvSpPr>
          <p:cNvPr id="3" name="Content Placeholder 2">
            <a:extLst>
              <a:ext uri="{FF2B5EF4-FFF2-40B4-BE49-F238E27FC236}">
                <a16:creationId xmlns="" xmlns:a16="http://schemas.microsoft.com/office/drawing/2014/main" id="{CD61E6FC-F657-466B-8F27-3A25B08F5384}"/>
              </a:ext>
            </a:extLst>
          </p:cNvPr>
          <p:cNvSpPr>
            <a:spLocks noGrp="1"/>
          </p:cNvSpPr>
          <p:nvPr>
            <p:ph sz="quarter" idx="11"/>
          </p:nvPr>
        </p:nvSpPr>
        <p:spPr/>
        <p:txBody>
          <a:bodyPr/>
          <a:lstStyle/>
          <a:p>
            <a:endParaRPr lang="en-US" dirty="0"/>
          </a:p>
        </p:txBody>
      </p:sp>
      <p:pic>
        <p:nvPicPr>
          <p:cNvPr id="423938" name="Picture 2" descr="Image result for american entrepreneurship per 1000 charts">
            <a:extLst>
              <a:ext uri="{FF2B5EF4-FFF2-40B4-BE49-F238E27FC236}">
                <a16:creationId xmlns="" xmlns:a16="http://schemas.microsoft.com/office/drawing/2014/main" id="{BF4E8A39-15DE-407C-9301-45D2179E4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76" y="1219200"/>
            <a:ext cx="7838824" cy="525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RHA_YVL_Waves.jpg">
            <a:extLst>
              <a:ext uri="{FF2B5EF4-FFF2-40B4-BE49-F238E27FC236}">
                <a16:creationId xmlns="" xmlns:a16="http://schemas.microsoft.com/office/drawing/2014/main" id="{7FB4C8E1-7410-44FE-8CC6-6C8E04C95DB5}"/>
              </a:ext>
            </a:extLst>
          </p:cNvPr>
          <p:cNvPicPr>
            <a:picLocks noChangeAspect="1"/>
          </p:cNvPicPr>
          <p:nvPr/>
        </p:nvPicPr>
        <p:blipFill>
          <a:blip r:embed="rId3" cstate="print"/>
          <a:srcRect b="10445"/>
          <a:stretch>
            <a:fillRect/>
          </a:stretch>
        </p:blipFill>
        <p:spPr bwMode="auto">
          <a:xfrm>
            <a:off x="-25400" y="6324600"/>
            <a:ext cx="9144000" cy="442686"/>
          </a:xfrm>
          <a:prstGeom prst="rect">
            <a:avLst/>
          </a:prstGeom>
          <a:noFill/>
          <a:ln w="9525">
            <a:noFill/>
            <a:miter lim="800000"/>
            <a:headEnd/>
            <a:tailEnd/>
          </a:ln>
        </p:spPr>
      </p:pic>
    </p:spTree>
    <p:extLst>
      <p:ext uri="{BB962C8B-B14F-4D97-AF65-F5344CB8AC3E}">
        <p14:creationId xmlns:p14="http://schemas.microsoft.com/office/powerpoint/2010/main" val="101133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06DB172-D690-4987-BC77-1BADF389BD2D}"/>
              </a:ext>
            </a:extLst>
          </p:cNvPr>
          <p:cNvSpPr>
            <a:spLocks noGrp="1"/>
          </p:cNvSpPr>
          <p:nvPr>
            <p:ph sz="quarter" idx="10"/>
          </p:nvPr>
        </p:nvSpPr>
        <p:spPr>
          <a:xfrm>
            <a:off x="762000" y="228600"/>
            <a:ext cx="7162800" cy="838200"/>
          </a:xfrm>
        </p:spPr>
        <p:txBody>
          <a:bodyPr>
            <a:normAutofit/>
          </a:bodyPr>
          <a:lstStyle/>
          <a:p>
            <a:r>
              <a:rPr lang="en-US" b="1" dirty="0" smtClean="0">
                <a:solidFill>
                  <a:srgbClr val="10253F"/>
                </a:solidFill>
              </a:rPr>
              <a:t>The Shutdown Shut Down</a:t>
            </a:r>
            <a:endParaRPr lang="en-US" b="1" dirty="0">
              <a:solidFill>
                <a:srgbClr val="10253F"/>
              </a:solidFill>
            </a:endParaRPr>
          </a:p>
        </p:txBody>
      </p:sp>
      <p:sp>
        <p:nvSpPr>
          <p:cNvPr id="3" name="Content Placeholder 2">
            <a:extLst>
              <a:ext uri="{FF2B5EF4-FFF2-40B4-BE49-F238E27FC236}">
                <a16:creationId xmlns:a16="http://schemas.microsoft.com/office/drawing/2014/main" xmlns="" id="{B0B16EA1-4FD0-4C82-BFFE-EDAFFCC61903}"/>
              </a:ext>
            </a:extLst>
          </p:cNvPr>
          <p:cNvSpPr>
            <a:spLocks noGrp="1"/>
          </p:cNvSpPr>
          <p:nvPr>
            <p:ph sz="quarter" idx="11"/>
          </p:nvPr>
        </p:nvSpPr>
        <p:spPr>
          <a:xfrm>
            <a:off x="762000" y="1066800"/>
            <a:ext cx="7620000" cy="3962400"/>
          </a:xfrm>
        </p:spPr>
        <p:txBody>
          <a:bodyPr/>
          <a:lstStyle/>
          <a:p>
            <a:pPr>
              <a:buFont typeface="Arial" panose="020B0604020202020204" pitchFamily="34" charset="0"/>
              <a:buChar char="•"/>
            </a:pPr>
            <a:r>
              <a:rPr lang="en-US" dirty="0" smtClean="0">
                <a:solidFill>
                  <a:srgbClr val="10253F"/>
                </a:solidFill>
              </a:rPr>
              <a:t>18</a:t>
            </a:r>
            <a:r>
              <a:rPr lang="en-US" baseline="30000" dirty="0" smtClean="0">
                <a:solidFill>
                  <a:srgbClr val="10253F"/>
                </a:solidFill>
              </a:rPr>
              <a:t>th</a:t>
            </a:r>
            <a:r>
              <a:rPr lang="en-US" dirty="0" smtClean="0">
                <a:solidFill>
                  <a:srgbClr val="10253F"/>
                </a:solidFill>
              </a:rPr>
              <a:t> Government shutdown in since 1976</a:t>
            </a:r>
          </a:p>
          <a:p>
            <a:pPr>
              <a:buFont typeface="Arial" panose="020B0604020202020204" pitchFamily="34" charset="0"/>
              <a:buChar char="•"/>
            </a:pPr>
            <a:r>
              <a:rPr lang="en-US" dirty="0" smtClean="0">
                <a:solidFill>
                  <a:srgbClr val="10253F"/>
                </a:solidFill>
              </a:rPr>
              <a:t>Last Government shutdown was in 2013</a:t>
            </a:r>
          </a:p>
          <a:p>
            <a:pPr>
              <a:buFont typeface="Arial" panose="020B0604020202020204" pitchFamily="34" charset="0"/>
              <a:buChar char="•"/>
            </a:pPr>
            <a:r>
              <a:rPr lang="en-US" dirty="0" smtClean="0">
                <a:solidFill>
                  <a:srgbClr val="10253F"/>
                </a:solidFill>
              </a:rPr>
              <a:t>Average days per shutdown: 6.9</a:t>
            </a:r>
          </a:p>
          <a:p>
            <a:pPr>
              <a:buFont typeface="Arial" panose="020B0604020202020204" pitchFamily="34" charset="0"/>
              <a:buChar char="•"/>
            </a:pPr>
            <a:r>
              <a:rPr lang="en-US" dirty="0" smtClean="0">
                <a:solidFill>
                  <a:srgbClr val="10253F"/>
                </a:solidFill>
              </a:rPr>
              <a:t>Shutdowns are constitutional </a:t>
            </a:r>
            <a:r>
              <a:rPr lang="en-US" dirty="0">
                <a:solidFill>
                  <a:srgbClr val="10253F"/>
                </a:solidFill>
              </a:rPr>
              <a:t>in nature: Article I, Section 9, which says, "No Money shall be drawn from the Treasury, but in Consequence of Appropriations made by Law</a:t>
            </a:r>
            <a:r>
              <a:rPr lang="en-US" dirty="0" smtClean="0">
                <a:solidFill>
                  <a:srgbClr val="10253F"/>
                </a:solidFill>
              </a:rPr>
              <a:t>.“</a:t>
            </a:r>
          </a:p>
          <a:p>
            <a:pPr>
              <a:buFont typeface="Arial" panose="020B0604020202020204" pitchFamily="34" charset="0"/>
              <a:buChar char="•"/>
            </a:pPr>
            <a:r>
              <a:rPr lang="en-US" dirty="0" smtClean="0">
                <a:solidFill>
                  <a:srgbClr val="10253F"/>
                </a:solidFill>
              </a:rPr>
              <a:t>Appropriations since Oct. 1, 2017 have been made by Continuing Resolutions (CR), there have been 4 CRs in FY 2018</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202780"/>
            <a:ext cx="4724399" cy="2650272"/>
          </a:xfrm>
          <a:prstGeom prst="rect">
            <a:avLst/>
          </a:prstGeom>
        </p:spPr>
      </p:pic>
    </p:spTree>
    <p:extLst>
      <p:ext uri="{BB962C8B-B14F-4D97-AF65-F5344CB8AC3E}">
        <p14:creationId xmlns:p14="http://schemas.microsoft.com/office/powerpoint/2010/main" val="148747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06DB172-D690-4987-BC77-1BADF389BD2D}"/>
              </a:ext>
            </a:extLst>
          </p:cNvPr>
          <p:cNvSpPr>
            <a:spLocks noGrp="1"/>
          </p:cNvSpPr>
          <p:nvPr>
            <p:ph sz="quarter" idx="10"/>
          </p:nvPr>
        </p:nvSpPr>
        <p:spPr>
          <a:xfrm>
            <a:off x="252350" y="152400"/>
            <a:ext cx="7643751" cy="1219200"/>
          </a:xfrm>
        </p:spPr>
        <p:txBody>
          <a:bodyPr>
            <a:normAutofit/>
          </a:bodyPr>
          <a:lstStyle/>
          <a:p>
            <a:pPr algn="ctr"/>
            <a:r>
              <a:rPr lang="en-US" b="1" dirty="0" smtClean="0">
                <a:solidFill>
                  <a:srgbClr val="10253F"/>
                </a:solidFill>
              </a:rPr>
              <a:t>What is in the 4</a:t>
            </a:r>
            <a:r>
              <a:rPr lang="en-US" b="1" baseline="30000" dirty="0" smtClean="0">
                <a:solidFill>
                  <a:srgbClr val="10253F"/>
                </a:solidFill>
              </a:rPr>
              <a:t>th</a:t>
            </a:r>
            <a:r>
              <a:rPr lang="en-US" b="1" dirty="0" smtClean="0">
                <a:solidFill>
                  <a:srgbClr val="10253F"/>
                </a:solidFill>
              </a:rPr>
              <a:t> Continuing Resolution…</a:t>
            </a:r>
          </a:p>
          <a:p>
            <a:pPr algn="ctr"/>
            <a:r>
              <a:rPr lang="en-US" b="1" dirty="0" smtClean="0">
                <a:solidFill>
                  <a:srgbClr val="10253F"/>
                </a:solidFill>
              </a:rPr>
              <a:t>and not?</a:t>
            </a:r>
            <a:endParaRPr lang="en-US" b="1" dirty="0">
              <a:solidFill>
                <a:srgbClr val="10253F"/>
              </a:solidFill>
            </a:endParaRPr>
          </a:p>
        </p:txBody>
      </p:sp>
      <p:sp>
        <p:nvSpPr>
          <p:cNvPr id="3" name="Content Placeholder 2">
            <a:extLst>
              <a:ext uri="{FF2B5EF4-FFF2-40B4-BE49-F238E27FC236}">
                <a16:creationId xmlns:a16="http://schemas.microsoft.com/office/drawing/2014/main" xmlns="" id="{B0B16EA1-4FD0-4C82-BFFE-EDAFFCC61903}"/>
              </a:ext>
            </a:extLst>
          </p:cNvPr>
          <p:cNvSpPr>
            <a:spLocks noGrp="1"/>
          </p:cNvSpPr>
          <p:nvPr>
            <p:ph sz="quarter" idx="11"/>
          </p:nvPr>
        </p:nvSpPr>
        <p:spPr>
          <a:xfrm>
            <a:off x="252350" y="1371600"/>
            <a:ext cx="8124701" cy="5943600"/>
          </a:xfrm>
        </p:spPr>
        <p:txBody>
          <a:bodyPr>
            <a:normAutofit/>
          </a:bodyPr>
          <a:lstStyle/>
          <a:p>
            <a:pPr>
              <a:buFont typeface="Arial" panose="020B0604020202020204" pitchFamily="34" charset="0"/>
              <a:buChar char="•"/>
            </a:pPr>
            <a:r>
              <a:rPr lang="en-US" dirty="0" smtClean="0">
                <a:solidFill>
                  <a:srgbClr val="10253F"/>
                </a:solidFill>
              </a:rPr>
              <a:t>CHIP reauthorized for 6 years</a:t>
            </a:r>
          </a:p>
          <a:p>
            <a:pPr>
              <a:buFont typeface="Arial" panose="020B0604020202020204" pitchFamily="34" charset="0"/>
              <a:buChar char="•"/>
            </a:pPr>
            <a:r>
              <a:rPr lang="en-US" dirty="0" smtClean="0">
                <a:solidFill>
                  <a:srgbClr val="10253F"/>
                </a:solidFill>
              </a:rPr>
              <a:t>Government funded through Feb. 8, 2018</a:t>
            </a:r>
          </a:p>
          <a:p>
            <a:pPr>
              <a:buFont typeface="Arial" panose="020B0604020202020204" pitchFamily="34" charset="0"/>
              <a:buChar char="•"/>
            </a:pPr>
            <a:r>
              <a:rPr lang="en-US" dirty="0" smtClean="0">
                <a:solidFill>
                  <a:srgbClr val="10253F"/>
                </a:solidFill>
              </a:rPr>
              <a:t>Another show down deadline, potentially</a:t>
            </a:r>
          </a:p>
          <a:p>
            <a:pPr>
              <a:buFont typeface="Arial" panose="020B0604020202020204" pitchFamily="34" charset="0"/>
              <a:buChar char="•"/>
            </a:pPr>
            <a:r>
              <a:rPr lang="en-US" dirty="0" smtClean="0">
                <a:solidFill>
                  <a:srgbClr val="10253F"/>
                </a:solidFill>
              </a:rPr>
              <a:t>Delay ACAs </a:t>
            </a:r>
            <a:r>
              <a:rPr lang="en-US" dirty="0">
                <a:solidFill>
                  <a:srgbClr val="10253F"/>
                </a:solidFill>
              </a:rPr>
              <a:t>medical device and Cadillac taxes for two years </a:t>
            </a:r>
            <a:endParaRPr lang="en-US" dirty="0" smtClean="0">
              <a:solidFill>
                <a:srgbClr val="10253F"/>
              </a:solidFill>
            </a:endParaRPr>
          </a:p>
          <a:p>
            <a:pPr>
              <a:buFont typeface="Arial" panose="020B0604020202020204" pitchFamily="34" charset="0"/>
              <a:buChar char="•"/>
            </a:pPr>
            <a:r>
              <a:rPr lang="en-US" dirty="0" smtClean="0">
                <a:solidFill>
                  <a:srgbClr val="10253F"/>
                </a:solidFill>
              </a:rPr>
              <a:t>Delay ACAs health </a:t>
            </a:r>
            <a:r>
              <a:rPr lang="en-US" dirty="0">
                <a:solidFill>
                  <a:srgbClr val="10253F"/>
                </a:solidFill>
              </a:rPr>
              <a:t>insurance tax for one year</a:t>
            </a:r>
            <a:endParaRPr lang="en-US" dirty="0" smtClean="0">
              <a:solidFill>
                <a:srgbClr val="10253F"/>
              </a:solidFill>
            </a:endParaRPr>
          </a:p>
          <a:p>
            <a:pPr>
              <a:buFont typeface="Arial" panose="020B0604020202020204" pitchFamily="34" charset="0"/>
              <a:buChar char="•"/>
            </a:pPr>
            <a:endParaRPr lang="en-US" dirty="0">
              <a:solidFill>
                <a:srgbClr val="10253F"/>
              </a:solidFill>
            </a:endParaRPr>
          </a:p>
          <a:p>
            <a:pPr marL="0" indent="0"/>
            <a:r>
              <a:rPr lang="en-US" b="1" dirty="0" smtClean="0">
                <a:solidFill>
                  <a:srgbClr val="10253F"/>
                </a:solidFill>
              </a:rPr>
              <a:t>What is NOT in the Continuing Resolution</a:t>
            </a:r>
            <a:r>
              <a:rPr lang="en-US" dirty="0" smtClean="0">
                <a:solidFill>
                  <a:srgbClr val="10253F"/>
                </a:solidFill>
              </a:rPr>
              <a:t>:</a:t>
            </a:r>
          </a:p>
          <a:p>
            <a:pPr marL="0" indent="0"/>
            <a:endParaRPr lang="en-US" dirty="0" smtClean="0">
              <a:solidFill>
                <a:srgbClr val="10253F"/>
              </a:solidFill>
            </a:endParaRPr>
          </a:p>
          <a:p>
            <a:pPr>
              <a:buFont typeface="Arial" panose="020B0604020202020204" pitchFamily="34" charset="0"/>
              <a:buChar char="•"/>
            </a:pPr>
            <a:r>
              <a:rPr lang="en-US" dirty="0" smtClean="0">
                <a:solidFill>
                  <a:srgbClr val="10253F"/>
                </a:solidFill>
              </a:rPr>
              <a:t>Medicare Extenders</a:t>
            </a:r>
          </a:p>
          <a:p>
            <a:pPr lvl="1">
              <a:buFont typeface="Arial" panose="020B0604020202020204" pitchFamily="34" charset="0"/>
              <a:buChar char="•"/>
            </a:pPr>
            <a:r>
              <a:rPr lang="en-US" dirty="0" smtClean="0">
                <a:solidFill>
                  <a:srgbClr val="10253F"/>
                </a:solidFill>
              </a:rPr>
              <a:t>Low-Volume Hospital Program</a:t>
            </a:r>
          </a:p>
          <a:p>
            <a:pPr lvl="1">
              <a:buFont typeface="Arial" panose="020B0604020202020204" pitchFamily="34" charset="0"/>
              <a:buChar char="•"/>
            </a:pPr>
            <a:r>
              <a:rPr lang="en-US" dirty="0" smtClean="0">
                <a:solidFill>
                  <a:srgbClr val="10253F"/>
                </a:solidFill>
              </a:rPr>
              <a:t>Medicare Dependent Hospital Program</a:t>
            </a:r>
          </a:p>
          <a:p>
            <a:pPr lvl="1">
              <a:buFont typeface="Arial" panose="020B0604020202020204" pitchFamily="34" charset="0"/>
              <a:buChar char="•"/>
            </a:pPr>
            <a:r>
              <a:rPr lang="en-US" dirty="0" smtClean="0">
                <a:solidFill>
                  <a:srgbClr val="10253F"/>
                </a:solidFill>
              </a:rPr>
              <a:t>Rural Ambulance Add-on</a:t>
            </a:r>
          </a:p>
          <a:p>
            <a:pPr lvl="1">
              <a:buFont typeface="Arial" panose="020B0604020202020204" pitchFamily="34" charset="0"/>
              <a:buChar char="•"/>
            </a:pPr>
            <a:r>
              <a:rPr lang="en-US" dirty="0" smtClean="0">
                <a:solidFill>
                  <a:srgbClr val="10253F"/>
                </a:solidFill>
              </a:rPr>
              <a:t>Rural Home Health Add-on</a:t>
            </a:r>
          </a:p>
          <a:p>
            <a:pPr lvl="1">
              <a:buFont typeface="Arial" panose="020B0604020202020204" pitchFamily="34" charset="0"/>
              <a:buChar char="•"/>
            </a:pPr>
            <a:r>
              <a:rPr lang="en-US" dirty="0" smtClean="0">
                <a:solidFill>
                  <a:srgbClr val="10253F"/>
                </a:solidFill>
              </a:rPr>
              <a:t>Geographical Practice Cost Index (GPCI)</a:t>
            </a:r>
          </a:p>
          <a:p>
            <a:pPr marL="400050">
              <a:buFont typeface="Arial" panose="020B0604020202020204" pitchFamily="34" charset="0"/>
              <a:buChar char="•"/>
            </a:pPr>
            <a:r>
              <a:rPr lang="en-US" dirty="0" smtClean="0">
                <a:solidFill>
                  <a:srgbClr val="10253F"/>
                </a:solidFill>
              </a:rPr>
              <a:t>FQHC ACA Funding Cliff </a:t>
            </a:r>
          </a:p>
        </p:txBody>
      </p:sp>
    </p:spTree>
    <p:extLst>
      <p:ext uri="{BB962C8B-B14F-4D97-AF65-F5344CB8AC3E}">
        <p14:creationId xmlns:p14="http://schemas.microsoft.com/office/powerpoint/2010/main" val="99491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06DB172-D690-4987-BC77-1BADF389BD2D}"/>
              </a:ext>
            </a:extLst>
          </p:cNvPr>
          <p:cNvSpPr>
            <a:spLocks noGrp="1"/>
          </p:cNvSpPr>
          <p:nvPr>
            <p:ph sz="quarter" idx="10"/>
          </p:nvPr>
        </p:nvSpPr>
        <p:spPr>
          <a:xfrm>
            <a:off x="762000" y="457200"/>
            <a:ext cx="7162800" cy="838200"/>
          </a:xfrm>
        </p:spPr>
        <p:txBody>
          <a:bodyPr>
            <a:normAutofit/>
          </a:bodyPr>
          <a:lstStyle/>
          <a:p>
            <a:r>
              <a:rPr lang="en-US" b="1" dirty="0">
                <a:solidFill>
                  <a:srgbClr val="10253F"/>
                </a:solidFill>
              </a:rPr>
              <a:t>New Year, Same Rural </a:t>
            </a:r>
            <a:r>
              <a:rPr lang="en-US" b="1" dirty="0" smtClean="0">
                <a:solidFill>
                  <a:srgbClr val="10253F"/>
                </a:solidFill>
              </a:rPr>
              <a:t>Issues</a:t>
            </a:r>
            <a:endParaRPr lang="en-US" b="1" dirty="0">
              <a:solidFill>
                <a:srgbClr val="10253F"/>
              </a:solidFill>
            </a:endParaRPr>
          </a:p>
        </p:txBody>
      </p:sp>
      <p:sp>
        <p:nvSpPr>
          <p:cNvPr id="3" name="Content Placeholder 2">
            <a:extLst>
              <a:ext uri="{FF2B5EF4-FFF2-40B4-BE49-F238E27FC236}">
                <a16:creationId xmlns:a16="http://schemas.microsoft.com/office/drawing/2014/main" xmlns="" id="{B0B16EA1-4FD0-4C82-BFFE-EDAFFCC61903}"/>
              </a:ext>
            </a:extLst>
          </p:cNvPr>
          <p:cNvSpPr>
            <a:spLocks noGrp="1"/>
          </p:cNvSpPr>
          <p:nvPr>
            <p:ph sz="quarter" idx="11"/>
          </p:nvPr>
        </p:nvSpPr>
        <p:spPr>
          <a:xfrm>
            <a:off x="762000" y="1066800"/>
            <a:ext cx="7620000" cy="3962400"/>
          </a:xfrm>
        </p:spPr>
        <p:txBody>
          <a:bodyPr/>
          <a:lstStyle/>
          <a:p>
            <a:pPr>
              <a:buFont typeface="Arial" panose="020B0604020202020204" pitchFamily="34" charset="0"/>
              <a:buChar char="•"/>
            </a:pPr>
            <a:r>
              <a:rPr lang="en-US" dirty="0" smtClean="0">
                <a:solidFill>
                  <a:srgbClr val="10253F"/>
                </a:solidFill>
              </a:rPr>
              <a:t>Rural PPS Hospital Payment Cuts</a:t>
            </a:r>
          </a:p>
          <a:p>
            <a:pPr>
              <a:buFont typeface="Arial" panose="020B0604020202020204" pitchFamily="34" charset="0"/>
              <a:buChar char="•"/>
            </a:pPr>
            <a:r>
              <a:rPr lang="en-US" dirty="0" smtClean="0">
                <a:solidFill>
                  <a:srgbClr val="10253F"/>
                </a:solidFill>
              </a:rPr>
              <a:t>Renewed Threats on Swing Bed Payments for Critical Access Hospitals</a:t>
            </a:r>
          </a:p>
          <a:p>
            <a:pPr>
              <a:buFont typeface="Arial" panose="020B0604020202020204" pitchFamily="34" charset="0"/>
              <a:buChar char="•"/>
            </a:pPr>
            <a:r>
              <a:rPr lang="en-US" dirty="0" smtClean="0">
                <a:solidFill>
                  <a:srgbClr val="10253F"/>
                </a:solidFill>
              </a:rPr>
              <a:t>Rural Hospital Closures</a:t>
            </a:r>
          </a:p>
          <a:p>
            <a:pPr>
              <a:buFont typeface="Arial" panose="020B0604020202020204" pitchFamily="34" charset="0"/>
              <a:buChar char="•"/>
            </a:pPr>
            <a:r>
              <a:rPr lang="en-US" dirty="0" smtClean="0">
                <a:solidFill>
                  <a:srgbClr val="10253F"/>
                </a:solidFill>
              </a:rPr>
              <a:t>CHIP, Community Health Centers Funding</a:t>
            </a:r>
          </a:p>
          <a:p>
            <a:pPr>
              <a:buFont typeface="Arial" panose="020B0604020202020204" pitchFamily="34" charset="0"/>
              <a:buChar char="•"/>
            </a:pPr>
            <a:r>
              <a:rPr lang="en-US" dirty="0" smtClean="0">
                <a:solidFill>
                  <a:srgbClr val="10253F"/>
                </a:solidFill>
              </a:rPr>
              <a:t>Continued Medicare Cuts cause continued harm</a:t>
            </a:r>
          </a:p>
          <a:p>
            <a:pPr lvl="1"/>
            <a:r>
              <a:rPr lang="en-US" dirty="0" smtClean="0">
                <a:solidFill>
                  <a:srgbClr val="10253F"/>
                </a:solidFill>
              </a:rPr>
              <a:t>Sequestration</a:t>
            </a:r>
          </a:p>
          <a:p>
            <a:pPr lvl="1"/>
            <a:r>
              <a:rPr lang="en-US" dirty="0" smtClean="0">
                <a:solidFill>
                  <a:srgbClr val="10253F"/>
                </a:solidFill>
              </a:rPr>
              <a:t>Bad Debt Reductions</a:t>
            </a:r>
          </a:p>
          <a:p>
            <a:pPr>
              <a:buFont typeface="Arial" panose="020B0604020202020204" pitchFamily="34" charset="0"/>
              <a:buChar char="•"/>
            </a:pPr>
            <a:r>
              <a:rPr lang="en-US" dirty="0" smtClean="0">
                <a:solidFill>
                  <a:srgbClr val="10253F"/>
                </a:solidFill>
              </a:rPr>
              <a:t>Potential for government shutdown - - again.</a:t>
            </a:r>
            <a:endParaRPr lang="en-US" dirty="0">
              <a:solidFill>
                <a:srgbClr val="10253F"/>
              </a:solidFill>
            </a:endParaRPr>
          </a:p>
        </p:txBody>
      </p:sp>
      <p:pic>
        <p:nvPicPr>
          <p:cNvPr id="4" name="Picture 2" descr="PHOTO: Exterior view of the U.S. Capitol building, in Washington, Jan. 18, 2017. ">
            <a:extLst>
              <a:ext uri="{FF2B5EF4-FFF2-40B4-BE49-F238E27FC236}">
                <a16:creationId xmlns:a16="http://schemas.microsoft.com/office/drawing/2014/main" xmlns="" id="{8A0C688A-6F70-4502-8E84-8EA05E0AC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5" y="4191000"/>
            <a:ext cx="9144000" cy="276543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happy new year">
            <a:extLst>
              <a:ext uri="{FF2B5EF4-FFF2-40B4-BE49-F238E27FC236}">
                <a16:creationId xmlns:a16="http://schemas.microsoft.com/office/drawing/2014/main" xmlns="" id="{0CCD96F7-9613-47C5-8019-D29286474D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9083" y="2819400"/>
            <a:ext cx="236220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47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228600" y="1295400"/>
            <a:ext cx="8534400" cy="4343400"/>
          </a:xfrm>
        </p:spPr>
        <p:txBody>
          <a:bodyPr/>
          <a:lstStyle/>
          <a:p>
            <a:pPr eaLnBrk="1" hangingPunct="1">
              <a:lnSpc>
                <a:spcPct val="90000"/>
              </a:lnSpc>
              <a:buFontTx/>
              <a:buNone/>
            </a:pPr>
            <a:r>
              <a:rPr lang="en-US" altLang="en-US" dirty="0" smtClean="0">
                <a:solidFill>
                  <a:srgbClr val="10253F"/>
                </a:solidFill>
                <a:latin typeface="Arial" charset="0"/>
              </a:rPr>
              <a:t>   </a:t>
            </a:r>
            <a:r>
              <a:rPr lang="en-US" altLang="en-US" sz="4400" b="1" dirty="0" smtClean="0">
                <a:solidFill>
                  <a:srgbClr val="10253F"/>
                </a:solidFill>
                <a:latin typeface="Trebuchet MS" pitchFamily="34" charset="0"/>
              </a:rPr>
              <a:t>Improving the health of the 62 million who call rural America home.</a:t>
            </a:r>
          </a:p>
          <a:p>
            <a:pPr eaLnBrk="1" hangingPunct="1">
              <a:lnSpc>
                <a:spcPct val="90000"/>
              </a:lnSpc>
              <a:buFontTx/>
              <a:buNone/>
            </a:pPr>
            <a:endParaRPr lang="en-US" altLang="en-US" sz="4800" b="1" dirty="0" smtClean="0">
              <a:solidFill>
                <a:srgbClr val="10253F"/>
              </a:solidFill>
              <a:latin typeface="Arial" charset="0"/>
            </a:endParaRPr>
          </a:p>
          <a:p>
            <a:pPr eaLnBrk="1" hangingPunct="1">
              <a:lnSpc>
                <a:spcPct val="90000"/>
              </a:lnSpc>
              <a:buFontTx/>
              <a:buNone/>
            </a:pPr>
            <a:r>
              <a:rPr lang="en-US" altLang="en-US" sz="4800" b="1" dirty="0" smtClean="0">
                <a:solidFill>
                  <a:srgbClr val="10253F"/>
                </a:solidFill>
                <a:latin typeface="Arial" charset="0"/>
              </a:rPr>
              <a:t>  </a:t>
            </a:r>
            <a:r>
              <a:rPr lang="en-US" altLang="en-US" sz="3600" b="1" dirty="0" smtClean="0">
                <a:solidFill>
                  <a:srgbClr val="10253F"/>
                </a:solidFill>
                <a:latin typeface="Trebuchet MS" pitchFamily="34" charset="0"/>
              </a:rPr>
              <a:t>NRHA is non-profit </a:t>
            </a:r>
          </a:p>
          <a:p>
            <a:pPr eaLnBrk="1" hangingPunct="1">
              <a:lnSpc>
                <a:spcPct val="90000"/>
              </a:lnSpc>
              <a:buFontTx/>
              <a:buNone/>
            </a:pPr>
            <a:r>
              <a:rPr lang="en-US" altLang="en-US" sz="3600" b="1" dirty="0" smtClean="0">
                <a:solidFill>
                  <a:srgbClr val="10253F"/>
                </a:solidFill>
                <a:latin typeface="Trebuchet MS" pitchFamily="34" charset="0"/>
              </a:rPr>
              <a:t>   and non-partisan.</a:t>
            </a:r>
          </a:p>
        </p:txBody>
      </p:sp>
    </p:spTree>
    <p:extLst>
      <p:ext uri="{BB962C8B-B14F-4D97-AF65-F5344CB8AC3E}">
        <p14:creationId xmlns:p14="http://schemas.microsoft.com/office/powerpoint/2010/main" val="404305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E4390D6-4570-42ED-9D82-DA3A13C530C2}"/>
              </a:ext>
            </a:extLst>
          </p:cNvPr>
          <p:cNvSpPr>
            <a:spLocks noGrp="1"/>
          </p:cNvSpPr>
          <p:nvPr>
            <p:ph sz="quarter" idx="10"/>
          </p:nvPr>
        </p:nvSpPr>
        <p:spPr>
          <a:xfrm>
            <a:off x="762000" y="457200"/>
            <a:ext cx="7162800" cy="838200"/>
          </a:xfrm>
        </p:spPr>
        <p:txBody>
          <a:bodyPr>
            <a:normAutofit fontScale="92500"/>
          </a:bodyPr>
          <a:lstStyle/>
          <a:p>
            <a:r>
              <a:rPr lang="en-US" b="1" dirty="0">
                <a:solidFill>
                  <a:srgbClr val="10253F"/>
                </a:solidFill>
              </a:rPr>
              <a:t>New Tax Bill has Rural Health Implications </a:t>
            </a:r>
          </a:p>
        </p:txBody>
      </p:sp>
      <p:sp>
        <p:nvSpPr>
          <p:cNvPr id="3" name="Content Placeholder 2">
            <a:extLst>
              <a:ext uri="{FF2B5EF4-FFF2-40B4-BE49-F238E27FC236}">
                <a16:creationId xmlns:a16="http://schemas.microsoft.com/office/drawing/2014/main" xmlns="" id="{B806980B-BF27-4363-AC39-8677082F977B}"/>
              </a:ext>
            </a:extLst>
          </p:cNvPr>
          <p:cNvSpPr>
            <a:spLocks noGrp="1"/>
          </p:cNvSpPr>
          <p:nvPr>
            <p:ph sz="quarter" idx="11"/>
          </p:nvPr>
        </p:nvSpPr>
        <p:spPr>
          <a:xfrm>
            <a:off x="762000" y="1143000"/>
            <a:ext cx="7620000" cy="3886200"/>
          </a:xfrm>
        </p:spPr>
        <p:txBody>
          <a:bodyPr>
            <a:normAutofit/>
          </a:bodyPr>
          <a:lstStyle/>
          <a:p>
            <a:pPr>
              <a:buFont typeface="Arial" panose="020B0604020202020204" pitchFamily="34" charset="0"/>
              <a:buChar char="•"/>
            </a:pPr>
            <a:r>
              <a:rPr lang="en-US" dirty="0">
                <a:solidFill>
                  <a:srgbClr val="10253F"/>
                </a:solidFill>
              </a:rPr>
              <a:t>Sweeping tax overhaul bill in a largely party-line vote. (Just one Republican, Tennessee Senator Bob Corker, voted against it on deficit concerns.)</a:t>
            </a:r>
          </a:p>
          <a:p>
            <a:pPr>
              <a:buFont typeface="Arial" panose="020B0604020202020204" pitchFamily="34" charset="0"/>
              <a:buChar char="•"/>
            </a:pPr>
            <a:r>
              <a:rPr lang="en-US" dirty="0">
                <a:solidFill>
                  <a:srgbClr val="10253F"/>
                </a:solidFill>
              </a:rPr>
              <a:t>The Congressional Budget Office estimated the bill will cost $1.47 trillion over a decade. </a:t>
            </a:r>
          </a:p>
          <a:p>
            <a:pPr>
              <a:buFont typeface="Arial" panose="020B0604020202020204" pitchFamily="34" charset="0"/>
              <a:buChar char="•"/>
            </a:pPr>
            <a:r>
              <a:rPr lang="en-US" dirty="0">
                <a:solidFill>
                  <a:srgbClr val="10253F"/>
                </a:solidFill>
              </a:rPr>
              <a:t>Many Republicans continue to say the bill will pay for itself through greater economic growth.</a:t>
            </a:r>
          </a:p>
          <a:p>
            <a:endParaRPr lang="en-US" dirty="0"/>
          </a:p>
          <a:p>
            <a:endParaRPr lang="en-US" dirty="0"/>
          </a:p>
        </p:txBody>
      </p:sp>
      <p:pic>
        <p:nvPicPr>
          <p:cNvPr id="4" name="Picture 5" descr="NRHA_YVL_Waves.jpg">
            <a:extLst>
              <a:ext uri="{FF2B5EF4-FFF2-40B4-BE49-F238E27FC236}">
                <a16:creationId xmlns:a16="http://schemas.microsoft.com/office/drawing/2014/main" xmlns="" id="{092A0426-0382-4B75-8F73-5B515CB8F767}"/>
              </a:ext>
            </a:extLst>
          </p:cNvPr>
          <p:cNvPicPr>
            <a:picLocks noChangeAspect="1"/>
          </p:cNvPicPr>
          <p:nvPr/>
        </p:nvPicPr>
        <p:blipFill>
          <a:blip r:embed="rId2" cstate="print"/>
          <a:srcRect b="10445"/>
          <a:stretch>
            <a:fillRect/>
          </a:stretch>
        </p:blipFill>
        <p:spPr bwMode="auto">
          <a:xfrm>
            <a:off x="0" y="5486400"/>
            <a:ext cx="9144000" cy="1371600"/>
          </a:xfrm>
          <a:prstGeom prst="rect">
            <a:avLst/>
          </a:prstGeom>
          <a:noFill/>
          <a:ln w="9525">
            <a:noFill/>
            <a:miter lim="800000"/>
            <a:headEnd/>
            <a:tailEnd/>
          </a:ln>
        </p:spPr>
      </p:pic>
      <p:pic>
        <p:nvPicPr>
          <p:cNvPr id="6146" name="Picture 2" descr="Image result for tax bill rural">
            <a:extLst>
              <a:ext uri="{FF2B5EF4-FFF2-40B4-BE49-F238E27FC236}">
                <a16:creationId xmlns:a16="http://schemas.microsoft.com/office/drawing/2014/main" xmlns="" id="{73BBEA0B-D6D9-413F-960D-0C8B83F09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600450"/>
            <a:ext cx="57912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67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E2958D2-FD2A-4927-BE9A-D67DB4940D32}"/>
              </a:ext>
            </a:extLst>
          </p:cNvPr>
          <p:cNvSpPr>
            <a:spLocks noGrp="1"/>
          </p:cNvSpPr>
          <p:nvPr>
            <p:ph sz="quarter" idx="10"/>
          </p:nvPr>
        </p:nvSpPr>
        <p:spPr>
          <a:xfrm>
            <a:off x="762000" y="457200"/>
            <a:ext cx="7010400" cy="838200"/>
          </a:xfrm>
        </p:spPr>
        <p:txBody>
          <a:bodyPr>
            <a:normAutofit fontScale="92500" lnSpcReduction="20000"/>
          </a:bodyPr>
          <a:lstStyle/>
          <a:p>
            <a:r>
              <a:rPr lang="en-US" b="1" dirty="0"/>
              <a:t>    </a:t>
            </a:r>
            <a:r>
              <a:rPr lang="en-US" b="1" dirty="0">
                <a:solidFill>
                  <a:srgbClr val="10253F"/>
                </a:solidFill>
              </a:rPr>
              <a:t>Not Just a Tax Reform Bill…Significant Health Care Changes Likely</a:t>
            </a:r>
          </a:p>
        </p:txBody>
      </p:sp>
      <p:sp>
        <p:nvSpPr>
          <p:cNvPr id="3" name="Content Placeholder 2">
            <a:extLst>
              <a:ext uri="{FF2B5EF4-FFF2-40B4-BE49-F238E27FC236}">
                <a16:creationId xmlns:a16="http://schemas.microsoft.com/office/drawing/2014/main" xmlns="" id="{65A2BBAB-7E1B-4860-BA05-D3AAFE2340D4}"/>
              </a:ext>
            </a:extLst>
          </p:cNvPr>
          <p:cNvSpPr>
            <a:spLocks noGrp="1"/>
          </p:cNvSpPr>
          <p:nvPr>
            <p:ph sz="quarter" idx="11"/>
          </p:nvPr>
        </p:nvSpPr>
        <p:spPr>
          <a:xfrm>
            <a:off x="762000" y="1295400"/>
            <a:ext cx="7848600" cy="4876800"/>
          </a:xfrm>
        </p:spPr>
        <p:txBody>
          <a:bodyPr>
            <a:normAutofit lnSpcReduction="10000"/>
          </a:bodyPr>
          <a:lstStyle/>
          <a:p>
            <a:pPr>
              <a:buFont typeface="Arial" panose="020B0604020202020204" pitchFamily="34" charset="0"/>
              <a:buChar char="•"/>
            </a:pPr>
            <a:r>
              <a:rPr lang="en-US" sz="2600" dirty="0">
                <a:solidFill>
                  <a:srgbClr val="10253F"/>
                </a:solidFill>
              </a:rPr>
              <a:t>Includes repeal of  ACA’s individual mandate. </a:t>
            </a:r>
          </a:p>
          <a:p>
            <a:pPr lvl="1">
              <a:buFont typeface="Arial" panose="020B0604020202020204" pitchFamily="34" charset="0"/>
              <a:buChar char="•"/>
            </a:pPr>
            <a:r>
              <a:rPr lang="en-US" sz="2200" dirty="0">
                <a:solidFill>
                  <a:srgbClr val="10253F"/>
                </a:solidFill>
              </a:rPr>
              <a:t>The 3 GOP senators who helped prevent Republican efforts to repeal and replace the ACA, each indicated that they have little  concerns with eliminating mandate. </a:t>
            </a:r>
          </a:p>
          <a:p>
            <a:pPr lvl="1">
              <a:buFont typeface="Arial" panose="020B0604020202020204" pitchFamily="34" charset="0"/>
              <a:buChar char="•"/>
            </a:pPr>
            <a:r>
              <a:rPr lang="en-US" sz="2200" dirty="0">
                <a:solidFill>
                  <a:srgbClr val="10253F"/>
                </a:solidFill>
              </a:rPr>
              <a:t>Democrats and other supporters say is this could fundamentally dismantle ACA. (Likely result in 10% increase in exchange plans.)</a:t>
            </a:r>
          </a:p>
          <a:p>
            <a:pPr>
              <a:buFont typeface="Arial" panose="020B0604020202020204" pitchFamily="34" charset="0"/>
              <a:buChar char="•"/>
            </a:pPr>
            <a:r>
              <a:rPr lang="en-US" sz="2600" dirty="0">
                <a:solidFill>
                  <a:srgbClr val="10253F"/>
                </a:solidFill>
              </a:rPr>
              <a:t>Other health issues: the medical expense deduction and the orphan drug tax credit (incentivizes research into treatments for rare diseases) – reduced significantly.</a:t>
            </a:r>
          </a:p>
          <a:p>
            <a:pPr>
              <a:buFont typeface="Arial" panose="020B0604020202020204" pitchFamily="34" charset="0"/>
              <a:buChar char="•"/>
            </a:pPr>
            <a:r>
              <a:rPr lang="en-US" sz="2600" dirty="0">
                <a:solidFill>
                  <a:srgbClr val="10253F"/>
                </a:solidFill>
              </a:rPr>
              <a:t>Win:  Private Activity Bonds Tax Exemption is preserved.</a:t>
            </a:r>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dirty="0"/>
          </a:p>
        </p:txBody>
      </p:sp>
      <p:pic>
        <p:nvPicPr>
          <p:cNvPr id="4" name="Picture 5" descr="NRHA_YVL_Waves.jpg">
            <a:extLst>
              <a:ext uri="{FF2B5EF4-FFF2-40B4-BE49-F238E27FC236}">
                <a16:creationId xmlns:a16="http://schemas.microsoft.com/office/drawing/2014/main" xmlns="" id="{BFB8DECD-1358-4CCB-98C6-90AD54B56BE8}"/>
              </a:ext>
            </a:extLst>
          </p:cNvPr>
          <p:cNvPicPr>
            <a:picLocks noChangeAspect="1"/>
          </p:cNvPicPr>
          <p:nvPr/>
        </p:nvPicPr>
        <p:blipFill>
          <a:blip r:embed="rId2" cstate="print"/>
          <a:srcRect b="10445"/>
          <a:stretch>
            <a:fillRect/>
          </a:stretch>
        </p:blipFill>
        <p:spPr bwMode="auto">
          <a:xfrm>
            <a:off x="0" y="6172200"/>
            <a:ext cx="9144000" cy="685800"/>
          </a:xfrm>
          <a:prstGeom prst="rect">
            <a:avLst/>
          </a:prstGeom>
          <a:noFill/>
          <a:ln w="9525">
            <a:noFill/>
            <a:miter lim="800000"/>
            <a:headEnd/>
            <a:tailEnd/>
          </a:ln>
        </p:spPr>
      </p:pic>
    </p:spTree>
    <p:extLst>
      <p:ext uri="{BB962C8B-B14F-4D97-AF65-F5344CB8AC3E}">
        <p14:creationId xmlns:p14="http://schemas.microsoft.com/office/powerpoint/2010/main" val="1399935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EA221D5-5247-45DC-A471-5391BE2B5D79}"/>
              </a:ext>
            </a:extLst>
          </p:cNvPr>
          <p:cNvSpPr>
            <a:spLocks noGrp="1"/>
          </p:cNvSpPr>
          <p:nvPr>
            <p:ph sz="quarter" idx="10"/>
          </p:nvPr>
        </p:nvSpPr>
        <p:spPr>
          <a:xfrm>
            <a:off x="0" y="304800"/>
            <a:ext cx="8077200" cy="990600"/>
          </a:xfrm>
        </p:spPr>
        <p:txBody>
          <a:bodyPr>
            <a:normAutofit fontScale="92500" lnSpcReduction="10000"/>
          </a:bodyPr>
          <a:lstStyle/>
          <a:p>
            <a:r>
              <a:rPr lang="en-US" dirty="0">
                <a:solidFill>
                  <a:srgbClr val="10253F"/>
                </a:solidFill>
              </a:rPr>
              <a:t>    </a:t>
            </a:r>
            <a:r>
              <a:rPr lang="en-US" b="1" dirty="0">
                <a:solidFill>
                  <a:srgbClr val="10253F"/>
                </a:solidFill>
              </a:rPr>
              <a:t>Potential for Sequestration would be devastating to rural </a:t>
            </a:r>
            <a:r>
              <a:rPr lang="en-US" b="1" dirty="0" smtClean="0">
                <a:solidFill>
                  <a:srgbClr val="10253F"/>
                </a:solidFill>
              </a:rPr>
              <a:t>providers </a:t>
            </a:r>
            <a:endParaRPr lang="en-US" b="1" dirty="0">
              <a:solidFill>
                <a:srgbClr val="10253F"/>
              </a:solidFill>
            </a:endParaRPr>
          </a:p>
        </p:txBody>
      </p:sp>
      <p:sp>
        <p:nvSpPr>
          <p:cNvPr id="3" name="Content Placeholder 2">
            <a:extLst>
              <a:ext uri="{FF2B5EF4-FFF2-40B4-BE49-F238E27FC236}">
                <a16:creationId xmlns:a16="http://schemas.microsoft.com/office/drawing/2014/main" xmlns="" id="{D45DDF16-136F-41A1-8897-8B1BE61EAC98}"/>
              </a:ext>
            </a:extLst>
          </p:cNvPr>
          <p:cNvSpPr>
            <a:spLocks noGrp="1"/>
          </p:cNvSpPr>
          <p:nvPr>
            <p:ph sz="quarter" idx="11"/>
          </p:nvPr>
        </p:nvSpPr>
        <p:spPr>
          <a:xfrm>
            <a:off x="128588" y="1295400"/>
            <a:ext cx="4672012" cy="5410200"/>
          </a:xfrm>
        </p:spPr>
        <p:txBody>
          <a:bodyPr>
            <a:normAutofit/>
          </a:bodyPr>
          <a:lstStyle/>
          <a:p>
            <a:pPr>
              <a:buFont typeface="Arial" panose="020B0604020202020204" pitchFamily="34" charset="0"/>
              <a:buChar char="•"/>
            </a:pPr>
            <a:r>
              <a:rPr lang="en-US" dirty="0">
                <a:solidFill>
                  <a:srgbClr val="10253F"/>
                </a:solidFill>
              </a:rPr>
              <a:t>Congress could be forced to cut $136 billion, including $25 billion from Medicare, in mandatory spending programs next year. </a:t>
            </a:r>
          </a:p>
          <a:p>
            <a:pPr>
              <a:buFont typeface="Arial" panose="020B0604020202020204" pitchFamily="34" charset="0"/>
              <a:buChar char="•"/>
            </a:pPr>
            <a:r>
              <a:rPr lang="en-US" dirty="0">
                <a:solidFill>
                  <a:srgbClr val="10253F"/>
                </a:solidFill>
              </a:rPr>
              <a:t>The current Medicare 2% limitation under the Budget Control Act  will be doubled to 4% in this new sequester, resulting in a 6% total cut to reimbursements when stacked on top of the sequester from BCA. </a:t>
            </a:r>
          </a:p>
          <a:p>
            <a:pPr>
              <a:buFont typeface="Arial" panose="020B0604020202020204" pitchFamily="34" charset="0"/>
              <a:buChar char="•"/>
            </a:pPr>
            <a:endParaRPr lang="en-US" dirty="0">
              <a:solidFill>
                <a:srgbClr val="10253F"/>
              </a:solidFill>
            </a:endParaRPr>
          </a:p>
          <a:p>
            <a:pPr>
              <a:buFont typeface="Arial" panose="020B0604020202020204" pitchFamily="34" charset="0"/>
              <a:buChar char="•"/>
            </a:pPr>
            <a:r>
              <a:rPr lang="en-US" dirty="0">
                <a:solidFill>
                  <a:srgbClr val="10253F"/>
                </a:solidFill>
              </a:rPr>
              <a:t>Congress could prevent the cuts, but would need 60 votes in the Senate, requiring several Democrats to support it.</a:t>
            </a:r>
            <a:br>
              <a:rPr lang="en-US" dirty="0">
                <a:solidFill>
                  <a:srgbClr val="10253F"/>
                </a:solidFill>
              </a:rPr>
            </a:br>
            <a:endParaRPr lang="en-US" dirty="0">
              <a:solidFill>
                <a:srgbClr val="10253F"/>
              </a:solidFill>
            </a:endParaRPr>
          </a:p>
        </p:txBody>
      </p:sp>
      <p:pic>
        <p:nvPicPr>
          <p:cNvPr id="5122" name="Picture 2" descr="Image result for medicare sequestration">
            <a:extLst>
              <a:ext uri="{FF2B5EF4-FFF2-40B4-BE49-F238E27FC236}">
                <a16:creationId xmlns:a16="http://schemas.microsoft.com/office/drawing/2014/main" xmlns="" id="{83796503-FFD2-496E-AFB5-C7AAC7FF6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2438400"/>
            <a:ext cx="421481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7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b="1" dirty="0">
                <a:solidFill>
                  <a:srgbClr val="10253F"/>
                </a:solidFill>
                <a:latin typeface="Trebuchet MS" panose="020B0603020202020204" pitchFamily="34" charset="0"/>
              </a:rPr>
              <a:t>Impact of Sequestration</a:t>
            </a:r>
          </a:p>
        </p:txBody>
      </p:sp>
      <p:sp>
        <p:nvSpPr>
          <p:cNvPr id="6" name="TextBox 24"/>
          <p:cNvSpPr txBox="1">
            <a:spLocks noChangeArrowheads="1"/>
          </p:cNvSpPr>
          <p:nvPr/>
        </p:nvSpPr>
        <p:spPr bwMode="auto">
          <a:xfrm>
            <a:off x="4497597" y="2566594"/>
            <a:ext cx="3012448"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defRPr/>
            </a:pPr>
            <a:r>
              <a:rPr lang="en-US" altLang="en-US" sz="2400" b="1"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7,200</a:t>
            </a:r>
            <a: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
            </a:r>
            <a:b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br>
            <a:r>
              <a:rPr lang="en-US" altLang="en-US" sz="14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jobs lost in rural hospitals and communities (sustained over 10 years)</a:t>
            </a:r>
          </a:p>
        </p:txBody>
      </p:sp>
      <p:sp>
        <p:nvSpPr>
          <p:cNvPr id="7" name="TextBox 24"/>
          <p:cNvSpPr txBox="1">
            <a:spLocks noChangeArrowheads="1"/>
          </p:cNvSpPr>
          <p:nvPr/>
        </p:nvSpPr>
        <p:spPr bwMode="auto">
          <a:xfrm>
            <a:off x="4616811" y="4479624"/>
            <a:ext cx="25606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defRPr/>
            </a:pPr>
            <a:r>
              <a:rPr lang="en-US" altLang="en-US" sz="2400" b="1"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30</a:t>
            </a:r>
            <a: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
            </a:r>
            <a:b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br>
            <a:r>
              <a:rPr lang="en-US" altLang="en-US" sz="14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rural hospitals shifting from profitable to unprofitable</a:t>
            </a:r>
          </a:p>
        </p:txBody>
      </p:sp>
      <p:sp>
        <p:nvSpPr>
          <p:cNvPr id="8" name="TextBox 24"/>
          <p:cNvSpPr txBox="1">
            <a:spLocks noChangeArrowheads="1"/>
          </p:cNvSpPr>
          <p:nvPr/>
        </p:nvSpPr>
        <p:spPr bwMode="auto">
          <a:xfrm>
            <a:off x="4662244" y="3630831"/>
            <a:ext cx="2560638"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defRPr/>
            </a:pPr>
            <a:r>
              <a:rPr lang="en-US" altLang="en-US" sz="2400" b="1"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-0.6%</a:t>
            </a:r>
            <a: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
            </a:r>
            <a:b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br>
            <a:r>
              <a:rPr lang="en-US" altLang="en-US" sz="14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off the bottom line</a:t>
            </a:r>
          </a:p>
        </p:txBody>
      </p:sp>
      <p:sp>
        <p:nvSpPr>
          <p:cNvPr id="9" name="TextBox 24"/>
          <p:cNvSpPr txBox="1">
            <a:spLocks noChangeArrowheads="1"/>
          </p:cNvSpPr>
          <p:nvPr/>
        </p:nvSpPr>
        <p:spPr bwMode="auto">
          <a:xfrm>
            <a:off x="4537013" y="1556326"/>
            <a:ext cx="285719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defRPr/>
            </a:pPr>
            <a:r>
              <a:rPr lang="en-US" altLang="en-US" sz="2400" b="1"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$2.8 billion</a:t>
            </a:r>
            <a: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
            </a:r>
            <a:br>
              <a:rPr lang="en-US" altLang="en-US" sz="20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br>
            <a:r>
              <a:rPr lang="en-US" altLang="en-US" sz="1400" dirty="0">
                <a:solidFill>
                  <a:schemeClr val="tx1">
                    <a:lumMod val="65000"/>
                    <a:lumOff val="35000"/>
                  </a:schemeClr>
                </a:solidFill>
                <a:latin typeface="Trebuchet MS" panose="020B0603020202020204" pitchFamily="34" charset="0"/>
                <a:ea typeface="Tahoma" panose="020B0604030504040204" pitchFamily="34" charset="0"/>
                <a:cs typeface="Tahoma" panose="020B0604030504040204" pitchFamily="34" charset="0"/>
              </a:rPr>
              <a:t>lost in rural Medicare reimbursement (over 10 years)</a:t>
            </a:r>
          </a:p>
        </p:txBody>
      </p:sp>
      <p:grpSp>
        <p:nvGrpSpPr>
          <p:cNvPr id="3" name="Group 16"/>
          <p:cNvGrpSpPr/>
          <p:nvPr/>
        </p:nvGrpSpPr>
        <p:grpSpPr>
          <a:xfrm>
            <a:off x="493075" y="1987137"/>
            <a:ext cx="2561387" cy="2227374"/>
            <a:chOff x="1079419" y="1181656"/>
            <a:chExt cx="2561387" cy="2227374"/>
          </a:xfrm>
        </p:grpSpPr>
        <p:sp>
          <p:nvSpPr>
            <p:cNvPr id="10" name="Oval 9"/>
            <p:cNvSpPr/>
            <p:nvPr/>
          </p:nvSpPr>
          <p:spPr bwMode="auto">
            <a:xfrm>
              <a:off x="1139687" y="1181656"/>
              <a:ext cx="2378075" cy="2227374"/>
            </a:xfrm>
            <a:prstGeom prst="ellipse">
              <a:avLst/>
            </a:prstGeom>
            <a:solidFill>
              <a:srgbClr val="4BACC6"/>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11" name="TextBox 24"/>
            <p:cNvSpPr txBox="1">
              <a:spLocks noChangeArrowheads="1"/>
            </p:cNvSpPr>
            <p:nvPr/>
          </p:nvSpPr>
          <p:spPr bwMode="auto">
            <a:xfrm>
              <a:off x="1079419" y="1649012"/>
              <a:ext cx="2561387"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chemeClr val="bg1"/>
                  </a:solidFill>
                  <a:latin typeface="Tahoma" panose="020B0604030504040204" pitchFamily="34" charset="0"/>
                  <a:cs typeface="Tahoma" panose="020B0604030504040204" pitchFamily="34" charset="0"/>
                </a:rPr>
                <a:t>2%</a:t>
              </a:r>
              <a:br>
                <a:rPr lang="en-US" altLang="en-US" sz="5400" b="1" dirty="0">
                  <a:solidFill>
                    <a:schemeClr val="bg1"/>
                  </a:solidFill>
                  <a:latin typeface="Tahoma" panose="020B0604030504040204" pitchFamily="34" charset="0"/>
                  <a:cs typeface="Tahoma" panose="020B0604030504040204" pitchFamily="34" charset="0"/>
                </a:rPr>
              </a:br>
              <a:r>
                <a:rPr lang="en-US" altLang="en-US" sz="2400" b="1" dirty="0">
                  <a:solidFill>
                    <a:schemeClr val="bg1"/>
                  </a:solidFill>
                  <a:latin typeface="Tahoma" panose="020B0604030504040204" pitchFamily="34" charset="0"/>
                  <a:cs typeface="Tahoma" panose="020B0604030504040204" pitchFamily="34" charset="0"/>
                </a:rPr>
                <a:t>cut</a:t>
              </a:r>
              <a:endParaRPr lang="en-US" altLang="en-US" sz="1600" dirty="0">
                <a:solidFill>
                  <a:schemeClr val="bg1"/>
                </a:solidFill>
                <a:latin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2" cstate="print"/>
          <a:stretch>
            <a:fillRect/>
          </a:stretch>
        </p:blipFill>
        <p:spPr>
          <a:xfrm>
            <a:off x="7394205" y="4214511"/>
            <a:ext cx="1209675" cy="1238250"/>
          </a:xfrm>
          <a:prstGeom prst="rect">
            <a:avLst/>
          </a:prstGeom>
        </p:spPr>
      </p:pic>
      <p:pic>
        <p:nvPicPr>
          <p:cNvPr id="14" name="Picture 13"/>
          <p:cNvPicPr>
            <a:picLocks noChangeAspect="1"/>
          </p:cNvPicPr>
          <p:nvPr/>
        </p:nvPicPr>
        <p:blipFill>
          <a:blip r:embed="rId3" cstate="print"/>
          <a:stretch>
            <a:fillRect/>
          </a:stretch>
        </p:blipFill>
        <p:spPr>
          <a:xfrm>
            <a:off x="7618789" y="2389881"/>
            <a:ext cx="1171575" cy="1152525"/>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1400" y="1463226"/>
            <a:ext cx="1151119" cy="1159709"/>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1416" y="3511657"/>
            <a:ext cx="1191103" cy="1199992"/>
          </a:xfrm>
          <a:prstGeom prst="rect">
            <a:avLst/>
          </a:prstGeom>
        </p:spPr>
      </p:pic>
      <p:sp>
        <p:nvSpPr>
          <p:cNvPr id="4" name="TextBox 3"/>
          <p:cNvSpPr txBox="1"/>
          <p:nvPr/>
        </p:nvSpPr>
        <p:spPr>
          <a:xfrm>
            <a:off x="493075" y="6172200"/>
            <a:ext cx="1945325" cy="369332"/>
          </a:xfrm>
          <a:prstGeom prst="rect">
            <a:avLst/>
          </a:prstGeom>
          <a:noFill/>
        </p:spPr>
        <p:txBody>
          <a:bodyPr wrap="square" rtlCol="0">
            <a:spAutoFit/>
          </a:bodyPr>
          <a:lstStyle/>
          <a:p>
            <a:r>
              <a:rPr lang="en-US" dirty="0" err="1" smtClean="0">
                <a:solidFill>
                  <a:srgbClr val="00B0F0"/>
                </a:solidFill>
                <a:latin typeface="Agency FB" panose="020B0503020202020204" pitchFamily="34" charset="0"/>
              </a:rPr>
              <a:t>Chartis</a:t>
            </a:r>
            <a:endParaRPr lang="en-US" dirty="0">
              <a:solidFill>
                <a:srgbClr val="00B0F0"/>
              </a:solidFill>
              <a:latin typeface="Agency FB" panose="020B0503020202020204" pitchFamily="34" charset="0"/>
            </a:endParaRPr>
          </a:p>
        </p:txBody>
      </p:sp>
    </p:spTree>
    <p:extLst>
      <p:ext uri="{BB962C8B-B14F-4D97-AF65-F5344CB8AC3E}">
        <p14:creationId xmlns:p14="http://schemas.microsoft.com/office/powerpoint/2010/main" val="2229416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73736" y="5946704"/>
            <a:ext cx="8617010" cy="633663"/>
          </a:xfrm>
          <a:prstGeom prst="rect">
            <a:avLst/>
          </a:prstGeom>
        </p:spPr>
        <p:txBody>
          <a:bodyPr vert="horz" lIns="91440" tIns="45720" rIns="91440" bIns="45720" rtlCol="0">
            <a:noAutofit/>
          </a:bodyPr>
          <a:lstStyle>
            <a:lvl1pPr marL="342900" indent="-342900" algn="l" defTabSz="914400" rtl="0" eaLnBrk="1" latinLnBrk="0" hangingPunct="1">
              <a:lnSpc>
                <a:spcPct val="120000"/>
              </a:lnSpc>
              <a:spcBef>
                <a:spcPts val="0"/>
              </a:spcBef>
              <a:spcAft>
                <a:spcPts val="600"/>
              </a:spcAft>
              <a:buClr>
                <a:srgbClr val="00294C"/>
              </a:buClr>
              <a:buSzPct val="70000"/>
              <a:buFont typeface="Wingdings" panose="05000000000000000000" pitchFamily="2" charset="2"/>
              <a:buChar char=""/>
              <a:defRPr lang="en-US"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342900" algn="l" defTabSz="914400" rtl="0" eaLnBrk="1" latinLnBrk="0" hangingPunct="1">
              <a:lnSpc>
                <a:spcPct val="100000"/>
              </a:lnSpc>
              <a:spcBef>
                <a:spcPts val="600"/>
              </a:spcBef>
              <a:spcAft>
                <a:spcPts val="600"/>
              </a:spcAft>
              <a:buClr>
                <a:srgbClr val="00294C"/>
              </a:buClr>
              <a:buSzPct val="70000"/>
              <a:buFont typeface="Wingdings" panose="05000000000000000000" pitchFamily="2" charset="2"/>
              <a:buChar char=""/>
              <a:defRPr lang="en-US"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69963" indent="-280988" algn="l" defTabSz="914400" rtl="0" eaLnBrk="1" latinLnBrk="0" hangingPunct="1">
              <a:lnSpc>
                <a:spcPct val="120000"/>
              </a:lnSpc>
              <a:spcBef>
                <a:spcPts val="600"/>
              </a:spcBef>
              <a:spcAft>
                <a:spcPts val="600"/>
              </a:spcAft>
              <a:buClr>
                <a:srgbClr val="00294C"/>
              </a:buClr>
              <a:buFont typeface="Wingdings" panose="05000000000000000000" pitchFamily="2" charset="2"/>
              <a:buChar char=""/>
              <a:defRPr lang="en-US" sz="11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3325" indent="-233363" algn="l" defTabSz="914400" rtl="0" eaLnBrk="1" latinLnBrk="0" hangingPunct="1">
              <a:lnSpc>
                <a:spcPct val="120000"/>
              </a:lnSpc>
              <a:spcBef>
                <a:spcPts val="600"/>
              </a:spcBef>
              <a:spcAft>
                <a:spcPts val="600"/>
              </a:spcAft>
              <a:buClr>
                <a:srgbClr val="00294C"/>
              </a:buClr>
              <a:buFont typeface="Calibri" panose="020F0502020204030204" pitchFamily="34" charset="0"/>
              <a:buChar char="—"/>
              <a:defRPr lang="en-US"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000" dirty="0"/>
              <a:t>All data sourced from HCRIS, 2017. Please refer to </a:t>
            </a:r>
            <a:r>
              <a:rPr lang="en-US" sz="1000" dirty="0">
                <a:hlinkClick r:id="" action="ppaction://noaction"/>
              </a:rPr>
              <a:t>Methodology</a:t>
            </a:r>
            <a:r>
              <a:rPr lang="en-US" sz="1000" dirty="0"/>
              <a:t> for additional details. </a:t>
            </a:r>
            <a:endParaRPr lang="en-US" sz="1000" baseline="30000" dirty="0"/>
          </a:p>
          <a:p>
            <a:pPr marL="0" indent="0">
              <a:lnSpc>
                <a:spcPct val="100000"/>
              </a:lnSpc>
              <a:spcAft>
                <a:spcPts val="0"/>
              </a:spcAft>
              <a:buNone/>
            </a:pPr>
            <a:r>
              <a:rPr lang="en-US" sz="1000" baseline="30000" dirty="0"/>
              <a:t>1</a:t>
            </a:r>
            <a:r>
              <a:rPr lang="en-US" sz="1000" dirty="0"/>
              <a:t> Methodology sourced from Rural Health Works, 2016.</a:t>
            </a:r>
          </a:p>
          <a:p>
            <a:pPr marL="0" indent="0">
              <a:lnSpc>
                <a:spcPct val="100000"/>
              </a:lnSpc>
              <a:spcAft>
                <a:spcPts val="0"/>
              </a:spcAft>
              <a:buNone/>
            </a:pPr>
            <a:r>
              <a:rPr lang="en-US" sz="1000" baseline="30000" dirty="0"/>
              <a:t>2 </a:t>
            </a:r>
            <a:r>
              <a:rPr lang="en-US" sz="1000" dirty="0"/>
              <a:t>Methodology sourced from The World Bank, 2017.</a:t>
            </a:r>
            <a:endParaRPr lang="en-US" sz="1000" baseline="30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734" y="1690094"/>
            <a:ext cx="5242560" cy="4023361"/>
          </a:xfrm>
          <a:prstGeom prst="rect">
            <a:avLst/>
          </a:prstGeom>
        </p:spPr>
      </p:pic>
      <p:sp>
        <p:nvSpPr>
          <p:cNvPr id="2" name="Title 1"/>
          <p:cNvSpPr>
            <a:spLocks noGrp="1"/>
          </p:cNvSpPr>
          <p:nvPr>
            <p:ph type="title"/>
          </p:nvPr>
        </p:nvSpPr>
        <p:spPr>
          <a:xfrm>
            <a:off x="173736" y="-1"/>
            <a:ext cx="7436432" cy="1040427"/>
          </a:xfrm>
        </p:spPr>
        <p:txBody>
          <a:bodyPr>
            <a:normAutofit/>
          </a:bodyPr>
          <a:lstStyle/>
          <a:p>
            <a:r>
              <a:rPr lang="en-US" sz="2000" b="1" dirty="0" smtClean="0">
                <a:solidFill>
                  <a:srgbClr val="10253F"/>
                </a:solidFill>
              </a:rPr>
              <a:t>2018:  Can </a:t>
            </a:r>
            <a:r>
              <a:rPr lang="en-US" sz="2000" b="1" dirty="0">
                <a:solidFill>
                  <a:srgbClr val="10253F"/>
                </a:solidFill>
              </a:rPr>
              <a:t>We Expect More </a:t>
            </a:r>
            <a:r>
              <a:rPr lang="en-US" sz="2000" b="1" dirty="0" smtClean="0">
                <a:solidFill>
                  <a:srgbClr val="10253F"/>
                </a:solidFill>
              </a:rPr>
              <a:t>Proposals </a:t>
            </a:r>
            <a:r>
              <a:rPr lang="en-US" sz="2000" b="1" dirty="0">
                <a:solidFill>
                  <a:srgbClr val="10253F"/>
                </a:solidFill>
              </a:rPr>
              <a:t>to Block Grant Medicaid?</a:t>
            </a:r>
          </a:p>
        </p:txBody>
      </p:sp>
      <p:sp>
        <p:nvSpPr>
          <p:cNvPr id="21" name="TextBox 20"/>
          <p:cNvSpPr txBox="1"/>
          <p:nvPr/>
        </p:nvSpPr>
        <p:spPr>
          <a:xfrm>
            <a:off x="1812584" y="4806644"/>
            <a:ext cx="1499188" cy="861774"/>
          </a:xfrm>
          <a:prstGeom prst="rect">
            <a:avLst/>
          </a:prstGeom>
          <a:noFill/>
          <a:effectLst/>
        </p:spPr>
        <p:txBody>
          <a:bodyPr wrap="square" rtlCol="0">
            <a:spAutoFit/>
          </a:bodyPr>
          <a:lstStyle/>
          <a:p>
            <a:pPr algn="ctr"/>
            <a:r>
              <a:rPr lang="en-US" sz="2000" b="1" dirty="0">
                <a:solidFill>
                  <a:srgbClr val="00192E"/>
                </a:solidFill>
                <a:latin typeface="Verdana" panose="020B0604030504040204" pitchFamily="34" charset="0"/>
                <a:ea typeface="Verdana" panose="020B0604030504040204" pitchFamily="34" charset="0"/>
                <a:cs typeface="Verdana" panose="020B0604030504040204" pitchFamily="34" charset="0"/>
              </a:rPr>
              <a:t>$4.1B</a:t>
            </a:r>
          </a:p>
          <a:p>
            <a:pPr algn="ctr"/>
            <a: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t>loss to GDP </a:t>
            </a:r>
            <a:b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br>
            <a: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t>within the first year</a:t>
            </a:r>
            <a:r>
              <a:rPr lang="en-US" sz="1000" b="1" baseline="30000" dirty="0">
                <a:solidFill>
                  <a:srgbClr val="00192E"/>
                </a:solidFill>
                <a:latin typeface="Verdana" panose="020B0604030504040204" pitchFamily="34" charset="0"/>
                <a:ea typeface="Verdana" panose="020B0604030504040204" pitchFamily="34" charset="0"/>
                <a:cs typeface="Verdana" panose="020B0604030504040204" pitchFamily="34" charset="0"/>
              </a:rPr>
              <a:t>2</a:t>
            </a:r>
            <a:endPar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Box 21"/>
          <p:cNvSpPr txBox="1"/>
          <p:nvPr/>
        </p:nvSpPr>
        <p:spPr>
          <a:xfrm>
            <a:off x="1929466" y="3242086"/>
            <a:ext cx="1265426" cy="861774"/>
          </a:xfrm>
          <a:prstGeom prst="rect">
            <a:avLst/>
          </a:prstGeom>
          <a:noFill/>
          <a:effectLst/>
        </p:spPr>
        <p:txBody>
          <a:bodyPr wrap="square" rtlCol="0">
            <a:spAutoFit/>
          </a:bodyPr>
          <a:lstStyle/>
          <a:p>
            <a:pPr algn="ctr"/>
            <a:r>
              <a:rPr lang="en-US" sz="2000" b="1" dirty="0">
                <a:solidFill>
                  <a:srgbClr val="00192E"/>
                </a:solidFill>
                <a:latin typeface="Verdana" panose="020B0604030504040204" pitchFamily="34" charset="0"/>
                <a:ea typeface="Verdana" panose="020B0604030504040204" pitchFamily="34" charset="0"/>
                <a:cs typeface="Verdana" panose="020B0604030504040204" pitchFamily="34" charset="0"/>
              </a:rPr>
              <a:t>37,000</a:t>
            </a:r>
          </a:p>
          <a:p>
            <a:pPr algn="ctr"/>
            <a: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t>jobs lost</a:t>
            </a:r>
            <a:b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br>
            <a: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t>within the first year</a:t>
            </a:r>
            <a:r>
              <a:rPr lang="en-US" sz="1000" b="1" baseline="30000" dirty="0">
                <a:solidFill>
                  <a:srgbClr val="00192E"/>
                </a:solidFill>
                <a:latin typeface="Verdana" panose="020B0604030504040204" pitchFamily="34" charset="0"/>
                <a:ea typeface="Verdana" panose="020B0604030504040204" pitchFamily="34" charset="0"/>
                <a:cs typeface="Verdana" panose="020B0604030504040204" pitchFamily="34" charset="0"/>
              </a:rPr>
              <a:t>1</a:t>
            </a:r>
            <a:endPar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p:cNvSpPr txBox="1"/>
          <p:nvPr/>
        </p:nvSpPr>
        <p:spPr>
          <a:xfrm>
            <a:off x="1812592" y="1583764"/>
            <a:ext cx="1499180" cy="861774"/>
          </a:xfrm>
          <a:prstGeom prst="rect">
            <a:avLst/>
          </a:prstGeom>
          <a:noFill/>
          <a:effectLst/>
        </p:spPr>
        <p:txBody>
          <a:bodyPr wrap="square" rtlCol="0">
            <a:spAutoFit/>
          </a:bodyPr>
          <a:lstStyle/>
          <a:p>
            <a:pPr algn="ctr"/>
            <a:r>
              <a:rPr lang="en-US" sz="2000" b="1" dirty="0">
                <a:solidFill>
                  <a:srgbClr val="00192E"/>
                </a:solidFill>
                <a:latin typeface="Verdana" panose="020B0604030504040204" pitchFamily="34" charset="0"/>
                <a:ea typeface="Verdana" panose="020B0604030504040204" pitchFamily="34" charset="0"/>
                <a:cs typeface="Verdana" panose="020B0604030504040204" pitchFamily="34" charset="0"/>
              </a:rPr>
              <a:t>$1.4B</a:t>
            </a:r>
          </a:p>
          <a:p>
            <a:pPr algn="ctr"/>
            <a:r>
              <a:rPr lang="en-US" sz="1000" b="1" dirty="0">
                <a:solidFill>
                  <a:srgbClr val="00192E"/>
                </a:solidFill>
                <a:latin typeface="Verdana" panose="020B0604030504040204" pitchFamily="34" charset="0"/>
                <a:ea typeface="Verdana" panose="020B0604030504040204" pitchFamily="34" charset="0"/>
                <a:cs typeface="Verdana" panose="020B0604030504040204" pitchFamily="34" charset="0"/>
              </a:rPr>
              <a:t>loss in revenue within the first year</a:t>
            </a:r>
          </a:p>
        </p:txBody>
      </p:sp>
      <p:grpSp>
        <p:nvGrpSpPr>
          <p:cNvPr id="18" name="Group 17"/>
          <p:cNvGrpSpPr/>
          <p:nvPr/>
        </p:nvGrpSpPr>
        <p:grpSpPr>
          <a:xfrm>
            <a:off x="451534" y="1277066"/>
            <a:ext cx="1409621" cy="4569712"/>
            <a:chOff x="451534" y="1277066"/>
            <a:chExt cx="1409621" cy="4569712"/>
          </a:xfrm>
        </p:grpSpPr>
        <p:grpSp>
          <p:nvGrpSpPr>
            <p:cNvPr id="19" name="Group 18"/>
            <p:cNvGrpSpPr/>
            <p:nvPr/>
          </p:nvGrpSpPr>
          <p:grpSpPr>
            <a:xfrm>
              <a:off x="451534" y="1277066"/>
              <a:ext cx="1389010" cy="1323187"/>
              <a:chOff x="1146959" y="4148956"/>
              <a:chExt cx="1389010" cy="1323187"/>
            </a:xfrm>
          </p:grpSpPr>
          <p:pic>
            <p:nvPicPr>
              <p:cNvPr id="40" name="Picture 39"/>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205237" y="4148956"/>
                <a:ext cx="1275526" cy="1275526"/>
              </a:xfrm>
              <a:prstGeom prst="rect">
                <a:avLst/>
              </a:prstGeom>
            </p:spPr>
          </p:pic>
          <p:sp>
            <p:nvSpPr>
              <p:cNvPr id="41" name="Oval 40"/>
              <p:cNvSpPr/>
              <p:nvPr/>
            </p:nvSpPr>
            <p:spPr>
              <a:xfrm>
                <a:off x="1146959" y="4169032"/>
                <a:ext cx="1389010" cy="1303111"/>
              </a:xfrm>
              <a:prstGeom prst="ellipse">
                <a:avLst/>
              </a:prstGeom>
              <a:noFill/>
              <a:ln w="28575">
                <a:solidFill>
                  <a:srgbClr val="002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192E"/>
                  </a:solidFill>
                </a:endParaRPr>
              </a:p>
            </p:txBody>
          </p:sp>
        </p:grpSp>
        <p:grpSp>
          <p:nvGrpSpPr>
            <p:cNvPr id="20" name="Group 19"/>
            <p:cNvGrpSpPr/>
            <p:nvPr/>
          </p:nvGrpSpPr>
          <p:grpSpPr>
            <a:xfrm>
              <a:off x="451534" y="4523591"/>
              <a:ext cx="1389010" cy="1323187"/>
              <a:chOff x="1146959" y="4148956"/>
              <a:chExt cx="1389010" cy="1323187"/>
            </a:xfrm>
          </p:grpSpPr>
          <p:pic>
            <p:nvPicPr>
              <p:cNvPr id="38" name="Picture 37"/>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205237" y="4148956"/>
                <a:ext cx="1275526" cy="1275526"/>
              </a:xfrm>
              <a:prstGeom prst="rect">
                <a:avLst/>
              </a:prstGeom>
            </p:spPr>
          </p:pic>
          <p:sp>
            <p:nvSpPr>
              <p:cNvPr id="39" name="Oval 38"/>
              <p:cNvSpPr/>
              <p:nvPr/>
            </p:nvSpPr>
            <p:spPr>
              <a:xfrm>
                <a:off x="1146959" y="4169032"/>
                <a:ext cx="1389010" cy="1303111"/>
              </a:xfrm>
              <a:prstGeom prst="ellipse">
                <a:avLst/>
              </a:prstGeom>
              <a:noFill/>
              <a:ln w="28575">
                <a:solidFill>
                  <a:srgbClr val="002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192E"/>
                  </a:solidFill>
                </a:endParaRPr>
              </a:p>
            </p:txBody>
          </p:sp>
        </p:grpSp>
        <p:grpSp>
          <p:nvGrpSpPr>
            <p:cNvPr id="34" name="Group 33"/>
            <p:cNvGrpSpPr/>
            <p:nvPr/>
          </p:nvGrpSpPr>
          <p:grpSpPr>
            <a:xfrm>
              <a:off x="451534" y="2950792"/>
              <a:ext cx="1409621" cy="1303111"/>
              <a:chOff x="3923992" y="4112297"/>
              <a:chExt cx="1409621" cy="1303111"/>
            </a:xfrm>
          </p:grpSpPr>
          <p:pic>
            <p:nvPicPr>
              <p:cNvPr id="35" name="Picture 34"/>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07115" y="4132595"/>
                <a:ext cx="926498" cy="926498"/>
              </a:xfrm>
              <a:prstGeom prst="rect">
                <a:avLst/>
              </a:prstGeom>
            </p:spPr>
          </p:pic>
          <p:pic>
            <p:nvPicPr>
              <p:cNvPr id="36" name="Picture 35"/>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23992" y="4366296"/>
                <a:ext cx="905309" cy="905309"/>
              </a:xfrm>
              <a:prstGeom prst="rect">
                <a:avLst/>
              </a:prstGeom>
            </p:spPr>
          </p:pic>
          <p:sp>
            <p:nvSpPr>
              <p:cNvPr id="37" name="Oval 36"/>
              <p:cNvSpPr/>
              <p:nvPr/>
            </p:nvSpPr>
            <p:spPr>
              <a:xfrm>
                <a:off x="3923992" y="4112297"/>
                <a:ext cx="1389010" cy="1303111"/>
              </a:xfrm>
              <a:prstGeom prst="ellipse">
                <a:avLst/>
              </a:prstGeom>
              <a:noFill/>
              <a:ln w="28575">
                <a:solidFill>
                  <a:srgbClr val="002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192E"/>
                  </a:solidFill>
                </a:endParaRPr>
              </a:p>
            </p:txBody>
          </p:sp>
        </p:grpSp>
      </p:grpSp>
      <p:sp>
        <p:nvSpPr>
          <p:cNvPr id="24" name="Title 1"/>
          <p:cNvSpPr txBox="1">
            <a:spLocks/>
          </p:cNvSpPr>
          <p:nvPr/>
        </p:nvSpPr>
        <p:spPr>
          <a:xfrm>
            <a:off x="3836020" y="1297142"/>
            <a:ext cx="4443868" cy="392952"/>
          </a:xfrm>
          <a:prstGeom prst="rect">
            <a:avLst/>
          </a:prstGeom>
        </p:spPr>
        <p:txBody>
          <a:bodyPr vert="horz" lIns="91440" tIns="45720" rIns="91440" bIns="45720" rtlCol="0" anchor="b" anchorCtr="0">
            <a:noAutofit/>
          </a:bodyPr>
          <a:lstStyle>
            <a:lvl1pPr marL="0" algn="l" defTabSz="914400" rtl="0" eaLnBrk="1" latinLnBrk="0" hangingPunct="1">
              <a:lnSpc>
                <a:spcPct val="90000"/>
              </a:lnSpc>
              <a:spcBef>
                <a:spcPct val="0"/>
              </a:spcBef>
              <a:buNone/>
              <a:defRPr lang="en-US" sz="1800" b="1" kern="1200">
                <a:solidFill>
                  <a:srgbClr val="5B5857"/>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100" dirty="0"/>
              <a:t>Total Rural Hospital Revenue Lost within the First Year of Medicaid Cuts the AHCA</a:t>
            </a:r>
          </a:p>
        </p:txBody>
      </p:sp>
      <p:pic>
        <p:nvPicPr>
          <p:cNvPr id="10" name="Picture 9"/>
          <p:cNvPicPr>
            <a:picLocks noChangeAspect="1"/>
          </p:cNvPicPr>
          <p:nvPr/>
        </p:nvPicPr>
        <p:blipFill rotWithShape="1">
          <a:blip r:embed="rId7"/>
          <a:srcRect l="21560" t="8918" r="3778" b="24539"/>
          <a:stretch/>
        </p:blipFill>
        <p:spPr>
          <a:xfrm>
            <a:off x="3695699" y="4287838"/>
            <a:ext cx="728483" cy="71436"/>
          </a:xfrm>
          <a:prstGeom prst="rect">
            <a:avLst/>
          </a:prstGeom>
        </p:spPr>
      </p:pic>
    </p:spTree>
    <p:extLst>
      <p:ext uri="{BB962C8B-B14F-4D97-AF65-F5344CB8AC3E}">
        <p14:creationId xmlns:p14="http://schemas.microsoft.com/office/powerpoint/2010/main" val="1102047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0187" y="3505199"/>
            <a:ext cx="2549883" cy="20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57200"/>
            <a:ext cx="4477215" cy="226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270"/>
            <a:ext cx="2881745" cy="20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52599"/>
            <a:ext cx="3142720" cy="185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2720" y="3939981"/>
            <a:ext cx="3467468"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4736648"/>
            <a:ext cx="3254203" cy="2165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5600" y="2209800"/>
            <a:ext cx="2966952" cy="2036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9726" y="5518125"/>
            <a:ext cx="2644274" cy="129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9672" y="1867858"/>
            <a:ext cx="3050398" cy="234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8800" y="1"/>
            <a:ext cx="3505200" cy="283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03" y="3607733"/>
            <a:ext cx="3338513"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83610" y="5557929"/>
            <a:ext cx="4058402" cy="132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24400" y="1600200"/>
            <a:ext cx="1844307" cy="208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9" name="Picture 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27099" y="4736648"/>
            <a:ext cx="2654383" cy="114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81745" y="28270"/>
            <a:ext cx="2814670" cy="769441"/>
          </a:xfrm>
          <a:prstGeom prst="rect">
            <a:avLst/>
          </a:prstGeom>
          <a:noFill/>
        </p:spPr>
        <p:txBody>
          <a:bodyPr wrap="square" rtlCol="0">
            <a:spAutoFit/>
          </a:bodyPr>
          <a:lstStyle/>
          <a:p>
            <a:r>
              <a:rPr lang="en-US" sz="2200" b="1" dirty="0" smtClean="0">
                <a:solidFill>
                  <a:srgbClr val="10253F"/>
                </a:solidFill>
              </a:rPr>
              <a:t>Rural Hospital Closures Continue…</a:t>
            </a:r>
            <a:endParaRPr lang="en-US" sz="2200" b="1" dirty="0">
              <a:solidFill>
                <a:srgbClr val="10253F"/>
              </a:solidFill>
            </a:endParaRPr>
          </a:p>
        </p:txBody>
      </p:sp>
    </p:spTree>
    <p:extLst>
      <p:ext uri="{BB962C8B-B14F-4D97-AF65-F5344CB8AC3E}">
        <p14:creationId xmlns:p14="http://schemas.microsoft.com/office/powerpoint/2010/main" val="3528958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E2AE62A-775B-4072-91DA-4C199430C32F}"/>
              </a:ext>
            </a:extLst>
          </p:cNvPr>
          <p:cNvSpPr>
            <a:spLocks noGrp="1"/>
          </p:cNvSpPr>
          <p:nvPr>
            <p:ph sz="quarter" idx="10"/>
          </p:nvPr>
        </p:nvSpPr>
        <p:spPr>
          <a:xfrm>
            <a:off x="762000" y="457200"/>
            <a:ext cx="6934200" cy="1295400"/>
          </a:xfrm>
        </p:spPr>
        <p:txBody>
          <a:bodyPr>
            <a:normAutofit/>
          </a:bodyPr>
          <a:lstStyle/>
          <a:p>
            <a:r>
              <a:rPr lang="en-US" b="1" dirty="0">
                <a:solidFill>
                  <a:srgbClr val="10253F"/>
                </a:solidFill>
              </a:rPr>
              <a:t>  “If you want to watch a rural community die, kill its hospital”</a:t>
            </a:r>
            <a:r>
              <a:rPr lang="en-US" sz="1200" b="1" dirty="0">
                <a:solidFill>
                  <a:srgbClr val="10253F"/>
                </a:solidFill>
              </a:rPr>
              <a:t>						Sept. 22, 2017, </a:t>
            </a:r>
            <a:r>
              <a:rPr lang="en-US" sz="1200" b="1" dirty="0" err="1">
                <a:solidFill>
                  <a:srgbClr val="10253F"/>
                </a:solidFill>
              </a:rPr>
              <a:t>HuffPost</a:t>
            </a:r>
            <a:endParaRPr lang="en-US" sz="1200" b="1" dirty="0">
              <a:solidFill>
                <a:srgbClr val="10253F"/>
              </a:solidFill>
            </a:endParaRPr>
          </a:p>
          <a:p>
            <a:endParaRPr lang="en-US" b="1" dirty="0">
              <a:solidFill>
                <a:schemeClr val="tx2"/>
              </a:solidFill>
            </a:endParaRPr>
          </a:p>
          <a:p>
            <a:endParaRPr lang="en-US" dirty="0"/>
          </a:p>
        </p:txBody>
      </p:sp>
      <p:sp>
        <p:nvSpPr>
          <p:cNvPr id="3" name="Content Placeholder 2">
            <a:extLst>
              <a:ext uri="{FF2B5EF4-FFF2-40B4-BE49-F238E27FC236}">
                <a16:creationId xmlns:a16="http://schemas.microsoft.com/office/drawing/2014/main" xmlns="" id="{E775C390-4367-4A7A-A10C-6BE489AA1102}"/>
              </a:ext>
            </a:extLst>
          </p:cNvPr>
          <p:cNvSpPr>
            <a:spLocks noGrp="1"/>
          </p:cNvSpPr>
          <p:nvPr>
            <p:ph sz="quarter" idx="11"/>
          </p:nvPr>
        </p:nvSpPr>
        <p:spPr>
          <a:xfrm>
            <a:off x="152400" y="2057400"/>
            <a:ext cx="7543800" cy="4267200"/>
          </a:xfrm>
        </p:spPr>
        <p:txBody>
          <a:bodyPr>
            <a:normAutofit fontScale="77500" lnSpcReduction="20000"/>
          </a:bodyPr>
          <a:lstStyle/>
          <a:p>
            <a:r>
              <a:rPr lang="en-US" dirty="0"/>
              <a:t>       </a:t>
            </a:r>
            <a:r>
              <a:rPr lang="en-US" dirty="0">
                <a:solidFill>
                  <a:srgbClr val="10253F"/>
                </a:solidFill>
              </a:rPr>
              <a:t>GLENWOOD, Ga. ―    After the Lower Oconee Community Hospital shut down in June 2014, other mainstays of the community followed. The bank and the pharmacy in the small town of Glenwood shuttered. Then the only grocery store in all of Wheeler County closed in the middle of August this year.</a:t>
            </a:r>
          </a:p>
          <a:p>
            <a:endParaRPr lang="en-US" dirty="0">
              <a:solidFill>
                <a:srgbClr val="10253F"/>
              </a:solidFill>
            </a:endParaRPr>
          </a:p>
          <a:p>
            <a:r>
              <a:rPr lang="en-US" dirty="0">
                <a:solidFill>
                  <a:srgbClr val="10253F"/>
                </a:solidFill>
              </a:rPr>
              <a:t>	On Glenwood’s main street, building after building is now for sale, closing, falling apart or infested with weeds growing through the foundation’s cracks… </a:t>
            </a:r>
          </a:p>
          <a:p>
            <a:r>
              <a:rPr lang="en-US" dirty="0">
                <a:solidFill>
                  <a:srgbClr val="10253F"/>
                </a:solidFill>
              </a:rPr>
              <a:t/>
            </a:r>
            <a:br>
              <a:rPr lang="en-US" dirty="0">
                <a:solidFill>
                  <a:srgbClr val="10253F"/>
                </a:solidFill>
              </a:rPr>
            </a:br>
            <a:r>
              <a:rPr lang="en-US" dirty="0">
                <a:solidFill>
                  <a:srgbClr val="10253F"/>
                </a:solidFill>
              </a:rPr>
              <a:t>The hospital’s closure eliminated the county’s biggest health care provider and dispatched yet another major employer. Glenwood’s mayor of 34 years, G.M. Joiner, doubts that the town will ever recover.</a:t>
            </a:r>
          </a:p>
          <a:p>
            <a:endParaRPr lang="en-US" dirty="0">
              <a:solidFill>
                <a:srgbClr val="10253F"/>
              </a:solidFill>
            </a:endParaRPr>
          </a:p>
          <a:p>
            <a:r>
              <a:rPr lang="en-US" dirty="0">
                <a:solidFill>
                  <a:srgbClr val="10253F"/>
                </a:solidFill>
              </a:rPr>
              <a:t>	“It’s been devastating,” the 72-year-old mayor said, leaning on one of the counters in Glenwood’s one-room city hall. “I tell folks that move here, ‘This is a beautiful place to live, but you better have brought money, because you can’t make any here.’”</a:t>
            </a:r>
          </a:p>
          <a:p>
            <a:endParaRPr lang="en-US" dirty="0">
              <a:solidFill>
                <a:srgbClr val="10253F"/>
              </a:solidFill>
            </a:endParaRPr>
          </a:p>
          <a:p>
            <a:r>
              <a:rPr lang="en-US" dirty="0">
                <a:solidFill>
                  <a:srgbClr val="10253F"/>
                </a:solidFill>
              </a:rPr>
              <a:t>	Rural hospitals are in danger across the country, their closures both a symptom of economic trouble in small-town America and a catalyst for further decline.</a:t>
            </a:r>
          </a:p>
          <a:p>
            <a:endParaRPr lang="en-US" dirty="0"/>
          </a:p>
        </p:txBody>
      </p:sp>
    </p:spTree>
    <p:extLst>
      <p:ext uri="{BB962C8B-B14F-4D97-AF65-F5344CB8AC3E}">
        <p14:creationId xmlns:p14="http://schemas.microsoft.com/office/powerpoint/2010/main" val="59661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886700" cy="466146"/>
          </a:xfrm>
        </p:spPr>
        <p:txBody>
          <a:bodyPr>
            <a:noAutofit/>
          </a:bodyPr>
          <a:lstStyle/>
          <a:p>
            <a:pPr eaLnBrk="1" fontAlgn="auto" hangingPunct="1">
              <a:spcAft>
                <a:spcPts val="0"/>
              </a:spcAft>
              <a:defRPr/>
            </a:pPr>
            <a:r>
              <a:rPr lang="en-US" sz="3200" b="1" dirty="0">
                <a:solidFill>
                  <a:srgbClr val="10253F"/>
                </a:solidFill>
                <a:ea typeface="+mj-ea"/>
              </a:rPr>
              <a:t>Rural Hospital Closures and Risk of Closures</a:t>
            </a:r>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773292" y="4596071"/>
            <a:ext cx="142136" cy="1092200"/>
          </a:xfrm>
          <a:prstGeom prst="rect">
            <a:avLst/>
          </a:prstGeom>
        </p:spPr>
      </p:pic>
      <p:sp>
        <p:nvSpPr>
          <p:cNvPr id="16" name="TextBox 15"/>
          <p:cNvSpPr txBox="1"/>
          <p:nvPr/>
        </p:nvSpPr>
        <p:spPr>
          <a:xfrm>
            <a:off x="8305800" y="5026968"/>
            <a:ext cx="381000" cy="230832"/>
          </a:xfrm>
          <a:prstGeom prst="rect">
            <a:avLst/>
          </a:prstGeom>
          <a:noFill/>
        </p:spPr>
        <p:txBody>
          <a:bodyPr wrap="square">
            <a:spAutoFit/>
          </a:bodyPr>
          <a:lstStyle/>
          <a:p>
            <a:pPr defTabSz="457200" fontAlgn="auto">
              <a:spcBef>
                <a:spcPts val="0"/>
              </a:spcBef>
              <a:spcAft>
                <a:spcPts val="0"/>
              </a:spcAft>
              <a:defRPr/>
            </a:pPr>
            <a:r>
              <a:rPr lang="en-US" sz="900" b="1" dirty="0">
                <a:solidFill>
                  <a:schemeClr val="accent6"/>
                </a:solidFill>
                <a:latin typeface="+mn-lt"/>
              </a:rPr>
              <a:t>35%</a:t>
            </a:r>
          </a:p>
        </p:txBody>
      </p:sp>
      <p:sp>
        <p:nvSpPr>
          <p:cNvPr id="14" name="Rectangle 13"/>
          <p:cNvSpPr/>
          <p:nvPr/>
        </p:nvSpPr>
        <p:spPr>
          <a:xfrm>
            <a:off x="6282262" y="5024739"/>
            <a:ext cx="1146468" cy="230832"/>
          </a:xfrm>
          <a:prstGeom prst="rect">
            <a:avLst/>
          </a:prstGeom>
        </p:spPr>
        <p:txBody>
          <a:bodyPr wrap="none">
            <a:spAutoFit/>
          </a:bodyPr>
          <a:lstStyle/>
          <a:p>
            <a:r>
              <a:rPr lang="en-US" sz="900" b="1" dirty="0">
                <a:solidFill>
                  <a:srgbClr val="404040"/>
                </a:solidFill>
                <a:latin typeface="+mn-lt"/>
              </a:rPr>
              <a:t>Percent Vulnerable </a:t>
            </a:r>
            <a:endParaRPr lang="en-US" b="1" dirty="0">
              <a:latin typeface="+mn-lt"/>
            </a:endParaRPr>
          </a:p>
        </p:txBody>
      </p:sp>
      <p:sp>
        <p:nvSpPr>
          <p:cNvPr id="19" name="TextBox 18"/>
          <p:cNvSpPr txBox="1"/>
          <p:nvPr/>
        </p:nvSpPr>
        <p:spPr>
          <a:xfrm>
            <a:off x="1676400" y="5026968"/>
            <a:ext cx="381000" cy="215444"/>
          </a:xfrm>
          <a:prstGeom prst="rect">
            <a:avLst/>
          </a:prstGeom>
          <a:noFill/>
        </p:spPr>
        <p:txBody>
          <a:bodyPr wrap="square">
            <a:spAutoFit/>
          </a:bodyPr>
          <a:lstStyle/>
          <a:p>
            <a:pPr defTabSz="457200" fontAlgn="auto">
              <a:spcBef>
                <a:spcPts val="0"/>
              </a:spcBef>
              <a:spcAft>
                <a:spcPts val="0"/>
              </a:spcAft>
              <a:defRPr/>
            </a:pPr>
            <a:r>
              <a:rPr lang="en-US" sz="800" b="1" dirty="0">
                <a:solidFill>
                  <a:srgbClr val="E33830"/>
                </a:solidFill>
                <a:latin typeface="+mn-lt"/>
              </a:rPr>
              <a:t>X</a:t>
            </a:r>
          </a:p>
        </p:txBody>
      </p:sp>
      <p:pic>
        <p:nvPicPr>
          <p:cNvPr id="3" name="Picture 2"/>
          <p:cNvPicPr>
            <a:picLocks noChangeAspect="1"/>
          </p:cNvPicPr>
          <p:nvPr/>
        </p:nvPicPr>
        <p:blipFill>
          <a:blip r:embed="rId3" cstate="print"/>
          <a:stretch>
            <a:fillRect/>
          </a:stretch>
        </p:blipFill>
        <p:spPr>
          <a:xfrm>
            <a:off x="64509" y="990600"/>
            <a:ext cx="8994015" cy="5867400"/>
          </a:xfrm>
          <a:prstGeom prst="rect">
            <a:avLst/>
          </a:prstGeom>
        </p:spPr>
      </p:pic>
      <p:sp>
        <p:nvSpPr>
          <p:cNvPr id="9" name="TextBox 8"/>
          <p:cNvSpPr txBox="1"/>
          <p:nvPr/>
        </p:nvSpPr>
        <p:spPr>
          <a:xfrm>
            <a:off x="533400" y="1371600"/>
            <a:ext cx="1371600" cy="120032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7200" dirty="0"/>
              <a:t>83</a:t>
            </a:r>
          </a:p>
        </p:txBody>
      </p:sp>
    </p:spTree>
    <p:extLst>
      <p:ext uri="{BB962C8B-B14F-4D97-AF65-F5344CB8AC3E}">
        <p14:creationId xmlns:p14="http://schemas.microsoft.com/office/powerpoint/2010/main" val="3998453206"/>
      </p:ext>
    </p:extLst>
  </p:cSld>
  <p:clrMapOvr>
    <a:masterClrMapping/>
  </p:clrMapOvr>
  <p:transition advTm="7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18541C0-9D37-4AFC-A839-70FDF2D117BD}"/>
              </a:ext>
            </a:extLst>
          </p:cNvPr>
          <p:cNvSpPr>
            <a:spLocks noGrp="1"/>
          </p:cNvSpPr>
          <p:nvPr>
            <p:ph sz="quarter" idx="10"/>
          </p:nvPr>
        </p:nvSpPr>
        <p:spPr>
          <a:xfrm>
            <a:off x="762000" y="457200"/>
            <a:ext cx="6858000" cy="838200"/>
          </a:xfrm>
        </p:spPr>
        <p:txBody>
          <a:bodyPr>
            <a:normAutofit/>
          </a:bodyPr>
          <a:lstStyle/>
          <a:p>
            <a:r>
              <a:rPr lang="en-US" b="1" dirty="0">
                <a:solidFill>
                  <a:srgbClr val="10253F"/>
                </a:solidFill>
              </a:rPr>
              <a:t>New Rural Data From </a:t>
            </a:r>
            <a:r>
              <a:rPr lang="en-US" b="1" dirty="0" err="1">
                <a:solidFill>
                  <a:srgbClr val="10253F"/>
                </a:solidFill>
              </a:rPr>
              <a:t>Chartis</a:t>
            </a:r>
            <a:endParaRPr lang="en-US" b="1" dirty="0">
              <a:solidFill>
                <a:srgbClr val="10253F"/>
              </a:solidFill>
            </a:endParaRPr>
          </a:p>
        </p:txBody>
      </p:sp>
      <p:sp>
        <p:nvSpPr>
          <p:cNvPr id="3" name="Content Placeholder 2">
            <a:extLst>
              <a:ext uri="{FF2B5EF4-FFF2-40B4-BE49-F238E27FC236}">
                <a16:creationId xmlns:a16="http://schemas.microsoft.com/office/drawing/2014/main" xmlns="" id="{5E50B507-0382-4311-B048-1C2CE414B399}"/>
              </a:ext>
            </a:extLst>
          </p:cNvPr>
          <p:cNvSpPr>
            <a:spLocks noGrp="1"/>
          </p:cNvSpPr>
          <p:nvPr>
            <p:ph sz="quarter" idx="11"/>
          </p:nvPr>
        </p:nvSpPr>
        <p:spPr/>
        <p:txBody>
          <a:bodyPr>
            <a:normAutofit fontScale="85000" lnSpcReduction="20000"/>
          </a:bodyPr>
          <a:lstStyle/>
          <a:p>
            <a:pPr marL="0" indent="0"/>
            <a:r>
              <a:rPr lang="en-US" b="1" u="sng" dirty="0" smtClean="0">
                <a:solidFill>
                  <a:srgbClr val="10253F"/>
                </a:solidFill>
              </a:rPr>
              <a:t>Rural Hospitals Continue to Lose Money</a:t>
            </a:r>
            <a:r>
              <a:rPr lang="en-US" dirty="0" smtClean="0">
                <a:solidFill>
                  <a:srgbClr val="10253F"/>
                </a:solidFill>
              </a:rPr>
              <a:t>: </a:t>
            </a:r>
          </a:p>
          <a:p>
            <a:pPr>
              <a:buFont typeface="Arial" panose="020B0604020202020204" pitchFamily="34" charset="0"/>
              <a:buChar char="•"/>
            </a:pPr>
            <a:r>
              <a:rPr lang="en-US" dirty="0" smtClean="0">
                <a:solidFill>
                  <a:srgbClr val="10253F"/>
                </a:solidFill>
              </a:rPr>
              <a:t>44</a:t>
            </a:r>
            <a:r>
              <a:rPr lang="en-US" dirty="0">
                <a:solidFill>
                  <a:srgbClr val="10253F"/>
                </a:solidFill>
              </a:rPr>
              <a:t>% of rural hospitals operate a loss (up from 41% according to our research from one year ago)</a:t>
            </a:r>
          </a:p>
          <a:p>
            <a:pPr>
              <a:buFont typeface="Arial" panose="020B0604020202020204" pitchFamily="34" charset="0"/>
              <a:buChar char="•"/>
            </a:pPr>
            <a:r>
              <a:rPr lang="en-US" dirty="0">
                <a:solidFill>
                  <a:srgbClr val="10253F"/>
                </a:solidFill>
              </a:rPr>
              <a:t>30% operating below -3% margin (vs. 29% previously). </a:t>
            </a:r>
          </a:p>
          <a:p>
            <a:pPr>
              <a:buFont typeface="Arial" panose="020B0604020202020204" pitchFamily="34" charset="0"/>
              <a:buChar char="•"/>
            </a:pPr>
            <a:r>
              <a:rPr lang="en-US" dirty="0">
                <a:solidFill>
                  <a:srgbClr val="10253F"/>
                </a:solidFill>
              </a:rPr>
              <a:t>The median rural hospital margin falls at a thin 1.3%. </a:t>
            </a:r>
          </a:p>
          <a:p>
            <a:pPr>
              <a:buFont typeface="Arial" panose="020B0604020202020204" pitchFamily="34" charset="0"/>
              <a:buChar char="•"/>
            </a:pPr>
            <a:endParaRPr lang="en-US" dirty="0" smtClean="0">
              <a:solidFill>
                <a:srgbClr val="10253F"/>
              </a:solidFill>
            </a:endParaRPr>
          </a:p>
          <a:p>
            <a:pPr marL="0" indent="0"/>
            <a:r>
              <a:rPr lang="en-US" b="1" u="sng" dirty="0" smtClean="0">
                <a:solidFill>
                  <a:srgbClr val="10253F"/>
                </a:solidFill>
              </a:rPr>
              <a:t>Why are Rural Hospitals Losing Money?  </a:t>
            </a:r>
          </a:p>
          <a:p>
            <a:pPr>
              <a:buFont typeface="Arial" panose="020B0604020202020204" pitchFamily="34" charset="0"/>
              <a:buChar char="•"/>
            </a:pPr>
            <a:r>
              <a:rPr lang="en-US" dirty="0" smtClean="0">
                <a:solidFill>
                  <a:srgbClr val="10253F"/>
                </a:solidFill>
              </a:rPr>
              <a:t>Across </a:t>
            </a:r>
            <a:r>
              <a:rPr lang="en-US" dirty="0">
                <a:solidFill>
                  <a:srgbClr val="10253F"/>
                </a:solidFill>
              </a:rPr>
              <a:t>the nation, rural hospitals absorb a combined $318M in annual revenue cuts due to sequestration ($351M under previous research). </a:t>
            </a:r>
            <a:endParaRPr lang="en-US" dirty="0" smtClean="0">
              <a:solidFill>
                <a:srgbClr val="10253F"/>
              </a:solidFill>
            </a:endParaRPr>
          </a:p>
          <a:p>
            <a:pPr>
              <a:buFont typeface="Arial" panose="020B0604020202020204" pitchFamily="34" charset="0"/>
              <a:buChar char="•"/>
            </a:pPr>
            <a:r>
              <a:rPr lang="en-US" dirty="0" smtClean="0">
                <a:solidFill>
                  <a:srgbClr val="10253F"/>
                </a:solidFill>
              </a:rPr>
              <a:t>Bad debt cuts cause $3.8 billion/ten more to be lost.</a:t>
            </a:r>
            <a:endParaRPr lang="en-US" dirty="0">
              <a:solidFill>
                <a:srgbClr val="10253F"/>
              </a:solidFill>
            </a:endParaRPr>
          </a:p>
          <a:p>
            <a:pPr>
              <a:buFont typeface="Arial" panose="020B0604020202020204" pitchFamily="34" charset="0"/>
              <a:buChar char="•"/>
            </a:pPr>
            <a:r>
              <a:rPr lang="en-US" dirty="0">
                <a:solidFill>
                  <a:srgbClr val="10253F"/>
                </a:solidFill>
              </a:rPr>
              <a:t>For 30 rural hospitals, this was the difference between operating in the black (prior to sequestration) and the red (actual margin).</a:t>
            </a:r>
          </a:p>
          <a:p>
            <a:pPr>
              <a:buFont typeface="Arial" panose="020B0604020202020204" pitchFamily="34" charset="0"/>
              <a:buChar char="•"/>
            </a:pPr>
            <a:r>
              <a:rPr lang="en-US" dirty="0">
                <a:solidFill>
                  <a:srgbClr val="10253F"/>
                </a:solidFill>
              </a:rPr>
              <a:t>The median rural hospital loses $71K annually from the sequester. </a:t>
            </a:r>
          </a:p>
        </p:txBody>
      </p:sp>
      <p:pic>
        <p:nvPicPr>
          <p:cNvPr id="4" name="Picture 5" descr="NRHA_YVL_Waves.jpg">
            <a:extLst>
              <a:ext uri="{FF2B5EF4-FFF2-40B4-BE49-F238E27FC236}">
                <a16:creationId xmlns:a16="http://schemas.microsoft.com/office/drawing/2014/main" xmlns="" id="{43AD6871-9B70-4540-AB8C-2C109E16C501}"/>
              </a:ext>
            </a:extLst>
          </p:cNvPr>
          <p:cNvPicPr>
            <a:picLocks noChangeAspect="1"/>
          </p:cNvPicPr>
          <p:nvPr/>
        </p:nvPicPr>
        <p:blipFill>
          <a:blip r:embed="rId2" cstate="print"/>
          <a:srcRect b="10445"/>
          <a:stretch>
            <a:fillRect/>
          </a:stretch>
        </p:blipFill>
        <p:spPr bwMode="auto">
          <a:xfrm>
            <a:off x="0" y="5486400"/>
            <a:ext cx="9144000" cy="1371600"/>
          </a:xfrm>
          <a:prstGeom prst="rect">
            <a:avLst/>
          </a:prstGeom>
          <a:noFill/>
          <a:ln w="9525">
            <a:noFill/>
            <a:miter lim="800000"/>
            <a:headEnd/>
            <a:tailEnd/>
          </a:ln>
        </p:spPr>
      </p:pic>
    </p:spTree>
    <p:extLst>
      <p:ext uri="{BB962C8B-B14F-4D97-AF65-F5344CB8AC3E}">
        <p14:creationId xmlns:p14="http://schemas.microsoft.com/office/powerpoint/2010/main" val="255057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BA335-25D0-422D-BE4C-E2F929E990C1}"/>
              </a:ext>
            </a:extLst>
          </p:cNvPr>
          <p:cNvSpPr>
            <a:spLocks noGrp="1"/>
          </p:cNvSpPr>
          <p:nvPr>
            <p:ph type="title"/>
          </p:nvPr>
        </p:nvSpPr>
        <p:spPr/>
        <p:txBody>
          <a:bodyPr/>
          <a:lstStyle/>
          <a:p>
            <a:pPr algn="l"/>
            <a:r>
              <a:rPr lang="en-US" b="1" dirty="0">
                <a:solidFill>
                  <a:srgbClr val="10253F"/>
                </a:solidFill>
              </a:rPr>
              <a:t>The latest closures…</a:t>
            </a:r>
          </a:p>
        </p:txBody>
      </p:sp>
      <p:sp>
        <p:nvSpPr>
          <p:cNvPr id="3" name="Content Placeholder 2">
            <a:extLst>
              <a:ext uri="{FF2B5EF4-FFF2-40B4-BE49-F238E27FC236}">
                <a16:creationId xmlns:a16="http://schemas.microsoft.com/office/drawing/2014/main" xmlns="" id="{D07A0E86-E3DB-4518-8598-69D6728C4E18}"/>
              </a:ext>
            </a:extLst>
          </p:cNvPr>
          <p:cNvSpPr>
            <a:spLocks noGrp="1"/>
          </p:cNvSpPr>
          <p:nvPr>
            <p:ph idx="1"/>
          </p:nvPr>
        </p:nvSpPr>
        <p:spPr>
          <a:xfrm>
            <a:off x="457200" y="1295400"/>
            <a:ext cx="8610600" cy="4830763"/>
          </a:xfrm>
        </p:spPr>
        <p:txBody>
          <a:bodyPr/>
          <a:lstStyle/>
          <a:p>
            <a:r>
              <a:rPr lang="en-US" sz="2800" dirty="0">
                <a:solidFill>
                  <a:srgbClr val="10253F"/>
                </a:solidFill>
              </a:rPr>
              <a:t>Pioneer Community Hospital in Stuart, Virginia. </a:t>
            </a:r>
          </a:p>
          <a:p>
            <a:r>
              <a:rPr lang="en-US" sz="2600" dirty="0">
                <a:solidFill>
                  <a:srgbClr val="10253F"/>
                </a:solidFill>
              </a:rPr>
              <a:t>25-bed facility with 2200 emergency room visits each year</a:t>
            </a:r>
            <a:r>
              <a:rPr lang="en-US" sz="2800" dirty="0">
                <a:solidFill>
                  <a:srgbClr val="10253F"/>
                </a:solidFill>
              </a:rPr>
              <a:t>.</a:t>
            </a:r>
          </a:p>
          <a:p>
            <a:endParaRPr lang="en-US" dirty="0"/>
          </a:p>
        </p:txBody>
      </p:sp>
      <p:pic>
        <p:nvPicPr>
          <p:cNvPr id="414724" name="Picture 4" descr="Image result for stuart virginia pioneer community hospital">
            <a:extLst>
              <a:ext uri="{FF2B5EF4-FFF2-40B4-BE49-F238E27FC236}">
                <a16:creationId xmlns:a16="http://schemas.microsoft.com/office/drawing/2014/main" xmlns="" id="{D2A14D6F-10F7-4BED-8656-170FFD182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773" y="2438400"/>
            <a:ext cx="6283227" cy="4419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86FEA5F-BA1C-46A9-B064-E7BB6F2D832F}"/>
              </a:ext>
            </a:extLst>
          </p:cNvPr>
          <p:cNvSpPr txBox="1"/>
          <p:nvPr/>
        </p:nvSpPr>
        <p:spPr>
          <a:xfrm>
            <a:off x="304799" y="2438400"/>
            <a:ext cx="2362201" cy="2123658"/>
          </a:xfrm>
          <a:prstGeom prst="rect">
            <a:avLst/>
          </a:prstGeom>
          <a:noFill/>
          <a:ln w="38100">
            <a:solidFill>
              <a:srgbClr val="0070C0"/>
            </a:solidFill>
          </a:ln>
        </p:spPr>
        <p:txBody>
          <a:bodyPr wrap="square" rtlCol="0">
            <a:spAutoFit/>
          </a:bodyPr>
          <a:lstStyle/>
          <a:p>
            <a:r>
              <a:rPr lang="en-US" sz="2000" b="1" i="1" dirty="0">
                <a:solidFill>
                  <a:srgbClr val="10253F"/>
                </a:solidFill>
              </a:rPr>
              <a:t>“To me, closing the hospital is one of the most terrible things that could happen to the county.”</a:t>
            </a:r>
          </a:p>
          <a:p>
            <a:r>
              <a:rPr lang="en-US" sz="1200" dirty="0"/>
              <a:t>Roger Hayden, County Supervisor</a:t>
            </a:r>
          </a:p>
        </p:txBody>
      </p:sp>
      <p:sp>
        <p:nvSpPr>
          <p:cNvPr id="6" name="TextBox 5">
            <a:extLst>
              <a:ext uri="{FF2B5EF4-FFF2-40B4-BE49-F238E27FC236}">
                <a16:creationId xmlns:a16="http://schemas.microsoft.com/office/drawing/2014/main" xmlns="" id="{324BC454-4DFB-4C91-9E99-1DA8D1E60AC5}"/>
              </a:ext>
            </a:extLst>
          </p:cNvPr>
          <p:cNvSpPr txBox="1"/>
          <p:nvPr/>
        </p:nvSpPr>
        <p:spPr>
          <a:xfrm>
            <a:off x="304801" y="4876800"/>
            <a:ext cx="2362199" cy="1600438"/>
          </a:xfrm>
          <a:prstGeom prst="rect">
            <a:avLst/>
          </a:prstGeom>
          <a:solidFill>
            <a:schemeClr val="tx2">
              <a:lumMod val="40000"/>
              <a:lumOff val="60000"/>
            </a:schemeClr>
          </a:solidFill>
          <a:ln w="38100">
            <a:solidFill>
              <a:srgbClr val="0070C0"/>
            </a:solidFill>
          </a:ln>
        </p:spPr>
        <p:txBody>
          <a:bodyPr wrap="square" rtlCol="0">
            <a:spAutoFit/>
          </a:bodyPr>
          <a:lstStyle/>
          <a:p>
            <a:r>
              <a:rPr lang="en-US" sz="2000" b="1" dirty="0"/>
              <a:t>EMS - - transport times will now be </a:t>
            </a:r>
          </a:p>
          <a:p>
            <a:r>
              <a:rPr lang="en-US" sz="2000" b="1" dirty="0"/>
              <a:t>2-3 hours instead of 30 minutes.</a:t>
            </a:r>
          </a:p>
          <a:p>
            <a:endParaRPr lang="en-US" dirty="0"/>
          </a:p>
        </p:txBody>
      </p:sp>
    </p:spTree>
    <p:extLst>
      <p:ext uri="{BB962C8B-B14F-4D97-AF65-F5344CB8AC3E}">
        <p14:creationId xmlns:p14="http://schemas.microsoft.com/office/powerpoint/2010/main" val="147117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lan\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8"/>
          <p:cNvSpPr txBox="1">
            <a:spLocks noChangeArrowheads="1"/>
          </p:cNvSpPr>
          <p:nvPr/>
        </p:nvSpPr>
        <p:spPr bwMode="auto">
          <a:xfrm>
            <a:off x="2286000" y="228600"/>
            <a:ext cx="5334000" cy="584200"/>
          </a:xfrm>
          <a:prstGeom prst="rect">
            <a:avLst/>
          </a:prstGeom>
          <a:solidFill>
            <a:srgbClr val="FFDEB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0" fontAlgn="base" hangingPunct="0">
              <a:spcBef>
                <a:spcPct val="0"/>
              </a:spcBef>
              <a:spcAft>
                <a:spcPct val="0"/>
              </a:spcAft>
              <a:buFontTx/>
              <a:buNone/>
            </a:pPr>
            <a:r>
              <a:rPr lang="en-US" altLang="en-US" sz="1600" b="1" dirty="0" smtClean="0">
                <a:solidFill>
                  <a:srgbClr val="221100"/>
                </a:solidFill>
                <a:latin typeface="Bookman Old Style" pitchFamily="18" charset="0"/>
                <a:cs typeface="Arial" charset="0"/>
              </a:rPr>
              <a:t>National Rural Health Association Membership</a:t>
            </a:r>
          </a:p>
          <a:p>
            <a:pPr algn="ctr" eaLnBrk="0" fontAlgn="base" hangingPunct="0">
              <a:spcBef>
                <a:spcPct val="0"/>
              </a:spcBef>
              <a:spcAft>
                <a:spcPct val="0"/>
              </a:spcAft>
              <a:buFontTx/>
              <a:buNone/>
            </a:pPr>
            <a:endParaRPr lang="en-US" altLang="en-US" sz="1600" b="1" dirty="0" smtClean="0">
              <a:solidFill>
                <a:srgbClr val="221100"/>
              </a:solidFill>
              <a:latin typeface="Bookman Old Style" pitchFamily="18" charset="0"/>
              <a:cs typeface="Arial" charset="0"/>
            </a:endParaRPr>
          </a:p>
        </p:txBody>
      </p:sp>
    </p:spTree>
    <p:extLst>
      <p:ext uri="{BB962C8B-B14F-4D97-AF65-F5344CB8AC3E}">
        <p14:creationId xmlns:p14="http://schemas.microsoft.com/office/powerpoint/2010/main" val="2178974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A0AB666B-8223-4B71-9138-FC5A3BC88CF7}"/>
              </a:ext>
            </a:extLst>
          </p:cNvPr>
          <p:cNvSpPr>
            <a:spLocks noGrp="1"/>
          </p:cNvSpPr>
          <p:nvPr>
            <p:ph sz="quarter" idx="10"/>
          </p:nvPr>
        </p:nvSpPr>
        <p:spPr>
          <a:xfrm>
            <a:off x="762000" y="457200"/>
            <a:ext cx="7315200" cy="838200"/>
          </a:xfrm>
        </p:spPr>
        <p:txBody>
          <a:bodyPr>
            <a:normAutofit fontScale="92500" lnSpcReduction="20000"/>
          </a:bodyPr>
          <a:lstStyle/>
          <a:p>
            <a:r>
              <a:rPr lang="en-US" dirty="0"/>
              <a:t>   </a:t>
            </a:r>
            <a:r>
              <a:rPr lang="en-US" b="1" dirty="0">
                <a:solidFill>
                  <a:srgbClr val="10253F"/>
                </a:solidFill>
              </a:rPr>
              <a:t>“Small Eastern North Carolina Town Losing its Hospital”</a:t>
            </a:r>
          </a:p>
        </p:txBody>
      </p:sp>
      <p:sp>
        <p:nvSpPr>
          <p:cNvPr id="3" name="Content Placeholder 2">
            <a:extLst>
              <a:ext uri="{FF2B5EF4-FFF2-40B4-BE49-F238E27FC236}">
                <a16:creationId xmlns:a16="http://schemas.microsoft.com/office/drawing/2014/main" xmlns="" id="{461AF61C-BF87-478B-9B42-B5E839CFE55E}"/>
              </a:ext>
            </a:extLst>
          </p:cNvPr>
          <p:cNvSpPr>
            <a:spLocks noGrp="1"/>
          </p:cNvSpPr>
          <p:nvPr>
            <p:ph sz="quarter" idx="11"/>
          </p:nvPr>
        </p:nvSpPr>
        <p:spPr>
          <a:xfrm>
            <a:off x="762000" y="5029200"/>
            <a:ext cx="7620000" cy="1066800"/>
          </a:xfrm>
        </p:spPr>
        <p:txBody>
          <a:bodyPr>
            <a:normAutofit fontScale="92500" lnSpcReduction="10000"/>
          </a:bodyPr>
          <a:lstStyle/>
          <a:p>
            <a:pPr>
              <a:buFont typeface="Arial" panose="020B0604020202020204" pitchFamily="34" charset="0"/>
              <a:buChar char="•"/>
            </a:pPr>
            <a:r>
              <a:rPr lang="en-US" dirty="0"/>
              <a:t>Hill-Burton 20-bed CAH</a:t>
            </a:r>
          </a:p>
          <a:p>
            <a:pPr>
              <a:buFont typeface="Arial" panose="020B0604020202020204" pitchFamily="34" charset="0"/>
              <a:buChar char="•"/>
            </a:pPr>
            <a:r>
              <a:rPr lang="en-US" dirty="0"/>
              <a:t>County’s unemployment rate 30% higher than rest of state.  </a:t>
            </a:r>
          </a:p>
          <a:p>
            <a:pPr>
              <a:buFont typeface="Arial" panose="020B0604020202020204" pitchFamily="34" charset="0"/>
              <a:buChar char="•"/>
            </a:pPr>
            <a:r>
              <a:rPr lang="en-US" dirty="0">
                <a:highlight>
                  <a:srgbClr val="FFFF00"/>
                </a:highlight>
              </a:rPr>
              <a:t>“Our hospital, like many small rural hospitals, reflect the local economy.”</a:t>
            </a:r>
          </a:p>
        </p:txBody>
      </p:sp>
      <p:pic>
        <p:nvPicPr>
          <p:cNvPr id="10242" name="Picture 2" descr="shows screenshot of the front of the small hospital.">
            <a:extLst>
              <a:ext uri="{FF2B5EF4-FFF2-40B4-BE49-F238E27FC236}">
                <a16:creationId xmlns:a16="http://schemas.microsoft.com/office/drawing/2014/main" xmlns="" id="{EF77E565-A801-4BE3-B446-15190BF80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86656"/>
            <a:ext cx="8001000" cy="369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32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772400" cy="1143000"/>
          </a:xfrm>
        </p:spPr>
        <p:txBody>
          <a:bodyPr/>
          <a:lstStyle/>
          <a:p>
            <a:r>
              <a:rPr lang="en-US" dirty="0" smtClean="0">
                <a:solidFill>
                  <a:srgbClr val="10253F"/>
                </a:solidFill>
              </a:rPr>
              <a:t>CAH Lab Services</a:t>
            </a:r>
            <a:endParaRPr lang="en-US" dirty="0">
              <a:solidFill>
                <a:srgbClr val="10253F"/>
              </a:solidFill>
            </a:endParaRPr>
          </a:p>
        </p:txBody>
      </p:sp>
      <p:sp>
        <p:nvSpPr>
          <p:cNvPr id="3" name="Content Placeholder 2"/>
          <p:cNvSpPr>
            <a:spLocks noGrp="1"/>
          </p:cNvSpPr>
          <p:nvPr>
            <p:ph idx="1"/>
          </p:nvPr>
        </p:nvSpPr>
        <p:spPr>
          <a:xfrm>
            <a:off x="381000" y="1143000"/>
            <a:ext cx="7772400" cy="4114800"/>
          </a:xfrm>
        </p:spPr>
        <p:txBody>
          <a:bodyPr/>
          <a:lstStyle/>
          <a:p>
            <a:pPr marL="0" indent="0">
              <a:buNone/>
            </a:pPr>
            <a:r>
              <a:rPr lang="en-US" b="1" dirty="0" smtClean="0">
                <a:solidFill>
                  <a:srgbClr val="10253F"/>
                </a:solidFill>
              </a:rPr>
              <a:t>“Vulnerable </a:t>
            </a:r>
            <a:r>
              <a:rPr lang="en-US" b="1" dirty="0">
                <a:solidFill>
                  <a:srgbClr val="10253F"/>
                </a:solidFill>
              </a:rPr>
              <a:t>Rural Hospitals Face Tough Decisions On Profitable But Questionable Billing </a:t>
            </a:r>
            <a:r>
              <a:rPr lang="en-US" b="1" dirty="0" smtClean="0">
                <a:solidFill>
                  <a:srgbClr val="10253F"/>
                </a:solidFill>
              </a:rPr>
              <a:t>Schemes</a:t>
            </a:r>
            <a:r>
              <a:rPr lang="en-US" dirty="0" smtClean="0"/>
              <a:t>”</a:t>
            </a:r>
          </a:p>
          <a:p>
            <a:pPr marL="0" indent="0">
              <a:buNone/>
            </a:pPr>
            <a:endParaRPr lang="en-US" b="1" dirty="0">
              <a:solidFill>
                <a:srgbClr val="10253F"/>
              </a:solidFill>
            </a:endParaRPr>
          </a:p>
          <a:p>
            <a:pPr marL="0" indent="0">
              <a:buNone/>
            </a:pPr>
            <a:r>
              <a:rPr lang="en-US" dirty="0" smtClean="0">
                <a:solidFill>
                  <a:srgbClr val="10253F"/>
                </a:solidFill>
              </a:rPr>
              <a:t>KCUR and KBIA in Missouri </a:t>
            </a:r>
            <a:r>
              <a:rPr lang="en-US" dirty="0" smtClean="0">
                <a:solidFill>
                  <a:srgbClr val="10253F"/>
                </a:solidFill>
                <a:hlinkClick r:id="rId2"/>
              </a:rPr>
              <a:t>ran a story </a:t>
            </a:r>
            <a:r>
              <a:rPr lang="en-US" dirty="0" smtClean="0">
                <a:solidFill>
                  <a:srgbClr val="10253F"/>
                </a:solidFill>
              </a:rPr>
              <a:t>outlining issues regarding reference lab billing programs. Brian </a:t>
            </a:r>
            <a:r>
              <a:rPr lang="en-US" dirty="0" smtClean="0">
                <a:solidFill>
                  <a:srgbClr val="10253F"/>
                </a:solidFill>
              </a:rPr>
              <a:t>Bauer, </a:t>
            </a:r>
            <a:r>
              <a:rPr lang="en-US" dirty="0" err="1" smtClean="0">
                <a:solidFill>
                  <a:srgbClr val="10253F"/>
                </a:solidFill>
              </a:rPr>
              <a:t>Esq</a:t>
            </a:r>
            <a:r>
              <a:rPr lang="en-US" dirty="0" smtClean="0">
                <a:solidFill>
                  <a:srgbClr val="10253F"/>
                </a:solidFill>
              </a:rPr>
              <a:t>, Hall Render was </a:t>
            </a:r>
            <a:r>
              <a:rPr lang="en-US" dirty="0" smtClean="0">
                <a:solidFill>
                  <a:srgbClr val="10253F"/>
                </a:solidFill>
              </a:rPr>
              <a:t>interviewed in this clip.</a:t>
            </a:r>
            <a:endParaRPr lang="en-US" dirty="0">
              <a:solidFill>
                <a:srgbClr val="10253F"/>
              </a:solidFill>
            </a:endParaRPr>
          </a:p>
        </p:txBody>
      </p:sp>
    </p:spTree>
    <p:extLst>
      <p:ext uri="{BB962C8B-B14F-4D97-AF65-F5344CB8AC3E}">
        <p14:creationId xmlns:p14="http://schemas.microsoft.com/office/powerpoint/2010/main" val="126988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FB2DE93-DBC9-496B-AF92-FE87A59AF720}"/>
              </a:ext>
            </a:extLst>
          </p:cNvPr>
          <p:cNvSpPr>
            <a:spLocks noGrp="1"/>
          </p:cNvSpPr>
          <p:nvPr>
            <p:ph sz="quarter" idx="10"/>
          </p:nvPr>
        </p:nvSpPr>
        <p:spPr/>
        <p:txBody>
          <a:bodyPr/>
          <a:lstStyle/>
          <a:p>
            <a:endParaRPr lang="en-US"/>
          </a:p>
        </p:txBody>
      </p:sp>
      <p:pic>
        <p:nvPicPr>
          <p:cNvPr id="7" name="Content Placeholder 6">
            <a:extLst>
              <a:ext uri="{FF2B5EF4-FFF2-40B4-BE49-F238E27FC236}">
                <a16:creationId xmlns:a16="http://schemas.microsoft.com/office/drawing/2014/main" xmlns="" id="{1F825BBE-5D7C-4478-AD6F-CFE8478652F3}"/>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19581" y="0"/>
            <a:ext cx="9124420" cy="6096000"/>
          </a:xfrm>
        </p:spPr>
      </p:pic>
    </p:spTree>
    <p:extLst>
      <p:ext uri="{BB962C8B-B14F-4D97-AF65-F5344CB8AC3E}">
        <p14:creationId xmlns:p14="http://schemas.microsoft.com/office/powerpoint/2010/main" val="3774198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A03D0-A5FC-403B-A24F-349060734AA5}"/>
              </a:ext>
            </a:extLst>
          </p:cNvPr>
          <p:cNvSpPr>
            <a:spLocks noGrp="1"/>
          </p:cNvSpPr>
          <p:nvPr>
            <p:ph type="title"/>
          </p:nvPr>
        </p:nvSpPr>
        <p:spPr/>
        <p:txBody>
          <a:bodyPr>
            <a:normAutofit/>
          </a:bodyPr>
          <a:lstStyle/>
          <a:p>
            <a:r>
              <a:rPr lang="en-US" sz="2700" b="1" dirty="0">
                <a:solidFill>
                  <a:srgbClr val="10253F"/>
                </a:solidFill>
                <a:latin typeface="Franklin Gothic Medium" panose="020B0603020102020204" pitchFamily="34" charset="0"/>
              </a:rPr>
              <a:t>Rural communities are still grappling with the economic consequences of the Great Recession</a:t>
            </a:r>
          </a:p>
        </p:txBody>
      </p:sp>
      <p:sp>
        <p:nvSpPr>
          <p:cNvPr id="3" name="Content Placeholder 2">
            <a:extLst>
              <a:ext uri="{FF2B5EF4-FFF2-40B4-BE49-F238E27FC236}">
                <a16:creationId xmlns:a16="http://schemas.microsoft.com/office/drawing/2014/main" xmlns="" id="{B51BF9D4-0E9A-47E9-AC14-532C830DDCFF}"/>
              </a:ext>
            </a:extLst>
          </p:cNvPr>
          <p:cNvSpPr>
            <a:spLocks noGrp="1"/>
          </p:cNvSpPr>
          <p:nvPr>
            <p:ph idx="1"/>
          </p:nvPr>
        </p:nvSpPr>
        <p:spPr/>
        <p:txBody>
          <a:bodyPr>
            <a:normAutofit fontScale="92500" lnSpcReduction="20000"/>
          </a:bodyPr>
          <a:lstStyle/>
          <a:p>
            <a:pPr>
              <a:buFont typeface="Wingdings" panose="05000000000000000000" pitchFamily="2" charset="2"/>
              <a:buChar char="§"/>
            </a:pPr>
            <a:r>
              <a:rPr lang="en-US" dirty="0">
                <a:solidFill>
                  <a:srgbClr val="10253F"/>
                </a:solidFill>
              </a:rPr>
              <a:t>200,000 jobs were lost per year in rural counties during the Great Recession </a:t>
            </a:r>
          </a:p>
          <a:p>
            <a:pPr>
              <a:buFont typeface="Wingdings" panose="05000000000000000000" pitchFamily="2" charset="2"/>
              <a:buChar char="§"/>
            </a:pPr>
            <a:r>
              <a:rPr lang="en-US" dirty="0">
                <a:solidFill>
                  <a:srgbClr val="10253F"/>
                </a:solidFill>
              </a:rPr>
              <a:t>749 non-metro communities are still experiencing increasing unemployment</a:t>
            </a:r>
          </a:p>
          <a:p>
            <a:pPr>
              <a:buFont typeface="Wingdings" panose="05000000000000000000" pitchFamily="2" charset="2"/>
              <a:buChar char="§"/>
            </a:pPr>
            <a:r>
              <a:rPr lang="en-US" dirty="0">
                <a:solidFill>
                  <a:srgbClr val="10253F"/>
                </a:solidFill>
              </a:rPr>
              <a:t>95% of the jobs that have returned since the Recession have been in urban areas</a:t>
            </a:r>
          </a:p>
          <a:p>
            <a:pPr>
              <a:buFont typeface="Wingdings" panose="05000000000000000000" pitchFamily="2" charset="2"/>
              <a:buChar char="§"/>
            </a:pPr>
            <a:r>
              <a:rPr lang="en-US" dirty="0">
                <a:solidFill>
                  <a:srgbClr val="10253F"/>
                </a:solidFill>
              </a:rPr>
              <a:t>With rural hospitals closing, more jobs and more communities are at risk</a:t>
            </a:r>
          </a:p>
          <a:p>
            <a:pPr>
              <a:buFont typeface="Wingdings" panose="05000000000000000000" pitchFamily="2" charset="2"/>
              <a:buChar char="§"/>
            </a:pPr>
            <a:r>
              <a:rPr lang="en-US" dirty="0">
                <a:solidFill>
                  <a:srgbClr val="10253F"/>
                </a:solidFill>
              </a:rPr>
              <a:t>This can, and should, be a part of any impending infrastructure package from Congress and the White House </a:t>
            </a:r>
          </a:p>
          <a:p>
            <a:pPr>
              <a:buFont typeface="Wingdings" panose="05000000000000000000" pitchFamily="2" charset="2"/>
              <a:buChar char="§"/>
            </a:pPr>
            <a:endParaRPr lang="en-US" dirty="0"/>
          </a:p>
          <a:p>
            <a:endParaRPr lang="en-US" dirty="0"/>
          </a:p>
          <a:p>
            <a:endParaRPr lang="en-US" dirty="0"/>
          </a:p>
        </p:txBody>
      </p:sp>
    </p:spTree>
    <p:extLst>
      <p:ext uri="{BB962C8B-B14F-4D97-AF65-F5344CB8AC3E}">
        <p14:creationId xmlns:p14="http://schemas.microsoft.com/office/powerpoint/2010/main" val="62258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9D430-07E0-4047-A60A-7D3E2EF6FD1F}"/>
              </a:ext>
            </a:extLst>
          </p:cNvPr>
          <p:cNvSpPr>
            <a:spLocks noGrp="1"/>
          </p:cNvSpPr>
          <p:nvPr>
            <p:ph type="title"/>
          </p:nvPr>
        </p:nvSpPr>
        <p:spPr/>
        <p:txBody>
          <a:bodyPr>
            <a:normAutofit fontScale="90000"/>
          </a:bodyPr>
          <a:lstStyle/>
          <a:p>
            <a:r>
              <a:rPr lang="en-US" b="1" dirty="0">
                <a:solidFill>
                  <a:srgbClr val="10253F"/>
                </a:solidFill>
                <a:latin typeface="Franklin Gothic Medium" panose="020B0603020102020204" pitchFamily="34" charset="0"/>
              </a:rPr>
              <a:t>Focus on rebuilding rural health in the infrastructure package</a:t>
            </a:r>
          </a:p>
        </p:txBody>
      </p:sp>
      <p:sp>
        <p:nvSpPr>
          <p:cNvPr id="3" name="Content Placeholder 2">
            <a:extLst>
              <a:ext uri="{FF2B5EF4-FFF2-40B4-BE49-F238E27FC236}">
                <a16:creationId xmlns:a16="http://schemas.microsoft.com/office/drawing/2014/main" xmlns="" id="{25BAB7F3-A34A-4F61-85D2-8B08B83DBD3A}"/>
              </a:ext>
            </a:extLst>
          </p:cNvPr>
          <p:cNvSpPr>
            <a:spLocks noGrp="1"/>
          </p:cNvSpPr>
          <p:nvPr>
            <p:ph idx="1"/>
          </p:nvPr>
        </p:nvSpPr>
        <p:spPr/>
        <p:txBody>
          <a:bodyPr>
            <a:normAutofit fontScale="85000" lnSpcReduction="20000"/>
          </a:bodyPr>
          <a:lstStyle/>
          <a:p>
            <a:pPr marL="0" indent="0">
              <a:buNone/>
            </a:pPr>
            <a:r>
              <a:rPr lang="en-US" dirty="0">
                <a:solidFill>
                  <a:srgbClr val="10253F"/>
                </a:solidFill>
              </a:rPr>
              <a:t>In order to incorporate rural health programs into infrastructure legislation and plans, we’ve developed a three-prong approach:</a:t>
            </a:r>
          </a:p>
          <a:p>
            <a:pPr marL="385763" indent="-385763">
              <a:buFont typeface="+mj-lt"/>
              <a:buAutoNum type="arabicPeriod"/>
            </a:pPr>
            <a:r>
              <a:rPr lang="en-US" dirty="0">
                <a:solidFill>
                  <a:srgbClr val="10253F"/>
                </a:solidFill>
              </a:rPr>
              <a:t> Save Rural Hospitals</a:t>
            </a:r>
          </a:p>
          <a:p>
            <a:pPr lvl="1">
              <a:buFont typeface="Wingdings" panose="05000000000000000000" pitchFamily="2" charset="2"/>
              <a:buChar char="§"/>
            </a:pPr>
            <a:r>
              <a:rPr lang="en-US" dirty="0">
                <a:solidFill>
                  <a:srgbClr val="10253F"/>
                </a:solidFill>
              </a:rPr>
              <a:t>Pass legislation to keep rural hospitals open, maintain jobs, and ensure access to care</a:t>
            </a:r>
          </a:p>
          <a:p>
            <a:pPr marL="385763" indent="-385763">
              <a:buFont typeface="+mj-lt"/>
              <a:buAutoNum type="arabicPeriod"/>
            </a:pPr>
            <a:r>
              <a:rPr lang="en-US" dirty="0">
                <a:solidFill>
                  <a:srgbClr val="10253F"/>
                </a:solidFill>
              </a:rPr>
              <a:t> Cut Red Tape</a:t>
            </a:r>
          </a:p>
          <a:p>
            <a:pPr lvl="1">
              <a:buFont typeface="Wingdings" panose="05000000000000000000" pitchFamily="2" charset="2"/>
              <a:buChar char="§"/>
            </a:pPr>
            <a:r>
              <a:rPr lang="en-US" dirty="0">
                <a:solidFill>
                  <a:srgbClr val="10253F"/>
                </a:solidFill>
              </a:rPr>
              <a:t>Reform existing programs that don’t bring grants and funding to the communities that need it most</a:t>
            </a:r>
          </a:p>
          <a:p>
            <a:pPr marL="385763" indent="-385763">
              <a:buFont typeface="+mj-lt"/>
              <a:buAutoNum type="arabicPeriod"/>
            </a:pPr>
            <a:r>
              <a:rPr lang="en-US" dirty="0">
                <a:solidFill>
                  <a:srgbClr val="10253F"/>
                </a:solidFill>
              </a:rPr>
              <a:t> Build Infrastructure </a:t>
            </a:r>
          </a:p>
          <a:p>
            <a:pPr lvl="1">
              <a:buFont typeface="Wingdings" panose="05000000000000000000" pitchFamily="2" charset="2"/>
              <a:buChar char="§"/>
            </a:pPr>
            <a:r>
              <a:rPr lang="en-US" dirty="0">
                <a:solidFill>
                  <a:srgbClr val="10253F"/>
                </a:solidFill>
              </a:rPr>
              <a:t>Improve telehealth and transportation services to increase availability and delivery of care </a:t>
            </a:r>
          </a:p>
          <a:p>
            <a:pPr marL="385763" indent="-385763">
              <a:buFont typeface="+mj-lt"/>
              <a:buAutoNum type="arabicPeriod"/>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323685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4BEBE82-D7C1-400F-8AC1-2FBCDEF88896}"/>
              </a:ext>
            </a:extLst>
          </p:cNvPr>
          <p:cNvSpPr>
            <a:spLocks noGrp="1"/>
          </p:cNvSpPr>
          <p:nvPr>
            <p:ph sz="quarter" idx="10"/>
          </p:nvPr>
        </p:nvSpPr>
        <p:spPr>
          <a:xfrm>
            <a:off x="762000" y="457200"/>
            <a:ext cx="7239000" cy="838200"/>
          </a:xfrm>
        </p:spPr>
        <p:txBody>
          <a:bodyPr>
            <a:normAutofit fontScale="92500" lnSpcReduction="20000"/>
          </a:bodyPr>
          <a:lstStyle/>
          <a:p>
            <a:r>
              <a:rPr lang="en-US" dirty="0"/>
              <a:t>    </a:t>
            </a:r>
            <a:r>
              <a:rPr lang="en-US" b="1" dirty="0">
                <a:solidFill>
                  <a:srgbClr val="10253F"/>
                </a:solidFill>
              </a:rPr>
              <a:t>New Threats on CAH Swing Beds in Ways and Means Rural Extenders Bill</a:t>
            </a:r>
          </a:p>
        </p:txBody>
      </p:sp>
      <p:sp>
        <p:nvSpPr>
          <p:cNvPr id="3" name="Content Placeholder 2">
            <a:extLst>
              <a:ext uri="{FF2B5EF4-FFF2-40B4-BE49-F238E27FC236}">
                <a16:creationId xmlns:a16="http://schemas.microsoft.com/office/drawing/2014/main" xmlns="" id="{5D9F6E1A-49BD-429A-BEEF-893024592A8B}"/>
              </a:ext>
            </a:extLst>
          </p:cNvPr>
          <p:cNvSpPr>
            <a:spLocks noGrp="1"/>
          </p:cNvSpPr>
          <p:nvPr>
            <p:ph sz="quarter" idx="11"/>
          </p:nvPr>
        </p:nvSpPr>
        <p:spPr/>
        <p:txBody>
          <a:bodyPr>
            <a:normAutofit fontScale="92500" lnSpcReduction="20000"/>
          </a:bodyPr>
          <a:lstStyle/>
          <a:p>
            <a:r>
              <a:rPr lang="en-US" dirty="0">
                <a:solidFill>
                  <a:srgbClr val="10253F"/>
                </a:solidFill>
              </a:rPr>
              <a:t>    </a:t>
            </a:r>
            <a:r>
              <a:rPr lang="en-US" sz="2200" i="1" dirty="0">
                <a:solidFill>
                  <a:srgbClr val="10253F"/>
                </a:solidFill>
              </a:rPr>
              <a:t>“Yesterday, the urban-centric House Ways and Means Committee is advancing legislation that will result in the closure of even more </a:t>
            </a:r>
            <a:r>
              <a:rPr lang="en-US" sz="2200" i="1" dirty="0">
                <a:solidFill>
                  <a:srgbClr val="10253F"/>
                </a:solidFill>
                <a:hlinkClick r:id="rId2"/>
              </a:rPr>
              <a:t>rural hospitals</a:t>
            </a:r>
            <a:r>
              <a:rPr lang="en-US" sz="2200" i="1" dirty="0">
                <a:solidFill>
                  <a:srgbClr val="10253F"/>
                </a:solidFill>
              </a:rPr>
              <a:t>, further decimating access to health care and further escalating economic decline in rural communities across the country. Instead of advancing policies to improve the plight of rural America (where health disparity and mortality gaps between urban and rural populations escalate, and unemployment rates continue at levels of the Great Recession), the </a:t>
            </a:r>
            <a:r>
              <a:rPr lang="en-US" sz="2200" i="1" dirty="0">
                <a:solidFill>
                  <a:srgbClr val="10253F"/>
                </a:solidFill>
                <a:hlinkClick r:id="rId3"/>
              </a:rPr>
              <a:t>Ways and Means Committee calls for payment reductions to rural safety net hospitals </a:t>
            </a:r>
            <a:r>
              <a:rPr lang="en-US" sz="2200" i="1" dirty="0">
                <a:solidFill>
                  <a:srgbClr val="10253F"/>
                </a:solidFill>
              </a:rPr>
              <a:t>known as Critical Access Hospitals.  And, perhaps the most hypocritical factor, is that the Committee plans to use this devastating payment cut to Critical Access Hospitals to partially pay for other important rural health programs that Congress has irresponsibly let expire.”</a:t>
            </a:r>
          </a:p>
        </p:txBody>
      </p:sp>
      <p:pic>
        <p:nvPicPr>
          <p:cNvPr id="4" name="Picture 5" descr="NRHA_YVL_Waves.jpg">
            <a:extLst>
              <a:ext uri="{FF2B5EF4-FFF2-40B4-BE49-F238E27FC236}">
                <a16:creationId xmlns:a16="http://schemas.microsoft.com/office/drawing/2014/main" xmlns="" id="{D32C7F9D-1E73-4417-AF34-1521FBC86DD9}"/>
              </a:ext>
            </a:extLst>
          </p:cNvPr>
          <p:cNvPicPr>
            <a:picLocks noChangeAspect="1"/>
          </p:cNvPicPr>
          <p:nvPr/>
        </p:nvPicPr>
        <p:blipFill>
          <a:blip r:embed="rId4" cstate="print"/>
          <a:srcRect b="10445"/>
          <a:stretch>
            <a:fillRect/>
          </a:stretch>
        </p:blipFill>
        <p:spPr bwMode="auto">
          <a:xfrm>
            <a:off x="0" y="5486400"/>
            <a:ext cx="9144000" cy="1371600"/>
          </a:xfrm>
          <a:prstGeom prst="rect">
            <a:avLst/>
          </a:prstGeom>
          <a:noFill/>
          <a:ln w="9525">
            <a:noFill/>
            <a:miter lim="800000"/>
            <a:headEnd/>
            <a:tailEnd/>
          </a:ln>
        </p:spPr>
      </p:pic>
    </p:spTree>
    <p:extLst>
      <p:ext uri="{BB962C8B-B14F-4D97-AF65-F5344CB8AC3E}">
        <p14:creationId xmlns:p14="http://schemas.microsoft.com/office/powerpoint/2010/main" val="1408740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BC4A8B1-E6BF-4FEF-A367-AA4B9150B213}"/>
              </a:ext>
            </a:extLst>
          </p:cNvPr>
          <p:cNvSpPr>
            <a:spLocks noGrp="1"/>
          </p:cNvSpPr>
          <p:nvPr>
            <p:ph sz="quarter" idx="10"/>
          </p:nvPr>
        </p:nvSpPr>
        <p:spPr>
          <a:xfrm>
            <a:off x="152400" y="457200"/>
            <a:ext cx="7696200" cy="838200"/>
          </a:xfrm>
        </p:spPr>
        <p:txBody>
          <a:bodyPr>
            <a:normAutofit fontScale="92500" lnSpcReduction="20000"/>
          </a:bodyPr>
          <a:lstStyle/>
          <a:p>
            <a:r>
              <a:rPr lang="en-US" b="1" dirty="0">
                <a:solidFill>
                  <a:srgbClr val="10253F"/>
                </a:solidFill>
              </a:rPr>
              <a:t>   Vigilance/Re-education is Needed to Protect Swing Beds</a:t>
            </a:r>
          </a:p>
        </p:txBody>
      </p:sp>
      <p:sp>
        <p:nvSpPr>
          <p:cNvPr id="3" name="Content Placeholder 2">
            <a:extLst>
              <a:ext uri="{FF2B5EF4-FFF2-40B4-BE49-F238E27FC236}">
                <a16:creationId xmlns:a16="http://schemas.microsoft.com/office/drawing/2014/main" xmlns="" id="{5A740381-EA70-4132-ABC6-3F42F92FA0E8}"/>
              </a:ext>
            </a:extLst>
          </p:cNvPr>
          <p:cNvSpPr>
            <a:spLocks noGrp="1"/>
          </p:cNvSpPr>
          <p:nvPr>
            <p:ph sz="quarter" idx="11"/>
          </p:nvPr>
        </p:nvSpPr>
        <p:spPr>
          <a:xfrm>
            <a:off x="762000" y="1600200"/>
            <a:ext cx="7620000" cy="4267200"/>
          </a:xfrm>
        </p:spPr>
        <p:txBody>
          <a:bodyPr>
            <a:normAutofit lnSpcReduction="10000"/>
          </a:bodyPr>
          <a:lstStyle/>
          <a:p>
            <a:pPr>
              <a:buFont typeface="Arial" panose="020B0604020202020204" pitchFamily="34" charset="0"/>
              <a:buChar char="•"/>
            </a:pPr>
            <a:r>
              <a:rPr lang="en-US" dirty="0">
                <a:solidFill>
                  <a:srgbClr val="10253F"/>
                </a:solidFill>
              </a:rPr>
              <a:t>According to UNC </a:t>
            </a:r>
            <a:r>
              <a:rPr lang="en-US" dirty="0" err="1">
                <a:solidFill>
                  <a:srgbClr val="10253F"/>
                </a:solidFill>
              </a:rPr>
              <a:t>Sheps</a:t>
            </a:r>
            <a:r>
              <a:rPr lang="en-US" dirty="0">
                <a:solidFill>
                  <a:srgbClr val="10253F"/>
                </a:solidFill>
              </a:rPr>
              <a:t>, the March 2015 OIG Report was flawed:</a:t>
            </a:r>
          </a:p>
          <a:p>
            <a:pPr marL="0" indent="0"/>
            <a:r>
              <a:rPr lang="en-US" dirty="0">
                <a:solidFill>
                  <a:srgbClr val="10253F"/>
                </a:solidFill>
              </a:rPr>
              <a:t> </a:t>
            </a:r>
          </a:p>
          <a:p>
            <a:pPr lvl="1">
              <a:buFont typeface="Arial" panose="020B0604020202020204" pitchFamily="34" charset="0"/>
              <a:buChar char="•"/>
            </a:pPr>
            <a:r>
              <a:rPr lang="en-US" dirty="0">
                <a:solidFill>
                  <a:srgbClr val="10253F"/>
                </a:solidFill>
              </a:rPr>
              <a:t>The OIG report over-estimates the potential Medicare savings by removing swing beds from cost-based reimbursement.</a:t>
            </a:r>
          </a:p>
          <a:p>
            <a:pPr lvl="1">
              <a:buFont typeface="Arial" panose="020B0604020202020204" pitchFamily="34" charset="0"/>
              <a:buChar char="•"/>
            </a:pPr>
            <a:r>
              <a:rPr lang="en-US" dirty="0">
                <a:solidFill>
                  <a:srgbClr val="10253F"/>
                </a:solidFill>
              </a:rPr>
              <a:t>The OIG report ignores the fact that skilled nursing days in rural SNF facilities increased roughly one third faster than stays in swing beds.</a:t>
            </a:r>
          </a:p>
          <a:p>
            <a:pPr lvl="1">
              <a:buFont typeface="Arial" panose="020B0604020202020204" pitchFamily="34" charset="0"/>
              <a:buChar char="•"/>
            </a:pPr>
            <a:r>
              <a:rPr lang="en-US" dirty="0">
                <a:solidFill>
                  <a:srgbClr val="10253F"/>
                </a:solidFill>
              </a:rPr>
              <a:t>The OIG report overstates the limited evidence that outcomes and characteristics of swing patients in CAHs are similar to patients in SNFs.</a:t>
            </a:r>
          </a:p>
          <a:p>
            <a:pPr marL="0" indent="0"/>
            <a:r>
              <a:rPr lang="en-US" dirty="0">
                <a:solidFill>
                  <a:srgbClr val="10253F"/>
                </a:solidFill>
              </a:rPr>
              <a:t> </a:t>
            </a:r>
          </a:p>
          <a:p>
            <a:pPr>
              <a:buFont typeface="Arial" panose="020B0604020202020204" pitchFamily="34" charset="0"/>
              <a:buChar char="•"/>
            </a:pPr>
            <a:r>
              <a:rPr lang="en-US" dirty="0">
                <a:solidFill>
                  <a:srgbClr val="10253F"/>
                </a:solidFill>
              </a:rPr>
              <a:t>UNC </a:t>
            </a:r>
            <a:r>
              <a:rPr lang="en-US" dirty="0" err="1">
                <a:solidFill>
                  <a:srgbClr val="10253F"/>
                </a:solidFill>
              </a:rPr>
              <a:t>Shep’s</a:t>
            </a:r>
            <a:r>
              <a:rPr lang="en-US" dirty="0">
                <a:solidFill>
                  <a:srgbClr val="10253F"/>
                </a:solidFill>
              </a:rPr>
              <a:t> conclusion on the OIG report in 2015: “We believe the OIG has made methodological choices that resulted in errors, and therefore, the conclusions and policy recommendations are suspect.”</a:t>
            </a:r>
          </a:p>
          <a:p>
            <a:pPr>
              <a:buFont typeface="Arial" panose="020B0604020202020204" pitchFamily="34" charset="0"/>
              <a:buChar char="•"/>
            </a:pPr>
            <a:r>
              <a:rPr lang="en-US" dirty="0">
                <a:solidFill>
                  <a:srgbClr val="10253F"/>
                </a:solidFill>
              </a:rPr>
              <a:t>Even then CMS Administrator Sylvia Burwell </a:t>
            </a:r>
            <a:r>
              <a:rPr lang="en-US" dirty="0" err="1">
                <a:solidFill>
                  <a:srgbClr val="10253F"/>
                </a:solidFill>
              </a:rPr>
              <a:t>critizes</a:t>
            </a:r>
            <a:r>
              <a:rPr lang="en-US" dirty="0">
                <a:solidFill>
                  <a:srgbClr val="10253F"/>
                </a:solidFill>
              </a:rPr>
              <a:t> GAO report</a:t>
            </a:r>
            <a:r>
              <a:rPr lang="en-US" dirty="0"/>
              <a:t>.</a:t>
            </a:r>
          </a:p>
          <a:p>
            <a:endParaRPr lang="en-US" dirty="0"/>
          </a:p>
        </p:txBody>
      </p:sp>
      <p:pic>
        <p:nvPicPr>
          <p:cNvPr id="4" name="Picture 5" descr="NRHA_YVL_Waves.jpg">
            <a:extLst>
              <a:ext uri="{FF2B5EF4-FFF2-40B4-BE49-F238E27FC236}">
                <a16:creationId xmlns:a16="http://schemas.microsoft.com/office/drawing/2014/main" xmlns="" id="{F915AB52-CF00-492E-A5BA-E34C755818E3}"/>
              </a:ext>
            </a:extLst>
          </p:cNvPr>
          <p:cNvPicPr>
            <a:picLocks noChangeAspect="1"/>
          </p:cNvPicPr>
          <p:nvPr/>
        </p:nvPicPr>
        <p:blipFill>
          <a:blip r:embed="rId2" cstate="print"/>
          <a:srcRect b="10445"/>
          <a:stretch>
            <a:fillRect/>
          </a:stretch>
        </p:blipFill>
        <p:spPr bwMode="auto">
          <a:xfrm>
            <a:off x="0" y="5867400"/>
            <a:ext cx="9144000" cy="990600"/>
          </a:xfrm>
          <a:prstGeom prst="rect">
            <a:avLst/>
          </a:prstGeom>
          <a:noFill/>
          <a:ln w="9525">
            <a:noFill/>
            <a:miter lim="800000"/>
            <a:headEnd/>
            <a:tailEnd/>
          </a:ln>
        </p:spPr>
      </p:pic>
      <p:pic>
        <p:nvPicPr>
          <p:cNvPr id="7170" name="Picture 2" descr="BVCHD Critical Access">
            <a:extLst>
              <a:ext uri="{FF2B5EF4-FFF2-40B4-BE49-F238E27FC236}">
                <a16:creationId xmlns:a16="http://schemas.microsoft.com/office/drawing/2014/main" xmlns="" id="{715783C1-9D22-4ACC-9B64-FA08961FF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992" y="5257800"/>
            <a:ext cx="1379987" cy="156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005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060CDE3-E2E8-4C78-BD28-BB2344341B05}"/>
              </a:ext>
            </a:extLst>
          </p:cNvPr>
          <p:cNvSpPr>
            <a:spLocks noGrp="1"/>
          </p:cNvSpPr>
          <p:nvPr>
            <p:ph sz="quarter" idx="10"/>
          </p:nvPr>
        </p:nvSpPr>
        <p:spPr/>
        <p:txBody>
          <a:bodyPr/>
          <a:lstStyle/>
          <a:p>
            <a:r>
              <a:rPr lang="en-US" b="1" dirty="0">
                <a:solidFill>
                  <a:srgbClr val="10253F"/>
                </a:solidFill>
              </a:rPr>
              <a:t>New HHS Secretary Nominee</a:t>
            </a:r>
          </a:p>
        </p:txBody>
      </p:sp>
      <p:sp>
        <p:nvSpPr>
          <p:cNvPr id="3" name="Content Placeholder 2">
            <a:extLst>
              <a:ext uri="{FF2B5EF4-FFF2-40B4-BE49-F238E27FC236}">
                <a16:creationId xmlns:a16="http://schemas.microsoft.com/office/drawing/2014/main" xmlns="" id="{E14F7105-1F1E-4666-AE7F-C00313312643}"/>
              </a:ext>
            </a:extLst>
          </p:cNvPr>
          <p:cNvSpPr>
            <a:spLocks noGrp="1"/>
          </p:cNvSpPr>
          <p:nvPr>
            <p:ph sz="quarter" idx="11"/>
          </p:nvPr>
        </p:nvSpPr>
        <p:spPr>
          <a:xfrm>
            <a:off x="762000" y="1295400"/>
            <a:ext cx="7620000" cy="3429000"/>
          </a:xfrm>
        </p:spPr>
        <p:txBody>
          <a:bodyPr/>
          <a:lstStyle/>
          <a:p>
            <a:pPr>
              <a:buFont typeface="Arial" panose="020B0604020202020204" pitchFamily="34" charset="0"/>
              <a:buChar char="•"/>
            </a:pPr>
            <a:r>
              <a:rPr lang="en-US" dirty="0">
                <a:solidFill>
                  <a:srgbClr val="10253F"/>
                </a:solidFill>
              </a:rPr>
              <a:t>Alex Azar - - President’s nominee for HHS Secretary</a:t>
            </a:r>
          </a:p>
          <a:p>
            <a:pPr>
              <a:buFont typeface="Arial" panose="020B0604020202020204" pitchFamily="34" charset="0"/>
              <a:buChar char="•"/>
            </a:pPr>
            <a:r>
              <a:rPr lang="en-US" dirty="0">
                <a:solidFill>
                  <a:srgbClr val="10253F"/>
                </a:solidFill>
              </a:rPr>
              <a:t>Senate </a:t>
            </a:r>
            <a:r>
              <a:rPr lang="en-US" dirty="0" smtClean="0">
                <a:solidFill>
                  <a:srgbClr val="10253F"/>
                </a:solidFill>
              </a:rPr>
              <a:t>Finance Committee reported out positive recommendation</a:t>
            </a:r>
          </a:p>
          <a:p>
            <a:pPr>
              <a:buFont typeface="Arial" panose="020B0604020202020204" pitchFamily="34" charset="0"/>
              <a:buChar char="•"/>
            </a:pPr>
            <a:r>
              <a:rPr lang="en-US" dirty="0" smtClean="0">
                <a:solidFill>
                  <a:srgbClr val="10253F"/>
                </a:solidFill>
              </a:rPr>
              <a:t>Full Senate confirmation vote not scheduled, hopeful end of January</a:t>
            </a:r>
            <a:endParaRPr lang="en-US" dirty="0">
              <a:solidFill>
                <a:srgbClr val="10253F"/>
              </a:solidFill>
            </a:endParaRPr>
          </a:p>
          <a:p>
            <a:pPr>
              <a:buFont typeface="Arial" panose="020B0604020202020204" pitchFamily="34" charset="0"/>
              <a:buChar char="•"/>
            </a:pPr>
            <a:r>
              <a:rPr lang="en-US" dirty="0">
                <a:solidFill>
                  <a:srgbClr val="10253F"/>
                </a:solidFill>
              </a:rPr>
              <a:t>Azar was grilled on whether he was firmly committed to reducing drug prices.)</a:t>
            </a:r>
          </a:p>
          <a:p>
            <a:pPr>
              <a:buFont typeface="Arial" panose="020B0604020202020204" pitchFamily="34" charset="0"/>
              <a:buChar char="•"/>
            </a:pPr>
            <a:r>
              <a:rPr lang="en-US" dirty="0">
                <a:solidFill>
                  <a:srgbClr val="10253F"/>
                </a:solidFill>
              </a:rPr>
              <a:t>NRHA submitted questions at Senate HELP Committee and will do the same at Senate Finance</a:t>
            </a:r>
          </a:p>
          <a:p>
            <a:pPr>
              <a:buFont typeface="Arial" panose="020B0604020202020204" pitchFamily="34" charset="0"/>
              <a:buChar char="•"/>
            </a:pPr>
            <a:r>
              <a:rPr lang="en-US" dirty="0" smtClean="0">
                <a:solidFill>
                  <a:srgbClr val="10253F"/>
                </a:solidFill>
              </a:rPr>
              <a:t>So far 3 Senate Democrats announced they will vote for confirmation</a:t>
            </a:r>
            <a:endParaRPr lang="en-US" dirty="0">
              <a:solidFill>
                <a:srgbClr val="10253F"/>
              </a:solidFill>
            </a:endParaRPr>
          </a:p>
        </p:txBody>
      </p:sp>
      <p:pic>
        <p:nvPicPr>
          <p:cNvPr id="5" name="Picture 5" descr="NRHA_YVL_Waves.jpg">
            <a:extLst>
              <a:ext uri="{FF2B5EF4-FFF2-40B4-BE49-F238E27FC236}">
                <a16:creationId xmlns:a16="http://schemas.microsoft.com/office/drawing/2014/main" xmlns="" id="{A2F99428-7517-4B36-B961-9D5E7E090D86}"/>
              </a:ext>
            </a:extLst>
          </p:cNvPr>
          <p:cNvPicPr>
            <a:picLocks noChangeAspect="1"/>
          </p:cNvPicPr>
          <p:nvPr/>
        </p:nvPicPr>
        <p:blipFill>
          <a:blip r:embed="rId2" cstate="print"/>
          <a:srcRect b="10445"/>
          <a:stretch>
            <a:fillRect/>
          </a:stretch>
        </p:blipFill>
        <p:spPr bwMode="auto">
          <a:xfrm>
            <a:off x="0" y="5715000"/>
            <a:ext cx="9144000" cy="1143000"/>
          </a:xfrm>
          <a:prstGeom prst="rect">
            <a:avLst/>
          </a:prstGeom>
          <a:noFill/>
          <a:ln w="9525">
            <a:noFill/>
            <a:miter lim="800000"/>
            <a:headEnd/>
            <a:tailEnd/>
          </a:ln>
        </p:spPr>
      </p:pic>
      <p:pic>
        <p:nvPicPr>
          <p:cNvPr id="6" name="Picture 2" descr="https://static01.nyt.com/images/2017/11/30/us/politics/30dc-azar1/merlin_130668083_631efceb-c3a2-49fc-b2c6-53bc72dd9f3e-master768.jpg">
            <a:extLst>
              <a:ext uri="{FF2B5EF4-FFF2-40B4-BE49-F238E27FC236}">
                <a16:creationId xmlns:a16="http://schemas.microsoft.com/office/drawing/2014/main" xmlns="" id="{C9699407-4C33-45FF-A8C4-BB0D83970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419600"/>
            <a:ext cx="4189751" cy="243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52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A2582BD-D1BC-4801-8F78-AA8D398831C4}"/>
              </a:ext>
            </a:extLst>
          </p:cNvPr>
          <p:cNvSpPr>
            <a:spLocks noGrp="1"/>
          </p:cNvSpPr>
          <p:nvPr>
            <p:ph sz="quarter" idx="10"/>
          </p:nvPr>
        </p:nvSpPr>
        <p:spPr>
          <a:xfrm>
            <a:off x="762000" y="457200"/>
            <a:ext cx="7239000" cy="838200"/>
          </a:xfrm>
        </p:spPr>
        <p:txBody>
          <a:bodyPr>
            <a:normAutofit/>
          </a:bodyPr>
          <a:lstStyle/>
          <a:p>
            <a:r>
              <a:rPr lang="en-US" b="1" dirty="0">
                <a:solidFill>
                  <a:srgbClr val="10253F"/>
                </a:solidFill>
              </a:rPr>
              <a:t>Important New Pieces of Legislation</a:t>
            </a:r>
          </a:p>
        </p:txBody>
      </p:sp>
      <p:sp>
        <p:nvSpPr>
          <p:cNvPr id="3" name="Content Placeholder 2">
            <a:extLst>
              <a:ext uri="{FF2B5EF4-FFF2-40B4-BE49-F238E27FC236}">
                <a16:creationId xmlns:a16="http://schemas.microsoft.com/office/drawing/2014/main" xmlns="" id="{10A2721A-656D-4552-B93B-01D3475CBF49}"/>
              </a:ext>
            </a:extLst>
          </p:cNvPr>
          <p:cNvSpPr>
            <a:spLocks noGrp="1"/>
          </p:cNvSpPr>
          <p:nvPr>
            <p:ph sz="quarter" idx="11"/>
          </p:nvPr>
        </p:nvSpPr>
        <p:spPr>
          <a:xfrm>
            <a:off x="762000" y="1600200"/>
            <a:ext cx="7620000" cy="4191000"/>
          </a:xfrm>
        </p:spPr>
        <p:txBody>
          <a:bodyPr>
            <a:normAutofit/>
          </a:bodyPr>
          <a:lstStyle/>
          <a:p>
            <a:pPr>
              <a:buFont typeface="Arial" panose="020B0604020202020204" pitchFamily="34" charset="0"/>
              <a:buChar char="•"/>
            </a:pPr>
            <a:r>
              <a:rPr lang="en-US" dirty="0">
                <a:solidFill>
                  <a:srgbClr val="10253F"/>
                </a:solidFill>
              </a:rPr>
              <a:t>NOSORH Reauthorization Legislation to be introduced (Roberts and Franken)</a:t>
            </a:r>
          </a:p>
          <a:p>
            <a:pPr>
              <a:buFont typeface="Arial" panose="020B0604020202020204" pitchFamily="34" charset="0"/>
              <a:buChar char="•"/>
            </a:pPr>
            <a:r>
              <a:rPr lang="en-US" dirty="0">
                <a:solidFill>
                  <a:srgbClr val="10253F"/>
                </a:solidFill>
              </a:rPr>
              <a:t>The Veterans Community Care and Access Act of 2017 – (McCain and Moran)</a:t>
            </a:r>
          </a:p>
          <a:p>
            <a:pPr lvl="1"/>
            <a:r>
              <a:rPr lang="en-US" dirty="0">
                <a:solidFill>
                  <a:srgbClr val="10253F"/>
                </a:solidFill>
              </a:rPr>
              <a:t>Specifically acknowledges the crucial role that CAHs can play in providing local care for rural veterans;</a:t>
            </a:r>
          </a:p>
          <a:p>
            <a:pPr lvl="1"/>
            <a:r>
              <a:rPr lang="en-US" dirty="0">
                <a:solidFill>
                  <a:srgbClr val="10253F"/>
                </a:solidFill>
              </a:rPr>
              <a:t>Requires prompt pay and requires cost-based reimbursement for CAHs. This will help CAHs keep their doors open to provide care while giving veterans even more choices for localized community care. </a:t>
            </a:r>
          </a:p>
          <a:p>
            <a:pPr lvl="1"/>
            <a:r>
              <a:rPr lang="en-US" dirty="0">
                <a:solidFill>
                  <a:srgbClr val="10253F"/>
                </a:solidFill>
              </a:rPr>
              <a:t>Additionally,  expands the VA’s telemedicine program, and works to ensure safe opioid prescribing practices.   </a:t>
            </a:r>
            <a:r>
              <a:rPr lang="en-US" dirty="0"/>
              <a:t/>
            </a:r>
            <a:br>
              <a:rPr lang="en-US" dirty="0"/>
            </a:br>
            <a:r>
              <a:rPr lang="en-US" dirty="0"/>
              <a:t> </a:t>
            </a:r>
          </a:p>
          <a:p>
            <a:endParaRPr lang="en-US" dirty="0"/>
          </a:p>
        </p:txBody>
      </p:sp>
      <p:pic>
        <p:nvPicPr>
          <p:cNvPr id="4" name="Picture 5" descr="NRHA_YVL_Waves.jpg">
            <a:extLst>
              <a:ext uri="{FF2B5EF4-FFF2-40B4-BE49-F238E27FC236}">
                <a16:creationId xmlns:a16="http://schemas.microsoft.com/office/drawing/2014/main" xmlns="" id="{2EDB5AFD-1107-4D33-AE97-756AE5DE8AA6}"/>
              </a:ext>
            </a:extLst>
          </p:cNvPr>
          <p:cNvPicPr>
            <a:picLocks noChangeAspect="1"/>
          </p:cNvPicPr>
          <p:nvPr/>
        </p:nvPicPr>
        <p:blipFill>
          <a:blip r:embed="rId2" cstate="print"/>
          <a:srcRect b="10445"/>
          <a:stretch>
            <a:fillRect/>
          </a:stretch>
        </p:blipFill>
        <p:spPr bwMode="auto">
          <a:xfrm>
            <a:off x="0" y="5791200"/>
            <a:ext cx="9144000" cy="1066800"/>
          </a:xfrm>
          <a:prstGeom prst="rect">
            <a:avLst/>
          </a:prstGeom>
          <a:noFill/>
          <a:ln w="9525">
            <a:noFill/>
            <a:miter lim="800000"/>
            <a:headEnd/>
            <a:tailEnd/>
          </a:ln>
        </p:spPr>
      </p:pic>
    </p:spTree>
    <p:extLst>
      <p:ext uri="{BB962C8B-B14F-4D97-AF65-F5344CB8AC3E}">
        <p14:creationId xmlns:p14="http://schemas.microsoft.com/office/powerpoint/2010/main" val="1187178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sz="quarter" idx="4294967295"/>
          </p:nvPr>
        </p:nvSpPr>
        <p:spPr>
          <a:xfrm>
            <a:off x="0" y="248433"/>
            <a:ext cx="6172200" cy="762000"/>
          </a:xfrm>
        </p:spPr>
        <p:txBody>
          <a:bodyPr>
            <a:normAutofit fontScale="85000" lnSpcReduction="10000"/>
          </a:bodyPr>
          <a:lstStyle/>
          <a:p>
            <a:pPr marL="0" indent="0">
              <a:buNone/>
            </a:pPr>
            <a:r>
              <a:rPr lang="en-US" altLang="en-US" b="1" dirty="0">
                <a:solidFill>
                  <a:srgbClr val="10253F"/>
                </a:solidFill>
                <a:latin typeface="Trebuchet MS" pitchFamily="34" charset="0"/>
                <a:ea typeface="MS PGothic" pitchFamily="34" charset="-128"/>
              </a:rPr>
              <a:t>Save Rural Hospitals Act, HR 2957</a:t>
            </a:r>
            <a:endParaRPr lang="en-US" altLang="en-US" sz="2100" b="1" dirty="0">
              <a:solidFill>
                <a:srgbClr val="10253F"/>
              </a:solidFill>
              <a:latin typeface="Trebuchet MS" pitchFamily="34" charset="0"/>
              <a:ea typeface="MS PGothic" pitchFamily="34" charset="-128"/>
            </a:endParaRPr>
          </a:p>
        </p:txBody>
      </p:sp>
      <p:sp>
        <p:nvSpPr>
          <p:cNvPr id="41987" name="Content Placeholder 2"/>
          <p:cNvSpPr>
            <a:spLocks noGrp="1"/>
          </p:cNvSpPr>
          <p:nvPr>
            <p:ph sz="quarter" idx="4294967295"/>
          </p:nvPr>
        </p:nvSpPr>
        <p:spPr>
          <a:xfrm>
            <a:off x="457200" y="1600200"/>
            <a:ext cx="8686800" cy="5181600"/>
          </a:xfrm>
        </p:spPr>
        <p:txBody>
          <a:bodyPr>
            <a:normAutofit fontScale="55000" lnSpcReduction="20000"/>
          </a:bodyPr>
          <a:lstStyle/>
          <a:p>
            <a:pPr marL="0" lvl="0" indent="0">
              <a:buNone/>
            </a:pPr>
            <a:r>
              <a:rPr lang="en-US" b="1" u="sng" dirty="0">
                <a:solidFill>
                  <a:srgbClr val="10253F"/>
                </a:solidFill>
                <a:latin typeface="Trebuchet MS" pitchFamily="34" charset="0"/>
              </a:rPr>
              <a:t>Rural hospital stabilization </a:t>
            </a:r>
            <a:r>
              <a:rPr lang="en-US" b="1" dirty="0">
                <a:solidFill>
                  <a:srgbClr val="10253F"/>
                </a:solidFill>
                <a:latin typeface="Trebuchet MS" pitchFamily="34" charset="0"/>
              </a:rPr>
              <a:t>(Stop the bleeding)</a:t>
            </a:r>
            <a:endParaRPr lang="en-US" sz="1600" dirty="0">
              <a:solidFill>
                <a:srgbClr val="10253F"/>
              </a:solidFill>
              <a:latin typeface="Trebuchet MS" pitchFamily="34" charset="0"/>
            </a:endParaRPr>
          </a:p>
          <a:p>
            <a:pPr lvl="1"/>
            <a:r>
              <a:rPr lang="en-US" dirty="0">
                <a:solidFill>
                  <a:srgbClr val="10253F"/>
                </a:solidFill>
                <a:latin typeface="Trebuchet MS" pitchFamily="34" charset="0"/>
              </a:rPr>
              <a:t>Elimination of Medicare Sequestration for rural hospitals;</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Reversal of all “bad debt” reimbursement cuts </a:t>
            </a:r>
            <a:r>
              <a:rPr lang="en-US" sz="1200" dirty="0">
                <a:solidFill>
                  <a:srgbClr val="10253F"/>
                </a:solidFill>
                <a:latin typeface="Trebuchet MS" pitchFamily="34" charset="0"/>
              </a:rPr>
              <a:t>(</a:t>
            </a:r>
            <a:r>
              <a:rPr lang="en-US" sz="1200" i="1" dirty="0">
                <a:solidFill>
                  <a:srgbClr val="10253F"/>
                </a:solidFill>
                <a:latin typeface="Trebuchet MS" pitchFamily="34" charset="0"/>
              </a:rPr>
              <a:t>Middle Class Tax Relief and Job Creation Act of 2012</a:t>
            </a:r>
            <a:r>
              <a:rPr lang="en-US" sz="1200" dirty="0">
                <a:solidFill>
                  <a:srgbClr val="10253F"/>
                </a:solidFill>
                <a:latin typeface="Trebuchet MS" pitchFamily="34" charset="0"/>
              </a:rPr>
              <a:t>);</a:t>
            </a:r>
          </a:p>
          <a:p>
            <a:pPr lvl="1"/>
            <a:r>
              <a:rPr lang="en-US" dirty="0">
                <a:solidFill>
                  <a:srgbClr val="10253F"/>
                </a:solidFill>
                <a:latin typeface="Trebuchet MS" pitchFamily="34" charset="0"/>
              </a:rPr>
              <a:t>Permanent extension of current Low-Volume and Medicare Dependent Hospital payment levels;</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Reinstatement of Sole Community Hospital “Hold Harmless” payments; </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Extension of Medicaid primary care payments;</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Elimination of Medicare and Medicaid DSH payment reductions; and</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Establishment of Meaningful Use support payments for rural facilities struggling.</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Permanent extension of the rural ambulance and super-rural ambulance payment.</a:t>
            </a:r>
            <a:endParaRPr lang="en-US" sz="1400" dirty="0">
              <a:solidFill>
                <a:srgbClr val="10253F"/>
              </a:solidFill>
              <a:latin typeface="Trebuchet MS" pitchFamily="34" charset="0"/>
            </a:endParaRPr>
          </a:p>
          <a:p>
            <a:pPr marL="0" indent="0">
              <a:buNone/>
            </a:pPr>
            <a:r>
              <a:rPr lang="en-US" b="1" u="sng" dirty="0">
                <a:solidFill>
                  <a:srgbClr val="10253F"/>
                </a:solidFill>
                <a:latin typeface="Trebuchet MS" pitchFamily="34" charset="0"/>
              </a:rPr>
              <a:t>Rural Medicare beneficiary equity</a:t>
            </a:r>
            <a:r>
              <a:rPr lang="en-US" sz="2600" b="1" dirty="0">
                <a:solidFill>
                  <a:srgbClr val="10253F"/>
                </a:solidFill>
                <a:latin typeface="Trebuchet MS" pitchFamily="34" charset="0"/>
              </a:rPr>
              <a:t>.  </a:t>
            </a:r>
            <a:r>
              <a:rPr lang="en-US" sz="2600" dirty="0">
                <a:solidFill>
                  <a:srgbClr val="10253F"/>
                </a:solidFill>
                <a:latin typeface="Trebuchet MS" pitchFamily="34" charset="0"/>
              </a:rPr>
              <a:t>Eliminate higher </a:t>
            </a:r>
            <a:r>
              <a:rPr lang="en-US" sz="2600" dirty="0" err="1">
                <a:solidFill>
                  <a:srgbClr val="10253F"/>
                </a:solidFill>
                <a:latin typeface="Trebuchet MS" pitchFamily="34" charset="0"/>
              </a:rPr>
              <a:t>out-of</a:t>
            </a:r>
            <a:r>
              <a:rPr lang="en-US" sz="2600" dirty="0">
                <a:solidFill>
                  <a:srgbClr val="10253F"/>
                </a:solidFill>
                <a:latin typeface="Trebuchet MS" pitchFamily="34" charset="0"/>
              </a:rPr>
              <a:t> pocket charges for rural patients  (total charges vs. allowed Medicare charges.)</a:t>
            </a:r>
          </a:p>
          <a:p>
            <a:pPr marL="0" indent="0">
              <a:buNone/>
            </a:pPr>
            <a:r>
              <a:rPr lang="en-US" dirty="0">
                <a:solidFill>
                  <a:srgbClr val="10253F"/>
                </a:solidFill>
                <a:latin typeface="Trebuchet MS" pitchFamily="34" charset="0"/>
              </a:rPr>
              <a:t> </a:t>
            </a:r>
            <a:r>
              <a:rPr lang="en-US" u="sng" dirty="0">
                <a:solidFill>
                  <a:srgbClr val="10253F"/>
                </a:solidFill>
                <a:latin typeface="Trebuchet MS" pitchFamily="34" charset="0"/>
              </a:rPr>
              <a:t>R</a:t>
            </a:r>
            <a:r>
              <a:rPr lang="en-US" b="1" u="sng" dirty="0">
                <a:solidFill>
                  <a:srgbClr val="10253F"/>
                </a:solidFill>
                <a:latin typeface="Trebuchet MS" pitchFamily="34" charset="0"/>
              </a:rPr>
              <a:t>egulatory Relief</a:t>
            </a:r>
            <a:endParaRPr lang="en-US" sz="1600" u="sng" dirty="0">
              <a:solidFill>
                <a:srgbClr val="10253F"/>
              </a:solidFill>
              <a:latin typeface="Trebuchet MS" pitchFamily="34" charset="0"/>
            </a:endParaRPr>
          </a:p>
          <a:p>
            <a:pPr lvl="1"/>
            <a:r>
              <a:rPr lang="en-US" dirty="0">
                <a:solidFill>
                  <a:srgbClr val="10253F"/>
                </a:solidFill>
                <a:latin typeface="Trebuchet MS" pitchFamily="34" charset="0"/>
              </a:rPr>
              <a:t>Elimination of the CAH 96-Hour Condition of Payment (See </a:t>
            </a:r>
            <a:r>
              <a:rPr lang="en-US" i="1" dirty="0">
                <a:solidFill>
                  <a:srgbClr val="10253F"/>
                </a:solidFill>
                <a:latin typeface="Trebuchet MS" pitchFamily="34" charset="0"/>
              </a:rPr>
              <a:t>Critical Access Hospital Relief Act of 2014</a:t>
            </a:r>
            <a:r>
              <a:rPr lang="en-US" dirty="0">
                <a:solidFill>
                  <a:srgbClr val="10253F"/>
                </a:solidFill>
                <a:latin typeface="Trebuchet MS" pitchFamily="34" charset="0"/>
              </a:rPr>
              <a:t>);</a:t>
            </a:r>
            <a:endParaRPr lang="en-US" sz="1400" dirty="0">
              <a:solidFill>
                <a:srgbClr val="10253F"/>
              </a:solidFill>
              <a:latin typeface="Trebuchet MS" pitchFamily="34" charset="0"/>
            </a:endParaRPr>
          </a:p>
          <a:p>
            <a:pPr lvl="1"/>
            <a:r>
              <a:rPr lang="en-US" dirty="0">
                <a:solidFill>
                  <a:srgbClr val="10253F"/>
                </a:solidFill>
                <a:latin typeface="Trebuchet MS" pitchFamily="34" charset="0"/>
              </a:rPr>
              <a:t>Rebase of supervision requirements for outpatient therapy services at CAHs and rural PPS See </a:t>
            </a:r>
            <a:r>
              <a:rPr lang="en-US" i="1" dirty="0">
                <a:solidFill>
                  <a:srgbClr val="10253F"/>
                </a:solidFill>
                <a:latin typeface="Trebuchet MS" pitchFamily="34" charset="0"/>
              </a:rPr>
              <a:t>PARTS Act</a:t>
            </a:r>
            <a:r>
              <a:rPr lang="en-US" dirty="0">
                <a:solidFill>
                  <a:srgbClr val="10253F"/>
                </a:solidFill>
                <a:latin typeface="Trebuchet MS" pitchFamily="34" charset="0"/>
              </a:rPr>
              <a:t>); </a:t>
            </a:r>
          </a:p>
          <a:p>
            <a:pPr lvl="1"/>
            <a:r>
              <a:rPr lang="en-US" dirty="0">
                <a:solidFill>
                  <a:srgbClr val="10253F"/>
                </a:solidFill>
                <a:latin typeface="Trebuchet MS" pitchFamily="34" charset="0"/>
              </a:rPr>
              <a:t>Modification to 2-Midnight Rule and RAC audit and appeals process.</a:t>
            </a:r>
            <a:endParaRPr lang="en-US" sz="1400" dirty="0">
              <a:solidFill>
                <a:srgbClr val="10253F"/>
              </a:solidFill>
              <a:latin typeface="Trebuchet MS" pitchFamily="34" charset="0"/>
            </a:endParaRPr>
          </a:p>
          <a:p>
            <a:pPr marL="0" indent="0">
              <a:buNone/>
            </a:pPr>
            <a:r>
              <a:rPr lang="en-US" b="1" u="sng" dirty="0">
                <a:solidFill>
                  <a:srgbClr val="10253F"/>
                </a:solidFill>
                <a:latin typeface="Trebuchet MS" pitchFamily="34" charset="0"/>
              </a:rPr>
              <a:t>Future of rural health care </a:t>
            </a:r>
            <a:r>
              <a:rPr lang="en-US" b="1" dirty="0">
                <a:solidFill>
                  <a:srgbClr val="10253F"/>
                </a:solidFill>
                <a:latin typeface="Trebuchet MS" pitchFamily="34" charset="0"/>
              </a:rPr>
              <a:t>(Bridge to the Future)</a:t>
            </a:r>
            <a:endParaRPr lang="en-US" sz="1600" dirty="0">
              <a:solidFill>
                <a:srgbClr val="10253F"/>
              </a:solidFill>
              <a:latin typeface="Trebuchet MS" pitchFamily="34" charset="0"/>
            </a:endParaRPr>
          </a:p>
          <a:p>
            <a:pPr marL="0" indent="0">
              <a:buNone/>
            </a:pPr>
            <a:r>
              <a:rPr lang="en-US" dirty="0">
                <a:solidFill>
                  <a:srgbClr val="10253F"/>
                </a:solidFill>
              </a:rPr>
              <a:t> Innovation model for rural hospitals who continue to struggle.  </a:t>
            </a:r>
          </a:p>
        </p:txBody>
      </p:sp>
      <p:pic>
        <p:nvPicPr>
          <p:cNvPr id="6" name="Picture 5" descr="NRHA_Louder.jpg"/>
          <p:cNvPicPr>
            <a:picLocks noChangeAspect="1"/>
          </p:cNvPicPr>
          <p:nvPr/>
        </p:nvPicPr>
        <p:blipFill>
          <a:blip r:embed="rId2" cstate="print"/>
          <a:srcRect r="35387" b="23529"/>
          <a:stretch>
            <a:fillRect/>
          </a:stretch>
        </p:blipFill>
        <p:spPr bwMode="auto">
          <a:xfrm>
            <a:off x="7924800" y="99901"/>
            <a:ext cx="1219200" cy="641468"/>
          </a:xfrm>
          <a:prstGeom prst="rect">
            <a:avLst/>
          </a:prstGeom>
          <a:noFill/>
          <a:ln w="9525">
            <a:noFill/>
            <a:miter lim="800000"/>
            <a:headEnd/>
            <a:tailEnd/>
          </a:ln>
        </p:spPr>
      </p:pic>
      <p:cxnSp>
        <p:nvCxnSpPr>
          <p:cNvPr id="8" name="Straight Connector 7"/>
          <p:cNvCxnSpPr/>
          <p:nvPr/>
        </p:nvCxnSpPr>
        <p:spPr>
          <a:xfrm>
            <a:off x="304800" y="1066800"/>
            <a:ext cx="8382000" cy="0"/>
          </a:xfrm>
          <a:prstGeom prst="line">
            <a:avLst/>
          </a:prstGeom>
          <a:ln>
            <a:solidFill>
              <a:srgbClr val="0200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58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ChangeArrowheads="1"/>
          </p:cNvSpPr>
          <p:nvPr/>
        </p:nvSpPr>
        <p:spPr bwMode="auto">
          <a:xfrm>
            <a:off x="6629400" y="990600"/>
            <a:ext cx="2362200" cy="228600"/>
          </a:xfrm>
          <a:prstGeom prst="rect">
            <a:avLst/>
          </a:prstGeom>
          <a:solidFill>
            <a:schemeClr val="bg1"/>
          </a:solidFill>
          <a:ln w="9525" algn="ctr">
            <a:noFill/>
            <a:round/>
            <a:headEnd/>
            <a:tailEnd/>
          </a:ln>
        </p:spPr>
        <p:txBody>
          <a:bodyPr/>
          <a:lstStyle/>
          <a:p>
            <a:pPr eaLnBrk="0" hangingPunct="0"/>
            <a:endParaRPr lang="en-US" sz="2400" dirty="0">
              <a:solidFill>
                <a:srgbClr val="000000"/>
              </a:solidFill>
              <a:ea typeface="MS PGothic" pitchFamily="34" charset="-128"/>
              <a:cs typeface="Arial" charset="0"/>
            </a:endParaRPr>
          </a:p>
        </p:txBody>
      </p:sp>
      <p:sp>
        <p:nvSpPr>
          <p:cNvPr id="6" name="Title 5"/>
          <p:cNvSpPr>
            <a:spLocks noGrp="1"/>
          </p:cNvSpPr>
          <p:nvPr>
            <p:ph type="title"/>
          </p:nvPr>
        </p:nvSpPr>
        <p:spPr/>
        <p:txBody>
          <a:bodyPr/>
          <a:lstStyle/>
          <a:p>
            <a:endParaRPr lang="en-US" dirty="0"/>
          </a:p>
        </p:txBody>
      </p:sp>
      <p:sp>
        <p:nvSpPr>
          <p:cNvPr id="7" name="Rectangle 6"/>
          <p:cNvSpPr/>
          <p:nvPr/>
        </p:nvSpPr>
        <p:spPr>
          <a:xfrm>
            <a:off x="0" y="5715000"/>
            <a:ext cx="9144000" cy="1143000"/>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0" y="0"/>
            <a:ext cx="9144000" cy="1981200"/>
          </a:xfrm>
          <a:prstGeom prst="rect">
            <a:avLst/>
          </a:prstGeom>
          <a:solidFill>
            <a:srgbClr val="003F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Title 1"/>
          <p:cNvSpPr txBox="1">
            <a:spLocks/>
          </p:cNvSpPr>
          <p:nvPr/>
        </p:nvSpPr>
        <p:spPr>
          <a:xfrm>
            <a:off x="685800" y="228600"/>
            <a:ext cx="6781800" cy="1066800"/>
          </a:xfrm>
          <a:prstGeom prst="rect">
            <a:avLst/>
          </a:prstGeom>
        </p:spPr>
        <p:txBody>
          <a:bodyPr vert="horz" lIns="91440" tIns="45720" rIns="91440" bIns="45720" rtlCol="0" anchor="ctr">
            <a:normAutofit/>
          </a:bodyPr>
          <a:lstStyle/>
          <a:p>
            <a:pPr>
              <a:spcBef>
                <a:spcPct val="0"/>
              </a:spcBef>
              <a:defRPr/>
            </a:pPr>
            <a:r>
              <a:rPr lang="en-US" sz="4400" b="1" dirty="0" smtClean="0">
                <a:solidFill>
                  <a:prstClr val="white"/>
                </a:solidFill>
                <a:ea typeface="MS PGothic" pitchFamily="34" charset="-128"/>
                <a:cs typeface="Arial" charset="0"/>
              </a:rPr>
              <a:t>Destination NRHA</a:t>
            </a:r>
            <a:endParaRPr lang="en-US" sz="2400" b="1" dirty="0" smtClean="0">
              <a:solidFill>
                <a:prstClr val="white"/>
              </a:solidFill>
              <a:ea typeface="MS PGothic" pitchFamily="34" charset="-128"/>
              <a:cs typeface="Arial" charset="0"/>
            </a:endParaRPr>
          </a:p>
        </p:txBody>
      </p:sp>
      <p:sp>
        <p:nvSpPr>
          <p:cNvPr id="11" name="Title 1"/>
          <p:cNvSpPr txBox="1">
            <a:spLocks/>
          </p:cNvSpPr>
          <p:nvPr/>
        </p:nvSpPr>
        <p:spPr bwMode="auto">
          <a:xfrm>
            <a:off x="685800" y="914400"/>
            <a:ext cx="8458200" cy="990600"/>
          </a:xfrm>
          <a:prstGeom prst="rect">
            <a:avLst/>
          </a:prstGeom>
          <a:noFill/>
          <a:ln w="9525">
            <a:noFill/>
            <a:miter lim="800000"/>
            <a:headEnd/>
            <a:tailEnd/>
          </a:ln>
        </p:spPr>
        <p:txBody>
          <a:bodyPr anchor="ctr"/>
          <a:lstStyle/>
          <a:p>
            <a:pPr>
              <a:defRPr/>
            </a:pPr>
            <a:r>
              <a:rPr lang="en-US" sz="3600" kern="0" dirty="0">
                <a:solidFill>
                  <a:prstClr val="white"/>
                </a:solidFill>
                <a:ea typeface="MS PGothic" pitchFamily="34" charset="-128"/>
                <a:cs typeface="Arial" charset="0"/>
              </a:rPr>
              <a:t>Plan now to attend these </a:t>
            </a:r>
            <a:r>
              <a:rPr lang="en-US" sz="3600" kern="0" dirty="0" smtClean="0">
                <a:solidFill>
                  <a:prstClr val="white"/>
                </a:solidFill>
                <a:ea typeface="MS PGothic" pitchFamily="34" charset="-128"/>
                <a:cs typeface="Arial" charset="0"/>
              </a:rPr>
              <a:t>upcoming </a:t>
            </a:r>
            <a:r>
              <a:rPr lang="en-US" sz="3600" kern="0" dirty="0">
                <a:solidFill>
                  <a:prstClr val="white"/>
                </a:solidFill>
                <a:ea typeface="MS PGothic" pitchFamily="34" charset="-128"/>
                <a:cs typeface="Arial" charset="0"/>
              </a:rPr>
              <a:t>events.</a:t>
            </a:r>
            <a:endParaRPr lang="en-US" sz="3600" b="1" kern="0" dirty="0">
              <a:solidFill>
                <a:prstClr val="white"/>
              </a:solidFill>
              <a:ea typeface="MS PGothic" pitchFamily="34" charset="-128"/>
              <a:cs typeface="Arial" charset="0"/>
            </a:endParaRPr>
          </a:p>
        </p:txBody>
      </p:sp>
      <p:sp>
        <p:nvSpPr>
          <p:cNvPr id="12" name="Content Placeholder 2"/>
          <p:cNvSpPr txBox="1">
            <a:spLocks/>
          </p:cNvSpPr>
          <p:nvPr/>
        </p:nvSpPr>
        <p:spPr bwMode="auto">
          <a:xfrm>
            <a:off x="152400" y="2209800"/>
            <a:ext cx="8991600" cy="2667000"/>
          </a:xfrm>
          <a:prstGeom prst="rect">
            <a:avLst/>
          </a:prstGeom>
          <a:noFill/>
          <a:ln w="9525">
            <a:noFill/>
            <a:miter lim="800000"/>
            <a:headEnd/>
            <a:tailEnd/>
          </a:ln>
        </p:spPr>
        <p:txBody>
          <a:bodyPr/>
          <a:lstStyle/>
          <a:p>
            <a:pPr marL="342900" indent="-342900" algn="ctr">
              <a:spcBef>
                <a:spcPct val="20000"/>
              </a:spcBef>
              <a:buClr>
                <a:srgbClr val="007834"/>
              </a:buClr>
              <a:defRPr/>
            </a:pPr>
            <a:endParaRPr lang="en-US" sz="2400" kern="0" dirty="0" smtClean="0">
              <a:solidFill>
                <a:srgbClr val="003F72"/>
              </a:solidFill>
              <a:ea typeface="MS PGothic" pitchFamily="34" charset="-128"/>
              <a:cs typeface="Arial" charset="0"/>
            </a:endParaRPr>
          </a:p>
          <a:p>
            <a:pPr marL="342900" indent="-342900">
              <a:spcBef>
                <a:spcPct val="20000"/>
              </a:spcBef>
              <a:buClr>
                <a:srgbClr val="007834"/>
              </a:buClr>
              <a:defRPr/>
            </a:pPr>
            <a:r>
              <a:rPr lang="en-US" sz="2400" b="1" kern="0" dirty="0" smtClean="0">
                <a:solidFill>
                  <a:srgbClr val="003F72"/>
                </a:solidFill>
                <a:ea typeface="MS PGothic" pitchFamily="34" charset="-128"/>
                <a:cs typeface="Arial" charset="0"/>
              </a:rPr>
              <a:t>Policy </a:t>
            </a:r>
            <a:r>
              <a:rPr lang="en-US" sz="2400" b="1" kern="0" dirty="0">
                <a:solidFill>
                  <a:srgbClr val="003F72"/>
                </a:solidFill>
                <a:ea typeface="MS PGothic" pitchFamily="34" charset="-128"/>
                <a:cs typeface="Arial" charset="0"/>
              </a:rPr>
              <a:t>Institute</a:t>
            </a:r>
            <a:r>
              <a:rPr lang="en-US" sz="2400" kern="0" dirty="0">
                <a:solidFill>
                  <a:srgbClr val="003F72"/>
                </a:solidFill>
                <a:ea typeface="MS PGothic" pitchFamily="34" charset="-128"/>
                <a:cs typeface="Arial" charset="0"/>
              </a:rPr>
              <a:t>—February </a:t>
            </a:r>
            <a:r>
              <a:rPr lang="en-US" sz="2400" kern="0" dirty="0" smtClean="0">
                <a:solidFill>
                  <a:srgbClr val="003F72"/>
                </a:solidFill>
                <a:ea typeface="MS PGothic" pitchFamily="34" charset="-128"/>
                <a:cs typeface="Arial" charset="0"/>
              </a:rPr>
              <a:t>6-8, 2018• </a:t>
            </a:r>
            <a:r>
              <a:rPr lang="en-US" sz="2400" kern="0" dirty="0">
                <a:solidFill>
                  <a:srgbClr val="003F72"/>
                </a:solidFill>
                <a:ea typeface="MS PGothic" pitchFamily="34" charset="-128"/>
                <a:cs typeface="Arial" charset="0"/>
              </a:rPr>
              <a:t>Washington, </a:t>
            </a:r>
            <a:r>
              <a:rPr lang="en-US" sz="2400" kern="0" dirty="0" smtClean="0">
                <a:solidFill>
                  <a:srgbClr val="003F72"/>
                </a:solidFill>
                <a:ea typeface="MS PGothic" pitchFamily="34" charset="-128"/>
                <a:cs typeface="Arial" charset="0"/>
              </a:rPr>
              <a:t>DC</a:t>
            </a:r>
          </a:p>
          <a:p>
            <a:pPr marL="342900" indent="-342900">
              <a:spcBef>
                <a:spcPct val="20000"/>
              </a:spcBef>
              <a:buClr>
                <a:srgbClr val="007834"/>
              </a:buClr>
              <a:defRPr/>
            </a:pPr>
            <a:r>
              <a:rPr lang="en-US" sz="2400" b="1" kern="0" dirty="0" smtClean="0">
                <a:solidFill>
                  <a:srgbClr val="003F72"/>
                </a:solidFill>
                <a:ea typeface="MS PGothic" pitchFamily="34" charset="-128"/>
                <a:cs typeface="Arial" charset="0"/>
              </a:rPr>
              <a:t>Annual Conference</a:t>
            </a:r>
            <a:r>
              <a:rPr lang="en-US" sz="2400" kern="0" dirty="0" smtClean="0">
                <a:solidFill>
                  <a:srgbClr val="003F72"/>
                </a:solidFill>
                <a:ea typeface="MS PGothic" pitchFamily="34" charset="-128"/>
                <a:cs typeface="Arial" charset="0"/>
              </a:rPr>
              <a:t>—May 8-11, </a:t>
            </a:r>
            <a:r>
              <a:rPr lang="en-US" sz="2400" kern="0" dirty="0">
                <a:solidFill>
                  <a:srgbClr val="003F72"/>
                </a:solidFill>
                <a:ea typeface="MS PGothic" pitchFamily="34" charset="-128"/>
                <a:cs typeface="Arial" charset="0"/>
              </a:rPr>
              <a:t>2018• </a:t>
            </a:r>
            <a:r>
              <a:rPr lang="en-US" sz="2400" kern="0" dirty="0" smtClean="0">
                <a:solidFill>
                  <a:srgbClr val="003F72"/>
                </a:solidFill>
                <a:ea typeface="MS PGothic" pitchFamily="34" charset="-128"/>
                <a:cs typeface="Arial" charset="0"/>
              </a:rPr>
              <a:t>New Orleans, LA</a:t>
            </a:r>
          </a:p>
          <a:p>
            <a:pPr marL="342900" indent="-342900">
              <a:spcBef>
                <a:spcPct val="20000"/>
              </a:spcBef>
              <a:buClr>
                <a:srgbClr val="007834"/>
              </a:buClr>
              <a:defRPr/>
            </a:pPr>
            <a:r>
              <a:rPr lang="en-US" sz="2400" b="1" kern="0" dirty="0" smtClean="0">
                <a:solidFill>
                  <a:srgbClr val="003F72"/>
                </a:solidFill>
                <a:ea typeface="MS PGothic" pitchFamily="34" charset="-128"/>
                <a:cs typeface="Arial" charset="0"/>
              </a:rPr>
              <a:t>Rural Hospital Innovation Summit</a:t>
            </a:r>
            <a:r>
              <a:rPr lang="en-US" sz="2400" kern="0" dirty="0" smtClean="0">
                <a:solidFill>
                  <a:srgbClr val="003F72"/>
                </a:solidFill>
                <a:ea typeface="MS PGothic" pitchFamily="34" charset="-128"/>
                <a:cs typeface="Arial" charset="0"/>
              </a:rPr>
              <a:t>—May 8-11, </a:t>
            </a:r>
            <a:r>
              <a:rPr lang="en-US" sz="2400" kern="0" dirty="0">
                <a:solidFill>
                  <a:srgbClr val="003F72"/>
                </a:solidFill>
                <a:ea typeface="MS PGothic" pitchFamily="34" charset="-128"/>
                <a:cs typeface="Arial" charset="0"/>
              </a:rPr>
              <a:t>2018• New Orleans, </a:t>
            </a:r>
            <a:r>
              <a:rPr lang="en-US" sz="2400" kern="0" dirty="0" smtClean="0">
                <a:solidFill>
                  <a:srgbClr val="003F72"/>
                </a:solidFill>
                <a:ea typeface="MS PGothic" pitchFamily="34" charset="-128"/>
                <a:cs typeface="Arial" charset="0"/>
              </a:rPr>
              <a:t>LA</a:t>
            </a:r>
          </a:p>
          <a:p>
            <a:pPr marL="342900" lvl="0" indent="-342900">
              <a:spcBef>
                <a:spcPct val="20000"/>
              </a:spcBef>
              <a:buClr>
                <a:srgbClr val="007834"/>
              </a:buClr>
              <a:defRPr/>
            </a:pPr>
            <a:r>
              <a:rPr lang="en-US" sz="2400" b="1" kern="0" dirty="0" smtClean="0">
                <a:solidFill>
                  <a:srgbClr val="003F72"/>
                </a:solidFill>
                <a:ea typeface="MS PGothic" pitchFamily="34" charset="-128"/>
                <a:cs typeface="Arial" charset="0"/>
              </a:rPr>
              <a:t>RHC/CAH Conference</a:t>
            </a:r>
            <a:r>
              <a:rPr lang="en-US" sz="2400" kern="0" dirty="0" smtClean="0">
                <a:solidFill>
                  <a:srgbClr val="003F72"/>
                </a:solidFill>
                <a:ea typeface="MS PGothic" pitchFamily="34" charset="-128"/>
                <a:cs typeface="Arial" charset="0"/>
              </a:rPr>
              <a:t>—September 25-28, </a:t>
            </a:r>
            <a:r>
              <a:rPr lang="en-US" sz="2400" kern="0" dirty="0">
                <a:solidFill>
                  <a:srgbClr val="003F72"/>
                </a:solidFill>
                <a:ea typeface="MS PGothic" pitchFamily="34" charset="-128"/>
                <a:cs typeface="Arial" charset="0"/>
              </a:rPr>
              <a:t>2018• </a:t>
            </a:r>
            <a:r>
              <a:rPr lang="en-US" sz="2400" kern="0" dirty="0" smtClean="0">
                <a:solidFill>
                  <a:srgbClr val="003F72"/>
                </a:solidFill>
                <a:ea typeface="MS PGothic" pitchFamily="34" charset="-128"/>
                <a:cs typeface="Arial" charset="0"/>
              </a:rPr>
              <a:t>Kansas City, MO</a:t>
            </a:r>
            <a:endParaRPr lang="en-US" sz="2400" kern="0" dirty="0">
              <a:solidFill>
                <a:srgbClr val="003F72"/>
              </a:solidFill>
              <a:ea typeface="MS PGothic" pitchFamily="34" charset="-128"/>
              <a:cs typeface="Arial" charset="0"/>
            </a:endParaRPr>
          </a:p>
          <a:p>
            <a:pPr marL="342900" lvl="0" indent="-342900">
              <a:spcBef>
                <a:spcPct val="20000"/>
              </a:spcBef>
              <a:buClr>
                <a:srgbClr val="007834"/>
              </a:buClr>
              <a:defRPr/>
            </a:pPr>
            <a:endParaRPr lang="en-US" sz="2400" b="1"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b="1"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kern="0" dirty="0" smtClean="0">
              <a:solidFill>
                <a:srgbClr val="003F72"/>
              </a:solidFill>
              <a:ea typeface="MS PGothic" pitchFamily="34" charset="-128"/>
              <a:cs typeface="Arial" charset="0"/>
            </a:endParaRPr>
          </a:p>
          <a:p>
            <a:pPr marL="342900" indent="-342900">
              <a:spcBef>
                <a:spcPct val="20000"/>
              </a:spcBef>
              <a:buClr>
                <a:srgbClr val="007834"/>
              </a:buClr>
              <a:defRPr/>
            </a:pPr>
            <a:endParaRPr lang="en-US" sz="2400"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b="1"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b="1" kern="0" dirty="0">
              <a:solidFill>
                <a:srgbClr val="003F72"/>
              </a:solidFill>
              <a:ea typeface="MS PGothic" pitchFamily="34" charset="-128"/>
              <a:cs typeface="Arial" charset="0"/>
            </a:endParaRPr>
          </a:p>
          <a:p>
            <a:pPr marL="342900" indent="-342900">
              <a:spcBef>
                <a:spcPct val="20000"/>
              </a:spcBef>
              <a:buClr>
                <a:srgbClr val="007834"/>
              </a:buClr>
              <a:defRPr/>
            </a:pPr>
            <a:endParaRPr lang="en-US" sz="2400" b="1" kern="0" dirty="0">
              <a:solidFill>
                <a:srgbClr val="020067"/>
              </a:solidFill>
              <a:ea typeface="MS PGothic" pitchFamily="34" charset="-128"/>
              <a:cs typeface="Arial" charset="0"/>
            </a:endParaRPr>
          </a:p>
          <a:p>
            <a:pPr marL="342900" indent="-342900">
              <a:spcBef>
                <a:spcPct val="20000"/>
              </a:spcBef>
              <a:buClr>
                <a:srgbClr val="007834"/>
              </a:buClr>
              <a:defRPr/>
            </a:pPr>
            <a:endParaRPr lang="en-US" sz="2400" kern="0" dirty="0" smtClean="0">
              <a:solidFill>
                <a:srgbClr val="003F72"/>
              </a:solidFill>
              <a:ea typeface="MS PGothic" pitchFamily="34" charset="-128"/>
              <a:cs typeface="Arial" charset="0"/>
            </a:endParaRPr>
          </a:p>
          <a:p>
            <a:pPr marL="342900" indent="-342900">
              <a:spcBef>
                <a:spcPct val="20000"/>
              </a:spcBef>
              <a:buClr>
                <a:srgbClr val="007834"/>
              </a:buClr>
              <a:defRPr/>
            </a:pPr>
            <a:endParaRPr lang="en-US" sz="2000" kern="0" dirty="0">
              <a:solidFill>
                <a:srgbClr val="003F72"/>
              </a:solidFill>
              <a:ea typeface="MS PGothic" pitchFamily="34" charset="-128"/>
              <a:cs typeface="Arial" charset="0"/>
            </a:endParaRPr>
          </a:p>
          <a:p>
            <a:pPr marL="342900" indent="-342900">
              <a:spcBef>
                <a:spcPct val="20000"/>
              </a:spcBef>
              <a:buFont typeface="Wingdings" pitchFamily="2" charset="2"/>
              <a:buNone/>
              <a:defRPr/>
            </a:pPr>
            <a:endParaRPr lang="en-US" sz="2400" kern="0" dirty="0">
              <a:solidFill>
                <a:prstClr val="black"/>
              </a:solidFill>
              <a:ea typeface="MS PGothic" pitchFamily="34" charset="-128"/>
              <a:cs typeface="Arial" charset="0"/>
            </a:endParaRPr>
          </a:p>
          <a:p>
            <a:pPr marL="342900" indent="-342900">
              <a:spcBef>
                <a:spcPct val="20000"/>
              </a:spcBef>
              <a:buFont typeface="Wingdings" pitchFamily="2" charset="2"/>
              <a:buNone/>
              <a:defRPr/>
            </a:pPr>
            <a:endParaRPr lang="en-US" sz="2400" kern="0" dirty="0">
              <a:solidFill>
                <a:prstClr val="black"/>
              </a:solidFill>
              <a:ea typeface="MS PGothic" pitchFamily="34" charset="-128"/>
              <a:cs typeface="Arial" charset="0"/>
            </a:endParaRPr>
          </a:p>
        </p:txBody>
      </p:sp>
      <p:pic>
        <p:nvPicPr>
          <p:cNvPr id="14" name="Picture 10" descr="NRHA.LOUDER_white.gif"/>
          <p:cNvPicPr>
            <a:picLocks noChangeAspect="1"/>
          </p:cNvPicPr>
          <p:nvPr/>
        </p:nvPicPr>
        <p:blipFill>
          <a:blip r:embed="rId3" cstate="print"/>
          <a:srcRect r="24324" b="28000"/>
          <a:stretch>
            <a:fillRect/>
          </a:stretch>
        </p:blipFill>
        <p:spPr bwMode="auto">
          <a:xfrm>
            <a:off x="6858000" y="228600"/>
            <a:ext cx="1752600" cy="833438"/>
          </a:xfrm>
          <a:prstGeom prst="rect">
            <a:avLst/>
          </a:prstGeom>
          <a:noFill/>
          <a:ln w="9525">
            <a:noFill/>
            <a:miter lim="800000"/>
            <a:headEnd/>
            <a:tailEnd/>
          </a:ln>
        </p:spPr>
      </p:pic>
      <p:sp>
        <p:nvSpPr>
          <p:cNvPr id="13" name="Content Placeholder 2"/>
          <p:cNvSpPr txBox="1">
            <a:spLocks/>
          </p:cNvSpPr>
          <p:nvPr/>
        </p:nvSpPr>
        <p:spPr bwMode="auto">
          <a:xfrm>
            <a:off x="685800" y="5486400"/>
            <a:ext cx="7772400" cy="1295400"/>
          </a:xfrm>
          <a:prstGeom prst="rect">
            <a:avLst/>
          </a:prstGeom>
          <a:noFill/>
          <a:ln w="9525">
            <a:noFill/>
            <a:miter lim="800000"/>
            <a:headEnd/>
            <a:tailEnd/>
          </a:ln>
        </p:spPr>
        <p:txBody>
          <a:bodyPr/>
          <a:lstStyle/>
          <a:p>
            <a:pPr marL="342900" indent="-342900" algn="ctr">
              <a:spcBef>
                <a:spcPct val="20000"/>
              </a:spcBef>
              <a:buClr>
                <a:srgbClr val="007834"/>
              </a:buClr>
              <a:defRPr/>
            </a:pPr>
            <a:endParaRPr lang="en-US" sz="2000" kern="0" dirty="0" smtClean="0">
              <a:solidFill>
                <a:srgbClr val="003F72"/>
              </a:solidFill>
              <a:ea typeface="MS PGothic" pitchFamily="34" charset="-128"/>
              <a:cs typeface="Arial" charset="0"/>
            </a:endParaRPr>
          </a:p>
          <a:p>
            <a:pPr marL="342900" indent="-342900" algn="ctr">
              <a:spcBef>
                <a:spcPct val="20000"/>
              </a:spcBef>
              <a:buClr>
                <a:srgbClr val="007834"/>
              </a:buClr>
              <a:defRPr/>
            </a:pPr>
            <a:r>
              <a:rPr lang="en-US" sz="2400" b="1" kern="0" dirty="0" smtClean="0">
                <a:solidFill>
                  <a:prstClr val="white"/>
                </a:solidFill>
                <a:ea typeface="MS PGothic" pitchFamily="34" charset="-128"/>
                <a:cs typeface="Arial" charset="0"/>
              </a:rPr>
              <a:t>Visit RuralHealthWeb.org</a:t>
            </a:r>
          </a:p>
          <a:p>
            <a:pPr marL="342900" indent="-342900" algn="ctr">
              <a:spcBef>
                <a:spcPct val="20000"/>
              </a:spcBef>
              <a:buClr>
                <a:srgbClr val="007834"/>
              </a:buClr>
              <a:defRPr/>
            </a:pPr>
            <a:r>
              <a:rPr lang="en-US" sz="2000" b="1" kern="0" dirty="0" smtClean="0">
                <a:solidFill>
                  <a:prstClr val="white"/>
                </a:solidFill>
                <a:ea typeface="MS PGothic" pitchFamily="34" charset="-128"/>
                <a:cs typeface="Arial" charset="0"/>
              </a:rPr>
              <a:t>for details and discounts.</a:t>
            </a:r>
            <a:endParaRPr lang="en-US" sz="2000" b="1" kern="0" dirty="0">
              <a:solidFill>
                <a:prstClr val="white"/>
              </a:solidFill>
              <a:ea typeface="MS PGothic" pitchFamily="34" charset="-128"/>
              <a:cs typeface="Arial" charset="0"/>
            </a:endParaRPr>
          </a:p>
          <a:p>
            <a:pPr marL="342900" indent="-342900" algn="ctr">
              <a:spcBef>
                <a:spcPct val="20000"/>
              </a:spcBef>
              <a:buClr>
                <a:srgbClr val="007834"/>
              </a:buClr>
              <a:defRPr/>
            </a:pPr>
            <a:endParaRPr lang="en-US" sz="2000" kern="0" dirty="0">
              <a:solidFill>
                <a:srgbClr val="003F72"/>
              </a:solidFill>
              <a:ea typeface="MS PGothic" pitchFamily="34" charset="-128"/>
              <a:cs typeface="Arial" charset="0"/>
            </a:endParaRPr>
          </a:p>
          <a:p>
            <a:pPr marL="342900" indent="-342900" algn="ctr">
              <a:spcBef>
                <a:spcPct val="20000"/>
              </a:spcBef>
              <a:buFont typeface="Wingdings" pitchFamily="2" charset="2"/>
              <a:buNone/>
              <a:defRPr/>
            </a:pPr>
            <a:endParaRPr lang="en-US" sz="2400" kern="0" dirty="0">
              <a:solidFill>
                <a:prstClr val="black"/>
              </a:solidFill>
              <a:ea typeface="MS PGothic" pitchFamily="34" charset="-128"/>
              <a:cs typeface="Arial" charset="0"/>
            </a:endParaRPr>
          </a:p>
        </p:txBody>
      </p:sp>
      <p:sp>
        <p:nvSpPr>
          <p:cNvPr id="2" name="Slide Number Placeholder 1"/>
          <p:cNvSpPr>
            <a:spLocks noGrp="1"/>
          </p:cNvSpPr>
          <p:nvPr>
            <p:ph type="sldNum" sz="quarter" idx="12"/>
          </p:nvPr>
        </p:nvSpPr>
        <p:spPr/>
        <p:txBody>
          <a:bodyPr/>
          <a:lstStyle/>
          <a:p>
            <a:fld id="{979E8FC2-CF64-47DE-B8E6-D55CB7315CF7}"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3386041597"/>
      </p:ext>
    </p:extLst>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0" y="457200"/>
            <a:ext cx="7848600" cy="838200"/>
          </a:xfrm>
        </p:spPr>
        <p:txBody>
          <a:bodyPr>
            <a:normAutofit/>
          </a:bodyPr>
          <a:lstStyle/>
          <a:p>
            <a:r>
              <a:rPr lang="en-US" b="1" dirty="0">
                <a:solidFill>
                  <a:srgbClr val="10253F"/>
                </a:solidFill>
              </a:rPr>
              <a:t>Future Model: Community Outpatient Model</a:t>
            </a:r>
          </a:p>
        </p:txBody>
      </p:sp>
      <p:sp>
        <p:nvSpPr>
          <p:cNvPr id="3" name="Content Placeholder 2"/>
          <p:cNvSpPr>
            <a:spLocks noGrp="1"/>
          </p:cNvSpPr>
          <p:nvPr>
            <p:ph sz="quarter" idx="11"/>
          </p:nvPr>
        </p:nvSpPr>
        <p:spPr>
          <a:xfrm>
            <a:off x="762000" y="1143000"/>
            <a:ext cx="8077200" cy="3429000"/>
          </a:xfrm>
        </p:spPr>
        <p:txBody>
          <a:bodyPr>
            <a:normAutofit lnSpcReduction="10000"/>
          </a:bodyPr>
          <a:lstStyle/>
          <a:p>
            <a:pPr>
              <a:buFont typeface="Arial" panose="020B0604020202020204" pitchFamily="34" charset="0"/>
              <a:buChar char="•"/>
            </a:pPr>
            <a:r>
              <a:rPr lang="en-US" dirty="0">
                <a:solidFill>
                  <a:srgbClr val="10253F"/>
                </a:solidFill>
              </a:rPr>
              <a:t>24/7 emergency Services</a:t>
            </a:r>
          </a:p>
          <a:p>
            <a:pPr>
              <a:buFont typeface="Arial" panose="020B0604020202020204" pitchFamily="34" charset="0"/>
              <a:buChar char="•"/>
            </a:pPr>
            <a:endParaRPr lang="en-US" sz="800" dirty="0">
              <a:solidFill>
                <a:srgbClr val="10253F"/>
              </a:solidFill>
            </a:endParaRPr>
          </a:p>
          <a:p>
            <a:pPr>
              <a:buFont typeface="Arial" panose="020B0604020202020204" pitchFamily="34" charset="0"/>
              <a:buChar char="•"/>
            </a:pPr>
            <a:r>
              <a:rPr lang="en-US" dirty="0">
                <a:solidFill>
                  <a:srgbClr val="10253F"/>
                </a:solidFill>
              </a:rPr>
              <a:t>Flexibility to Meet the Needs of Your Community through Outpatient Care:</a:t>
            </a:r>
          </a:p>
          <a:p>
            <a:pPr lvl="1"/>
            <a:r>
              <a:rPr lang="en-US" sz="1400" dirty="0">
                <a:solidFill>
                  <a:srgbClr val="10253F"/>
                </a:solidFill>
              </a:rPr>
              <a:t>Meet Needs of Your Community through a Community Needs Assessment:</a:t>
            </a:r>
          </a:p>
          <a:p>
            <a:pPr lvl="1"/>
            <a:r>
              <a:rPr lang="en-US" sz="1400" dirty="0">
                <a:solidFill>
                  <a:srgbClr val="10253F"/>
                </a:solidFill>
              </a:rPr>
              <a:t>       Rural Health Clinic</a:t>
            </a:r>
          </a:p>
          <a:p>
            <a:pPr lvl="1"/>
            <a:r>
              <a:rPr lang="en-US" sz="1400" dirty="0">
                <a:solidFill>
                  <a:srgbClr val="10253F"/>
                </a:solidFill>
              </a:rPr>
              <a:t>FFQHC look-a-like</a:t>
            </a:r>
          </a:p>
          <a:p>
            <a:pPr lvl="1"/>
            <a:r>
              <a:rPr lang="en-US" sz="1400" dirty="0">
                <a:solidFill>
                  <a:srgbClr val="10253F"/>
                </a:solidFill>
              </a:rPr>
              <a:t>Swing beds</a:t>
            </a:r>
          </a:p>
          <a:p>
            <a:pPr lvl="1"/>
            <a:r>
              <a:rPr lang="en-US" sz="1400" dirty="0">
                <a:solidFill>
                  <a:srgbClr val="10253F"/>
                </a:solidFill>
              </a:rPr>
              <a:t>No preclusions to home health, skilled nursing, infusions services observation care.</a:t>
            </a:r>
          </a:p>
          <a:p>
            <a:pPr lvl="1"/>
            <a:endParaRPr lang="en-US" sz="1400" dirty="0">
              <a:solidFill>
                <a:srgbClr val="10253F"/>
              </a:solidFill>
            </a:endParaRPr>
          </a:p>
          <a:p>
            <a:pPr>
              <a:buFont typeface="Arial" panose="020B0604020202020204" pitchFamily="34" charset="0"/>
              <a:buChar char="•"/>
            </a:pPr>
            <a:r>
              <a:rPr lang="en-US" sz="1600" dirty="0">
                <a:solidFill>
                  <a:srgbClr val="10253F"/>
                </a:solidFill>
              </a:rPr>
              <a:t>TELEHEALTH SERVICES AS REASONABLE COSTS</a:t>
            </a:r>
            <a:r>
              <a:rPr lang="en-US" sz="1400" dirty="0">
                <a:solidFill>
                  <a:srgbClr val="10253F"/>
                </a:solidFill>
              </a:rPr>
              <a:t>.—For purposes of this subsection, with respect to qualified outpatient services, costs reasonably associated with having a backup physician available via a telecommunications system shall be considered reasonable costs.”.</a:t>
            </a:r>
          </a:p>
          <a:p>
            <a:endParaRPr lang="en-US" dirty="0"/>
          </a:p>
        </p:txBody>
      </p:sp>
      <p:sp>
        <p:nvSpPr>
          <p:cNvPr id="4" name="TextBox 3"/>
          <p:cNvSpPr txBox="1"/>
          <p:nvPr/>
        </p:nvSpPr>
        <p:spPr>
          <a:xfrm>
            <a:off x="762000" y="4419600"/>
            <a:ext cx="7620000" cy="1200329"/>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US" b="1" i="1" dirty="0">
                <a:solidFill>
                  <a:srgbClr val="10253F"/>
                </a:solidFill>
              </a:rPr>
              <a:t>“The amount of payment for qualified outpatient services is equal to 105 percent of the reasonable costs of providing such services.”</a:t>
            </a:r>
          </a:p>
          <a:p>
            <a:pPr marL="285750" indent="-285750">
              <a:buFont typeface="Arial" panose="020B0604020202020204" pitchFamily="34" charset="0"/>
              <a:buChar char="•"/>
            </a:pPr>
            <a:endParaRPr lang="en-US" b="1" i="1" dirty="0">
              <a:solidFill>
                <a:srgbClr val="10253F"/>
              </a:solidFill>
            </a:endParaRPr>
          </a:p>
          <a:p>
            <a:pPr marL="285750" indent="-285750">
              <a:buFont typeface="Arial" panose="020B0604020202020204" pitchFamily="34" charset="0"/>
              <a:buChar char="•"/>
            </a:pPr>
            <a:r>
              <a:rPr lang="en-US" b="1" i="1" dirty="0">
                <a:solidFill>
                  <a:srgbClr val="10253F"/>
                </a:solidFill>
              </a:rPr>
              <a:t>$50 million in wrap-around population health grants.</a:t>
            </a:r>
          </a:p>
        </p:txBody>
      </p:sp>
      <p:pic>
        <p:nvPicPr>
          <p:cNvPr id="5" name="Picture 5" descr="NRHA_YVL_Waves.jpg"/>
          <p:cNvPicPr>
            <a:picLocks noChangeAspect="1"/>
          </p:cNvPicPr>
          <p:nvPr/>
        </p:nvPicPr>
        <p:blipFill>
          <a:blip r:embed="rId2" cstate="print"/>
          <a:srcRect b="10445"/>
          <a:stretch>
            <a:fillRect/>
          </a:stretch>
        </p:blipFill>
        <p:spPr bwMode="auto">
          <a:xfrm>
            <a:off x="0" y="5715000"/>
            <a:ext cx="9144000" cy="1143000"/>
          </a:xfrm>
          <a:prstGeom prst="rect">
            <a:avLst/>
          </a:prstGeom>
          <a:noFill/>
          <a:ln w="9525">
            <a:noFill/>
            <a:miter lim="800000"/>
            <a:headEnd/>
            <a:tailEnd/>
          </a:ln>
        </p:spPr>
      </p:pic>
    </p:spTree>
    <p:extLst>
      <p:ext uri="{BB962C8B-B14F-4D97-AF65-F5344CB8AC3E}">
        <p14:creationId xmlns:p14="http://schemas.microsoft.com/office/powerpoint/2010/main" val="1108174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VBP for Critical Access Hospitals</a:t>
            </a:r>
          </a:p>
        </p:txBody>
      </p:sp>
      <p:graphicFrame>
        <p:nvGraphicFramePr>
          <p:cNvPr id="4" name="Content Placeholder 3"/>
          <p:cNvGraphicFramePr>
            <a:graphicFrameLocks noGrp="1"/>
          </p:cNvGraphicFramePr>
          <p:nvPr>
            <p:ph idx="4294967295"/>
            <p:extLst/>
          </p:nvPr>
        </p:nvGraphicFramePr>
        <p:xfrm>
          <a:off x="629366" y="1289083"/>
          <a:ext cx="4371545"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5140960" y="1172242"/>
            <a:ext cx="3718560" cy="493776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FFFF"/>
                </a:solidFill>
              </a:rPr>
              <a:t>Participating CAHs will be expected to: </a:t>
            </a:r>
          </a:p>
          <a:p>
            <a:pPr marL="342900" indent="-342900">
              <a:buFont typeface="Arial" panose="020B0604020202020204" pitchFamily="34" charset="0"/>
              <a:buChar char="•"/>
            </a:pPr>
            <a:r>
              <a:rPr lang="en-US" sz="2400" dirty="0">
                <a:solidFill>
                  <a:srgbClr val="FFFFFF"/>
                </a:solidFill>
              </a:rPr>
              <a:t>Promote-evidence based medicine and patient engagement; </a:t>
            </a:r>
          </a:p>
          <a:p>
            <a:pPr marL="342900" indent="-342900">
              <a:buFont typeface="Arial" panose="020B0604020202020204" pitchFamily="34" charset="0"/>
              <a:buChar char="•"/>
            </a:pPr>
            <a:r>
              <a:rPr lang="en-US" sz="2400" dirty="0">
                <a:solidFill>
                  <a:srgbClr val="FFFFFF"/>
                </a:solidFill>
              </a:rPr>
              <a:t>Report on quality measures; and </a:t>
            </a:r>
          </a:p>
          <a:p>
            <a:pPr marL="342900" indent="-342900">
              <a:buFont typeface="Arial" panose="020B0604020202020204" pitchFamily="34" charset="0"/>
              <a:buChar char="•"/>
            </a:pPr>
            <a:r>
              <a:rPr lang="en-US" sz="2400" dirty="0">
                <a:solidFill>
                  <a:srgbClr val="FFFFFF"/>
                </a:solidFill>
              </a:rPr>
              <a:t>Coordinate care using telemedicine, remote monitoring or similar technologies.</a:t>
            </a:r>
          </a:p>
        </p:txBody>
      </p:sp>
    </p:spTree>
    <p:extLst>
      <p:ext uri="{BB962C8B-B14F-4D97-AF65-F5344CB8AC3E}">
        <p14:creationId xmlns:p14="http://schemas.microsoft.com/office/powerpoint/2010/main" val="2996033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solidFill>
                  <a:schemeClr val="tx1"/>
                </a:solidFill>
              </a:rPr>
              <a:t>CAH VBP Timeline</a:t>
            </a:r>
            <a:endParaRPr lang="en-US" dirty="0">
              <a:solidFill>
                <a:schemeClr val="tx1"/>
              </a:solidFill>
            </a:endParaRPr>
          </a:p>
        </p:txBody>
      </p:sp>
      <p:sp>
        <p:nvSpPr>
          <p:cNvPr id="3" name="Content Placeholder 2"/>
          <p:cNvSpPr>
            <a:spLocks noGrp="1"/>
          </p:cNvSpPr>
          <p:nvPr>
            <p:ph sz="quarter" idx="11"/>
          </p:nvPr>
        </p:nvSpPr>
        <p:spPr>
          <a:xfrm>
            <a:off x="762000" y="1600200"/>
            <a:ext cx="7620000" cy="4953000"/>
          </a:xfrm>
        </p:spPr>
        <p:txBody>
          <a:bodyPr>
            <a:normAutofit/>
          </a:bodyPr>
          <a:lstStyle/>
          <a:p>
            <a:pPr>
              <a:buFont typeface="Arial" panose="020B0604020202020204" pitchFamily="34" charset="0"/>
              <a:buChar char="•"/>
            </a:pPr>
            <a:r>
              <a:rPr lang="en-US" dirty="0"/>
              <a:t>5-year contract with two phases</a:t>
            </a:r>
          </a:p>
          <a:p>
            <a:pPr>
              <a:buFont typeface="Arial" panose="020B0604020202020204" pitchFamily="34" charset="0"/>
              <a:buChar char="•"/>
            </a:pPr>
            <a:r>
              <a:rPr lang="en-US" dirty="0"/>
              <a:t>Phase 1-  no bonus if you do not turn in measures</a:t>
            </a:r>
          </a:p>
          <a:p>
            <a:pPr marL="1028700" lvl="1" indent="-342900">
              <a:buFont typeface="Arial" panose="020B0604020202020204" pitchFamily="34" charset="0"/>
              <a:buChar char="•"/>
            </a:pPr>
            <a:r>
              <a:rPr lang="en-US" dirty="0"/>
              <a:t>Year 1; 2% bonus on inpatient/outpatient FFS for turning in quality measures</a:t>
            </a:r>
          </a:p>
          <a:p>
            <a:pPr marL="1028700" lvl="1" indent="-342900">
              <a:buFont typeface="Arial" panose="020B0604020202020204" pitchFamily="34" charset="0"/>
              <a:buChar char="•"/>
            </a:pPr>
            <a:r>
              <a:rPr lang="en-US" dirty="0"/>
              <a:t>Year 2; 2% bonus for turning in quality measures</a:t>
            </a:r>
          </a:p>
          <a:p>
            <a:pPr>
              <a:buFont typeface="Arial" panose="020B0604020202020204" pitchFamily="34" charset="0"/>
              <a:buChar char="•"/>
            </a:pPr>
            <a:r>
              <a:rPr lang="en-US" dirty="0"/>
              <a:t>Phase 2 – if you do not turn in measures you do not get shared savings</a:t>
            </a:r>
          </a:p>
          <a:p>
            <a:pPr marL="1028700" lvl="1" indent="-342900">
              <a:buFont typeface="Arial" panose="020B0604020202020204" pitchFamily="34" charset="0"/>
              <a:buChar char="•"/>
            </a:pPr>
            <a:r>
              <a:rPr lang="en-US" dirty="0"/>
              <a:t>Year 3; shared savings </a:t>
            </a:r>
          </a:p>
          <a:p>
            <a:pPr marL="1028700" lvl="1" indent="-342900">
              <a:buFont typeface="Arial" panose="020B0604020202020204" pitchFamily="34" charset="0"/>
              <a:buChar char="•"/>
            </a:pPr>
            <a:r>
              <a:rPr lang="en-US" dirty="0"/>
              <a:t>Year 4; shared savings </a:t>
            </a:r>
          </a:p>
          <a:p>
            <a:pPr marL="1028700" lvl="1" indent="-342900">
              <a:buFont typeface="Arial" panose="020B0604020202020204" pitchFamily="34" charset="0"/>
              <a:buChar char="•"/>
            </a:pPr>
            <a:r>
              <a:rPr lang="en-US" dirty="0"/>
              <a:t>Year 5; shared savings </a:t>
            </a:r>
          </a:p>
          <a:p>
            <a:pPr>
              <a:buFont typeface="Arial" panose="020B0604020202020204" pitchFamily="34" charset="0"/>
              <a:buChar char="•"/>
            </a:pPr>
            <a:r>
              <a:rPr lang="en-US" dirty="0"/>
              <a:t>If you drop out early, you are not eligible for savings and cannot rejoin until that contract would have ended</a:t>
            </a:r>
          </a:p>
          <a:p>
            <a:pPr>
              <a:buFont typeface="Arial" panose="020B0604020202020204" pitchFamily="34" charset="0"/>
              <a:buChar char="•"/>
            </a:pPr>
            <a:r>
              <a:rPr lang="en-US" dirty="0"/>
              <a:t>If you drop out early and do not continue to report measures, you pay back 1 percentage point of bonus</a:t>
            </a:r>
          </a:p>
          <a:p>
            <a:endParaRPr lang="en-US" dirty="0"/>
          </a:p>
        </p:txBody>
      </p:sp>
    </p:spTree>
    <p:extLst>
      <p:ext uri="{BB962C8B-B14F-4D97-AF65-F5344CB8AC3E}">
        <p14:creationId xmlns:p14="http://schemas.microsoft.com/office/powerpoint/2010/main" val="395719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1E5F51F-71A4-426D-A9E3-F9AAECDA4D43}"/>
              </a:ext>
            </a:extLst>
          </p:cNvPr>
          <p:cNvSpPr>
            <a:spLocks noGrp="1"/>
          </p:cNvSpPr>
          <p:nvPr>
            <p:ph sz="quarter" idx="10"/>
          </p:nvPr>
        </p:nvSpPr>
        <p:spPr/>
        <p:txBody>
          <a:bodyPr/>
          <a:lstStyle/>
          <a:p>
            <a:r>
              <a:rPr lang="en-US" b="1" dirty="0">
                <a:solidFill>
                  <a:srgbClr val="10253F"/>
                </a:solidFill>
              </a:rPr>
              <a:t>Senate Rural Health Caucus</a:t>
            </a:r>
          </a:p>
        </p:txBody>
      </p:sp>
      <p:sp>
        <p:nvSpPr>
          <p:cNvPr id="3" name="Content Placeholder 2">
            <a:extLst>
              <a:ext uri="{FF2B5EF4-FFF2-40B4-BE49-F238E27FC236}">
                <a16:creationId xmlns:a16="http://schemas.microsoft.com/office/drawing/2014/main" xmlns="" id="{079A9B1A-B806-4CF8-A973-073669B534C5}"/>
              </a:ext>
            </a:extLst>
          </p:cNvPr>
          <p:cNvSpPr>
            <a:spLocks noGrp="1"/>
          </p:cNvSpPr>
          <p:nvPr>
            <p:ph sz="quarter" idx="11"/>
          </p:nvPr>
        </p:nvSpPr>
        <p:spPr/>
        <p:txBody>
          <a:bodyPr/>
          <a:lstStyle/>
          <a:p>
            <a:r>
              <a:rPr lang="en-US" dirty="0">
                <a:solidFill>
                  <a:srgbClr val="10253F"/>
                </a:solidFill>
              </a:rPr>
              <a:t>Senator </a:t>
            </a:r>
            <a:r>
              <a:rPr lang="en-US" dirty="0" err="1">
                <a:solidFill>
                  <a:srgbClr val="10253F"/>
                </a:solidFill>
              </a:rPr>
              <a:t>Heitkamp</a:t>
            </a:r>
            <a:r>
              <a:rPr lang="en-US" dirty="0">
                <a:solidFill>
                  <a:srgbClr val="10253F"/>
                </a:solidFill>
              </a:rPr>
              <a:t> will be new Democratic Lead</a:t>
            </a:r>
          </a:p>
        </p:txBody>
      </p:sp>
      <p:pic>
        <p:nvPicPr>
          <p:cNvPr id="2050" name="Picture 2" descr="Image result">
            <a:extLst>
              <a:ext uri="{FF2B5EF4-FFF2-40B4-BE49-F238E27FC236}">
                <a16:creationId xmlns:a16="http://schemas.microsoft.com/office/drawing/2014/main" xmlns="" id="{C13906DD-FBC3-47A1-8C25-A48C2CCB5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502" y="2133600"/>
            <a:ext cx="2705100" cy="34305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RHA_YVL_Waves.jpg">
            <a:extLst>
              <a:ext uri="{FF2B5EF4-FFF2-40B4-BE49-F238E27FC236}">
                <a16:creationId xmlns:a16="http://schemas.microsoft.com/office/drawing/2014/main" xmlns="" id="{FCD38011-2C0F-4AEE-91A0-C07D36EF50D9}"/>
              </a:ext>
            </a:extLst>
          </p:cNvPr>
          <p:cNvPicPr>
            <a:picLocks noChangeAspect="1"/>
          </p:cNvPicPr>
          <p:nvPr/>
        </p:nvPicPr>
        <p:blipFill>
          <a:blip r:embed="rId3" cstate="print"/>
          <a:srcRect b="10445"/>
          <a:stretch>
            <a:fillRect/>
          </a:stretch>
        </p:blipFill>
        <p:spPr bwMode="auto">
          <a:xfrm>
            <a:off x="0" y="5715000"/>
            <a:ext cx="9144000" cy="1143000"/>
          </a:xfrm>
          <a:prstGeom prst="rect">
            <a:avLst/>
          </a:prstGeom>
          <a:noFill/>
          <a:ln w="9525">
            <a:noFill/>
            <a:miter lim="800000"/>
            <a:headEnd/>
            <a:tailEnd/>
          </a:ln>
        </p:spPr>
      </p:pic>
    </p:spTree>
    <p:extLst>
      <p:ext uri="{BB962C8B-B14F-4D97-AF65-F5344CB8AC3E}">
        <p14:creationId xmlns:p14="http://schemas.microsoft.com/office/powerpoint/2010/main" val="3247248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2D89DC76-A886-4AAE-B9D7-C7CE3CACEE42}"/>
              </a:ext>
            </a:extLst>
          </p:cNvPr>
          <p:cNvSpPr>
            <a:spLocks noGrp="1"/>
          </p:cNvSpPr>
          <p:nvPr>
            <p:ph sz="quarter" idx="10"/>
          </p:nvPr>
        </p:nvSpPr>
        <p:spPr/>
        <p:txBody>
          <a:bodyPr/>
          <a:lstStyle/>
          <a:p>
            <a:r>
              <a:rPr lang="en-US" b="1" dirty="0">
                <a:solidFill>
                  <a:srgbClr val="10253F"/>
                </a:solidFill>
              </a:rPr>
              <a:t>The Administration</a:t>
            </a:r>
          </a:p>
        </p:txBody>
      </p:sp>
      <p:sp>
        <p:nvSpPr>
          <p:cNvPr id="3" name="Content Placeholder 2">
            <a:extLst>
              <a:ext uri="{FF2B5EF4-FFF2-40B4-BE49-F238E27FC236}">
                <a16:creationId xmlns:a16="http://schemas.microsoft.com/office/drawing/2014/main" xmlns="" id="{89D95AF9-4370-429B-9CDD-D98CA852C67E}"/>
              </a:ext>
            </a:extLst>
          </p:cNvPr>
          <p:cNvSpPr>
            <a:spLocks noGrp="1"/>
          </p:cNvSpPr>
          <p:nvPr>
            <p:ph sz="quarter" idx="11"/>
          </p:nvPr>
        </p:nvSpPr>
        <p:spPr/>
        <p:txBody>
          <a:bodyPr/>
          <a:lstStyle/>
          <a:p>
            <a:endParaRPr lang="en-US"/>
          </a:p>
        </p:txBody>
      </p:sp>
      <p:pic>
        <p:nvPicPr>
          <p:cNvPr id="8194" name="Picture 2" descr="Image result for white house">
            <a:extLst>
              <a:ext uri="{FF2B5EF4-FFF2-40B4-BE49-F238E27FC236}">
                <a16:creationId xmlns:a16="http://schemas.microsoft.com/office/drawing/2014/main" xmlns="" id="{44DB5803-EBA9-4455-B6A0-D43F718A2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71469"/>
            <a:ext cx="5257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494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077200" cy="639762"/>
          </a:xfrm>
        </p:spPr>
        <p:txBody>
          <a:bodyPr>
            <a:normAutofit fontScale="90000"/>
          </a:bodyPr>
          <a:lstStyle/>
          <a:p>
            <a:r>
              <a:rPr lang="en-US" b="1" dirty="0" smtClean="0">
                <a:solidFill>
                  <a:srgbClr val="10253F"/>
                </a:solidFill>
              </a:rPr>
              <a:t>NRHA Meeting with Seema </a:t>
            </a:r>
            <a:r>
              <a:rPr lang="en-US" b="1" dirty="0" err="1" smtClean="0">
                <a:solidFill>
                  <a:srgbClr val="10253F"/>
                </a:solidFill>
              </a:rPr>
              <a:t>Verma</a:t>
            </a:r>
            <a:r>
              <a:rPr lang="en-US" b="1" dirty="0" smtClean="0">
                <a:solidFill>
                  <a:srgbClr val="10253F"/>
                </a:solidFill>
              </a:rPr>
              <a:t>,</a:t>
            </a:r>
            <a:br>
              <a:rPr lang="en-US" b="1" dirty="0" smtClean="0">
                <a:solidFill>
                  <a:srgbClr val="10253F"/>
                </a:solidFill>
              </a:rPr>
            </a:br>
            <a:r>
              <a:rPr lang="en-US" b="1" dirty="0" smtClean="0">
                <a:solidFill>
                  <a:srgbClr val="10253F"/>
                </a:solidFill>
              </a:rPr>
              <a:t>CMS Administrator</a:t>
            </a:r>
            <a:endParaRPr lang="en-US" b="1" dirty="0">
              <a:solidFill>
                <a:srgbClr val="10253F"/>
              </a:solidFill>
            </a:endParaRPr>
          </a:p>
        </p:txBody>
      </p:sp>
      <p:pic>
        <p:nvPicPr>
          <p:cNvPr id="4" name="Picture 5" descr="NRHA_YVL_Waves.jpg"/>
          <p:cNvPicPr>
            <a:picLocks noChangeAspect="1"/>
          </p:cNvPicPr>
          <p:nvPr/>
        </p:nvPicPr>
        <p:blipFill>
          <a:blip r:embed="rId2" cstate="print"/>
          <a:srcRect b="10445"/>
          <a:stretch>
            <a:fillRect/>
          </a:stretch>
        </p:blipFill>
        <p:spPr bwMode="auto">
          <a:xfrm>
            <a:off x="0" y="5732878"/>
            <a:ext cx="9144000" cy="914400"/>
          </a:xfrm>
          <a:prstGeom prst="rect">
            <a:avLst/>
          </a:prstGeom>
          <a:noFill/>
          <a:ln w="9525">
            <a:noFill/>
            <a:miter lim="800000"/>
            <a:headEnd/>
            <a:tailEnd/>
          </a:ln>
        </p:spPr>
      </p:pic>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447800"/>
            <a:ext cx="3428390" cy="2743200"/>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437044"/>
            <a:ext cx="5257190" cy="3507911"/>
          </a:xfrm>
          <a:prstGeom prst="rect">
            <a:avLst/>
          </a:prstGeom>
        </p:spPr>
      </p:pic>
      <p:sp>
        <p:nvSpPr>
          <p:cNvPr id="9" name="TextBox 8"/>
          <p:cNvSpPr txBox="1"/>
          <p:nvPr/>
        </p:nvSpPr>
        <p:spPr>
          <a:xfrm>
            <a:off x="67294" y="4688607"/>
            <a:ext cx="3846951" cy="707886"/>
          </a:xfrm>
          <a:prstGeom prst="rect">
            <a:avLst/>
          </a:prstGeom>
          <a:noFill/>
        </p:spPr>
        <p:txBody>
          <a:bodyPr wrap="none" rtlCol="0">
            <a:spAutoFit/>
          </a:bodyPr>
          <a:lstStyle/>
          <a:p>
            <a:r>
              <a:rPr lang="en-US" sz="2000" dirty="0" smtClean="0">
                <a:solidFill>
                  <a:srgbClr val="10253F"/>
                </a:solidFill>
              </a:rPr>
              <a:t>Ms. </a:t>
            </a:r>
            <a:r>
              <a:rPr lang="en-US" sz="2000" dirty="0" err="1" smtClean="0">
                <a:solidFill>
                  <a:srgbClr val="10253F"/>
                </a:solidFill>
              </a:rPr>
              <a:t>Verma</a:t>
            </a:r>
            <a:r>
              <a:rPr lang="en-US" sz="2000" dirty="0">
                <a:solidFill>
                  <a:srgbClr val="10253F"/>
                </a:solidFill>
              </a:rPr>
              <a:t> </a:t>
            </a:r>
            <a:r>
              <a:rPr lang="en-US" sz="2000" dirty="0" err="1" smtClean="0">
                <a:solidFill>
                  <a:srgbClr val="10253F"/>
                </a:solidFill>
              </a:rPr>
              <a:t>visted</a:t>
            </a:r>
            <a:r>
              <a:rPr lang="en-US" sz="2000" dirty="0" smtClean="0">
                <a:solidFill>
                  <a:srgbClr val="10253F"/>
                </a:solidFill>
              </a:rPr>
              <a:t> NRHAs </a:t>
            </a:r>
          </a:p>
          <a:p>
            <a:r>
              <a:rPr lang="en-US" sz="2000" dirty="0" smtClean="0">
                <a:solidFill>
                  <a:srgbClr val="10253F"/>
                </a:solidFill>
              </a:rPr>
              <a:t>Leawood, KS Office on Nov. 6, 2017</a:t>
            </a:r>
            <a:endParaRPr lang="en-US" sz="2000" dirty="0">
              <a:solidFill>
                <a:srgbClr val="10253F"/>
              </a:solidFill>
            </a:endParaRPr>
          </a:p>
        </p:txBody>
      </p:sp>
      <p:sp>
        <p:nvSpPr>
          <p:cNvPr id="10" name="TextBox 9"/>
          <p:cNvSpPr txBox="1"/>
          <p:nvPr/>
        </p:nvSpPr>
        <p:spPr>
          <a:xfrm>
            <a:off x="3914245" y="1480757"/>
            <a:ext cx="5162952" cy="1015663"/>
          </a:xfrm>
          <a:prstGeom prst="rect">
            <a:avLst/>
          </a:prstGeom>
          <a:noFill/>
        </p:spPr>
        <p:txBody>
          <a:bodyPr wrap="none" rtlCol="0">
            <a:spAutoFit/>
          </a:bodyPr>
          <a:lstStyle/>
          <a:p>
            <a:r>
              <a:rPr lang="en-US" sz="2000" dirty="0" smtClean="0">
                <a:solidFill>
                  <a:srgbClr val="10253F"/>
                </a:solidFill>
              </a:rPr>
              <a:t>Jodi Schmidt, Past-President of NRHA and Brock</a:t>
            </a:r>
          </a:p>
          <a:p>
            <a:r>
              <a:rPr lang="en-US" sz="2000" dirty="0" smtClean="0">
                <a:solidFill>
                  <a:srgbClr val="10253F"/>
                </a:solidFill>
              </a:rPr>
              <a:t>Slabach discussed regulatory burden and new</a:t>
            </a:r>
          </a:p>
          <a:p>
            <a:r>
              <a:rPr lang="en-US" sz="2000" dirty="0" smtClean="0">
                <a:solidFill>
                  <a:srgbClr val="10253F"/>
                </a:solidFill>
              </a:rPr>
              <a:t>models, Including CAH VBP Program</a:t>
            </a:r>
            <a:endParaRPr lang="en-US" sz="2000" dirty="0">
              <a:solidFill>
                <a:srgbClr val="10253F"/>
              </a:solidFill>
            </a:endParaRPr>
          </a:p>
        </p:txBody>
      </p:sp>
    </p:spTree>
    <p:extLst>
      <p:ext uri="{BB962C8B-B14F-4D97-AF65-F5344CB8AC3E}">
        <p14:creationId xmlns:p14="http://schemas.microsoft.com/office/powerpoint/2010/main" val="2114569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RHA_YVL_Waves.jpg"/>
          <p:cNvPicPr>
            <a:picLocks noChangeAspect="1"/>
          </p:cNvPicPr>
          <p:nvPr/>
        </p:nvPicPr>
        <p:blipFill>
          <a:blip r:embed="rId2" cstate="print"/>
          <a:srcRect b="10445"/>
          <a:stretch>
            <a:fillRect/>
          </a:stretch>
        </p:blipFill>
        <p:spPr bwMode="auto">
          <a:xfrm>
            <a:off x="0" y="4876800"/>
            <a:ext cx="9144000" cy="1981200"/>
          </a:xfrm>
          <a:prstGeom prst="rect">
            <a:avLst/>
          </a:prstGeom>
          <a:noFill/>
          <a:ln w="9525">
            <a:noFill/>
            <a:miter lim="800000"/>
            <a:headEnd/>
            <a:tailEnd/>
          </a:ln>
        </p:spPr>
      </p:pic>
      <p:sp>
        <p:nvSpPr>
          <p:cNvPr id="2" name="Content Placeholder 1"/>
          <p:cNvSpPr>
            <a:spLocks noGrp="1"/>
          </p:cNvSpPr>
          <p:nvPr>
            <p:ph sz="quarter" idx="10"/>
          </p:nvPr>
        </p:nvSpPr>
        <p:spPr>
          <a:xfrm>
            <a:off x="228600" y="228600"/>
            <a:ext cx="5638800" cy="838200"/>
          </a:xfrm>
        </p:spPr>
        <p:txBody>
          <a:bodyPr>
            <a:normAutofit/>
          </a:bodyPr>
          <a:lstStyle/>
          <a:p>
            <a:r>
              <a:rPr lang="en-US" sz="3600" b="1" dirty="0">
                <a:solidFill>
                  <a:srgbClr val="10253F"/>
                </a:solidFill>
              </a:rPr>
              <a:t>Rural Regulatory Wins</a:t>
            </a:r>
          </a:p>
        </p:txBody>
      </p:sp>
      <p:sp>
        <p:nvSpPr>
          <p:cNvPr id="3" name="Content Placeholder 2"/>
          <p:cNvSpPr>
            <a:spLocks noGrp="1"/>
          </p:cNvSpPr>
          <p:nvPr>
            <p:ph sz="quarter" idx="11"/>
          </p:nvPr>
        </p:nvSpPr>
        <p:spPr>
          <a:xfrm>
            <a:off x="234462" y="961292"/>
            <a:ext cx="8153400" cy="4648200"/>
          </a:xfrm>
        </p:spPr>
        <p:txBody>
          <a:bodyPr>
            <a:noAutofit/>
          </a:bodyPr>
          <a:lstStyle/>
          <a:p>
            <a:pPr>
              <a:buFont typeface="Arial" pitchFamily="34" charset="0"/>
              <a:buChar char="•"/>
            </a:pPr>
            <a:r>
              <a:rPr lang="en-US" dirty="0">
                <a:solidFill>
                  <a:srgbClr val="10253F"/>
                </a:solidFill>
              </a:rPr>
              <a:t>Sole Community Hospital Exemption for Medicare payments of 340B drugs</a:t>
            </a:r>
          </a:p>
          <a:p>
            <a:pPr>
              <a:buFont typeface="Arial" pitchFamily="34" charset="0"/>
              <a:buChar char="•"/>
            </a:pPr>
            <a:r>
              <a:rPr lang="en-US" dirty="0">
                <a:solidFill>
                  <a:srgbClr val="10253F"/>
                </a:solidFill>
              </a:rPr>
              <a:t>Changes to Quality Payment program (QPP)</a:t>
            </a:r>
          </a:p>
          <a:p>
            <a:pPr lvl="1">
              <a:buFont typeface="Arial" pitchFamily="34" charset="0"/>
              <a:buChar char="•"/>
            </a:pPr>
            <a:r>
              <a:rPr lang="en-US" sz="2000" dirty="0">
                <a:solidFill>
                  <a:srgbClr val="10253F"/>
                </a:solidFill>
              </a:rPr>
              <a:t>Low volume exemption expanded</a:t>
            </a:r>
          </a:p>
          <a:p>
            <a:pPr>
              <a:buFont typeface="Arial" pitchFamily="34" charset="0"/>
              <a:buChar char="•"/>
            </a:pPr>
            <a:r>
              <a:rPr lang="en-US" dirty="0">
                <a:solidFill>
                  <a:srgbClr val="10253F"/>
                </a:solidFill>
              </a:rPr>
              <a:t>Change in enforcement of 96 hour (Condition of Payment) rule for CAHs</a:t>
            </a:r>
          </a:p>
          <a:p>
            <a:pPr>
              <a:buFont typeface="Arial" pitchFamily="34" charset="0"/>
              <a:buChar char="•"/>
            </a:pPr>
            <a:r>
              <a:rPr lang="en-US" dirty="0">
                <a:solidFill>
                  <a:srgbClr val="10253F"/>
                </a:solidFill>
              </a:rPr>
              <a:t>Two year moratorium on enforcement of direct supervision requirement for outpatient therapy services</a:t>
            </a:r>
          </a:p>
          <a:p>
            <a:pPr>
              <a:buFont typeface="Arial" pitchFamily="34" charset="0"/>
              <a:buChar char="•"/>
            </a:pPr>
            <a:r>
              <a:rPr lang="en-US" dirty="0">
                <a:solidFill>
                  <a:srgbClr val="10253F"/>
                </a:solidFill>
              </a:rPr>
              <a:t>Sociodemographic risk is Hospital Readmission Reduction Program</a:t>
            </a:r>
          </a:p>
          <a:p>
            <a:pPr>
              <a:buFont typeface="Arial" pitchFamily="34" charset="0"/>
              <a:buChar char="•"/>
            </a:pPr>
            <a:r>
              <a:rPr lang="en-US" dirty="0">
                <a:solidFill>
                  <a:srgbClr val="10253F"/>
                </a:solidFill>
              </a:rPr>
              <a:t>Change to the calculation of the additional payment available to SCHs and MDHs when they experience a 5% or greater decrease in inpatient volume </a:t>
            </a:r>
          </a:p>
          <a:p>
            <a:pPr>
              <a:buFont typeface="Arial" pitchFamily="34" charset="0"/>
              <a:buChar char="•"/>
            </a:pPr>
            <a:r>
              <a:rPr lang="en-US" dirty="0">
                <a:solidFill>
                  <a:srgbClr val="10253F"/>
                </a:solidFill>
              </a:rPr>
              <a:t>New Chronic care management codes for RHCs and FQHCs</a:t>
            </a:r>
          </a:p>
        </p:txBody>
      </p:sp>
    </p:spTree>
    <p:extLst>
      <p:ext uri="{BB962C8B-B14F-4D97-AF65-F5344CB8AC3E}">
        <p14:creationId xmlns:p14="http://schemas.microsoft.com/office/powerpoint/2010/main" val="1675828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RHA_YVL_Waves.jpg"/>
          <p:cNvPicPr>
            <a:picLocks noChangeAspect="1"/>
          </p:cNvPicPr>
          <p:nvPr/>
        </p:nvPicPr>
        <p:blipFill>
          <a:blip r:embed="rId2" cstate="print"/>
          <a:srcRect b="10445"/>
          <a:stretch>
            <a:fillRect/>
          </a:stretch>
        </p:blipFill>
        <p:spPr bwMode="auto">
          <a:xfrm>
            <a:off x="0" y="4876800"/>
            <a:ext cx="9144000" cy="1981200"/>
          </a:xfrm>
          <a:prstGeom prst="rect">
            <a:avLst/>
          </a:prstGeom>
          <a:noFill/>
          <a:ln w="9525">
            <a:noFill/>
            <a:miter lim="800000"/>
            <a:headEnd/>
            <a:tailEnd/>
          </a:ln>
        </p:spPr>
      </p:pic>
      <p:sp>
        <p:nvSpPr>
          <p:cNvPr id="2" name="Content Placeholder 1"/>
          <p:cNvSpPr>
            <a:spLocks noGrp="1"/>
          </p:cNvSpPr>
          <p:nvPr>
            <p:ph sz="quarter" idx="10"/>
          </p:nvPr>
        </p:nvSpPr>
        <p:spPr>
          <a:xfrm>
            <a:off x="228600" y="228600"/>
            <a:ext cx="5638800" cy="838200"/>
          </a:xfrm>
        </p:spPr>
        <p:txBody>
          <a:bodyPr>
            <a:normAutofit/>
          </a:bodyPr>
          <a:lstStyle/>
          <a:p>
            <a:r>
              <a:rPr lang="en-US" sz="3600" b="1" dirty="0">
                <a:solidFill>
                  <a:srgbClr val="10253F"/>
                </a:solidFill>
              </a:rPr>
              <a:t>340B and the rural hospitals</a:t>
            </a:r>
          </a:p>
        </p:txBody>
      </p:sp>
      <p:sp>
        <p:nvSpPr>
          <p:cNvPr id="3" name="Content Placeholder 2"/>
          <p:cNvSpPr>
            <a:spLocks noGrp="1"/>
          </p:cNvSpPr>
          <p:nvPr>
            <p:ph sz="quarter" idx="11"/>
          </p:nvPr>
        </p:nvSpPr>
        <p:spPr>
          <a:xfrm>
            <a:off x="234462" y="961292"/>
            <a:ext cx="8153400" cy="4648200"/>
          </a:xfrm>
        </p:spPr>
        <p:txBody>
          <a:bodyPr>
            <a:noAutofit/>
          </a:bodyPr>
          <a:lstStyle/>
          <a:p>
            <a:pPr>
              <a:buFont typeface="Arial" pitchFamily="34" charset="0"/>
              <a:buChar char="•"/>
            </a:pPr>
            <a:r>
              <a:rPr lang="en-US" sz="2400" dirty="0">
                <a:solidFill>
                  <a:srgbClr val="10253F"/>
                </a:solidFill>
              </a:rPr>
              <a:t>CMS Proposed HOPPS rule proposed a reimbursement change for Part B drugs purchased by 340B hospitals from Average Sales Price (ASP) +6%  to ASP - 22.5%</a:t>
            </a:r>
            <a:endParaRPr lang="en-US" sz="2200" dirty="0">
              <a:solidFill>
                <a:srgbClr val="10253F"/>
              </a:solidFill>
            </a:endParaRPr>
          </a:p>
          <a:p>
            <a:pPr lvl="1">
              <a:buFont typeface="Arial" pitchFamily="34" charset="0"/>
              <a:buChar char="•"/>
            </a:pPr>
            <a:r>
              <a:rPr lang="en-US" sz="2000" dirty="0">
                <a:solidFill>
                  <a:srgbClr val="10253F"/>
                </a:solidFill>
              </a:rPr>
              <a:t>NRHA opposes this change and strongly urging CMS to protect the 340B program for rural hospitals, providing examples of the good work rural hospitals do with the 340B program</a:t>
            </a:r>
          </a:p>
          <a:p>
            <a:pPr lvl="1">
              <a:buFont typeface="Arial" pitchFamily="34" charset="0"/>
              <a:buChar char="•"/>
            </a:pPr>
            <a:r>
              <a:rPr lang="en-US" sz="2000" dirty="0">
                <a:solidFill>
                  <a:srgbClr val="10253F"/>
                </a:solidFill>
              </a:rPr>
              <a:t>Final rule exempted SCHs for 2018</a:t>
            </a:r>
          </a:p>
          <a:p>
            <a:pPr>
              <a:buFont typeface="Arial" panose="020B0604020202020204" pitchFamily="34" charset="0"/>
              <a:buChar char="•"/>
            </a:pPr>
            <a:endParaRPr lang="en-US" sz="2400" dirty="0">
              <a:solidFill>
                <a:srgbClr val="10253F"/>
              </a:solidFill>
            </a:endParaRPr>
          </a:p>
          <a:p>
            <a:pPr>
              <a:buFont typeface="Arial" panose="020B0604020202020204" pitchFamily="34" charset="0"/>
              <a:buChar char="•"/>
            </a:pPr>
            <a:r>
              <a:rPr lang="en-US" sz="2400" dirty="0">
                <a:solidFill>
                  <a:srgbClr val="10253F"/>
                </a:solidFill>
              </a:rPr>
              <a:t>We are not waiting until the next threat to the program…We need to share the good the 340B program does for rural hospitals with Congress and the Administration</a:t>
            </a:r>
          </a:p>
        </p:txBody>
      </p:sp>
    </p:spTree>
    <p:extLst>
      <p:ext uri="{BB962C8B-B14F-4D97-AF65-F5344CB8AC3E}">
        <p14:creationId xmlns:p14="http://schemas.microsoft.com/office/powerpoint/2010/main" val="391755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80E24B6-BC1A-400E-9214-4F6FA6007322}"/>
              </a:ext>
            </a:extLst>
          </p:cNvPr>
          <p:cNvSpPr>
            <a:spLocks noGrp="1"/>
          </p:cNvSpPr>
          <p:nvPr>
            <p:ph sz="quarter" idx="10"/>
          </p:nvPr>
        </p:nvSpPr>
        <p:spPr/>
        <p:txBody>
          <a:bodyPr/>
          <a:lstStyle/>
          <a:p>
            <a:r>
              <a:rPr lang="en-US" b="1" dirty="0">
                <a:solidFill>
                  <a:srgbClr val="10253F"/>
                </a:solidFill>
              </a:rPr>
              <a:t>HHS Listened…</a:t>
            </a:r>
          </a:p>
        </p:txBody>
      </p:sp>
      <p:sp>
        <p:nvSpPr>
          <p:cNvPr id="3" name="Content Placeholder 2">
            <a:extLst>
              <a:ext uri="{FF2B5EF4-FFF2-40B4-BE49-F238E27FC236}">
                <a16:creationId xmlns:a16="http://schemas.microsoft.com/office/drawing/2014/main" xmlns="" id="{FF09C135-C811-4B8C-9834-AAB87A3BC2FC}"/>
              </a:ext>
            </a:extLst>
          </p:cNvPr>
          <p:cNvSpPr>
            <a:spLocks noGrp="1"/>
          </p:cNvSpPr>
          <p:nvPr>
            <p:ph sz="quarter" idx="11"/>
          </p:nvPr>
        </p:nvSpPr>
        <p:spPr>
          <a:xfrm>
            <a:off x="762000" y="1600200"/>
            <a:ext cx="7620000" cy="3429000"/>
          </a:xfrm>
        </p:spPr>
        <p:txBody>
          <a:bodyPr>
            <a:normAutofit/>
          </a:bodyPr>
          <a:lstStyle/>
          <a:p>
            <a:pPr>
              <a:buFont typeface="Arial" panose="020B0604020202020204" pitchFamily="34" charset="0"/>
              <a:buChar char="•"/>
            </a:pPr>
            <a:r>
              <a:rPr lang="en-US" sz="2400" dirty="0">
                <a:solidFill>
                  <a:srgbClr val="10253F"/>
                </a:solidFill>
              </a:rPr>
              <a:t>NRHA succeeded in getting HHS to exempt Sole Community Hospitals for 2018– CMS spent over two pages quoting NRHA’s comment letter</a:t>
            </a:r>
          </a:p>
          <a:p>
            <a:pPr lvl="1">
              <a:buFont typeface="Arial" panose="020B0604020202020204" pitchFamily="34" charset="0"/>
              <a:buChar char="•"/>
            </a:pPr>
            <a:r>
              <a:rPr lang="en-US" sz="1800" dirty="0">
                <a:solidFill>
                  <a:srgbClr val="10253F"/>
                </a:solidFill>
              </a:rPr>
              <a:t>SCHs shared their stories and it made HHS listen! Multiple hospitals stories are summarized in the Final regulation</a:t>
            </a:r>
          </a:p>
          <a:p>
            <a:pPr>
              <a:buFont typeface="Arial" panose="020B0604020202020204" pitchFamily="34" charset="0"/>
              <a:buChar char="•"/>
            </a:pPr>
            <a:r>
              <a:rPr lang="en-US" sz="2200" dirty="0">
                <a:solidFill>
                  <a:srgbClr val="10253F"/>
                </a:solidFill>
              </a:rPr>
              <a:t>CMS extensively cited NRHA’s comment letter (and those of hospitals that worked with NRHA to draft responses) including quoting sections of the comment letter</a:t>
            </a:r>
          </a:p>
          <a:p>
            <a:endParaRPr lang="en-US" dirty="0"/>
          </a:p>
        </p:txBody>
      </p:sp>
      <p:pic>
        <p:nvPicPr>
          <p:cNvPr id="4" name="Picture 3">
            <a:extLst>
              <a:ext uri="{FF2B5EF4-FFF2-40B4-BE49-F238E27FC236}">
                <a16:creationId xmlns:a16="http://schemas.microsoft.com/office/drawing/2014/main" xmlns="" id="{1FB71041-589C-43C9-894F-71AD484CD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4572000"/>
            <a:ext cx="3200400" cy="2057400"/>
          </a:xfrm>
          <a:prstGeom prst="rect">
            <a:avLst/>
          </a:prstGeom>
        </p:spPr>
      </p:pic>
      <p:sp>
        <p:nvSpPr>
          <p:cNvPr id="6" name="Rectangle 5">
            <a:extLst>
              <a:ext uri="{FF2B5EF4-FFF2-40B4-BE49-F238E27FC236}">
                <a16:creationId xmlns:a16="http://schemas.microsoft.com/office/drawing/2014/main" xmlns="" id="{4E3445D0-CA58-4C37-A1E7-F084EE077993}"/>
              </a:ext>
            </a:extLst>
          </p:cNvPr>
          <p:cNvSpPr/>
          <p:nvPr/>
        </p:nvSpPr>
        <p:spPr>
          <a:xfrm>
            <a:off x="1676400" y="4572000"/>
            <a:ext cx="4267200" cy="1754326"/>
          </a:xfrm>
          <a:prstGeom prst="rect">
            <a:avLst/>
          </a:prstGeom>
          <a:solidFill>
            <a:schemeClr val="bg2"/>
          </a:solidFill>
        </p:spPr>
        <p:txBody>
          <a:bodyPr wrap="square">
            <a:spAutoFit/>
          </a:bodyPr>
          <a:lstStyle/>
          <a:p>
            <a:r>
              <a:rPr lang="en-US" dirty="0">
                <a:solidFill>
                  <a:srgbClr val="10253F"/>
                </a:solidFill>
              </a:rPr>
              <a:t>Saying goodbye to a patient being discharged from the Childress Regional Medical Center…this patient didn’t need to travel over 100 miles for chemotherapy because of the 340B program at his local rural hospital</a:t>
            </a:r>
          </a:p>
        </p:txBody>
      </p:sp>
    </p:spTree>
    <p:extLst>
      <p:ext uri="{BB962C8B-B14F-4D97-AF65-F5344CB8AC3E}">
        <p14:creationId xmlns:p14="http://schemas.microsoft.com/office/powerpoint/2010/main" val="2196892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ED9D67B-8D8D-4A7B-9863-782392F1B0C8}"/>
              </a:ext>
            </a:extLst>
          </p:cNvPr>
          <p:cNvSpPr>
            <a:spLocks noGrp="1"/>
          </p:cNvSpPr>
          <p:nvPr>
            <p:ph sz="quarter" idx="10"/>
          </p:nvPr>
        </p:nvSpPr>
        <p:spPr>
          <a:xfrm>
            <a:off x="762000" y="457200"/>
            <a:ext cx="7467600" cy="838200"/>
          </a:xfrm>
        </p:spPr>
        <p:txBody>
          <a:bodyPr>
            <a:normAutofit fontScale="92500"/>
          </a:bodyPr>
          <a:lstStyle/>
          <a:p>
            <a:r>
              <a:rPr lang="en-US" b="1" dirty="0">
                <a:solidFill>
                  <a:srgbClr val="10253F"/>
                </a:solidFill>
              </a:rPr>
              <a:t>340B Means Direct Dollars to Rural Hospitals </a:t>
            </a:r>
          </a:p>
        </p:txBody>
      </p:sp>
      <p:sp>
        <p:nvSpPr>
          <p:cNvPr id="3" name="Content Placeholder 2">
            <a:extLst>
              <a:ext uri="{FF2B5EF4-FFF2-40B4-BE49-F238E27FC236}">
                <a16:creationId xmlns:a16="http://schemas.microsoft.com/office/drawing/2014/main" xmlns="" id="{2802DE06-F18F-4B30-A0E2-43D79DB5E1F5}"/>
              </a:ext>
            </a:extLst>
          </p:cNvPr>
          <p:cNvSpPr>
            <a:spLocks noGrp="1"/>
          </p:cNvSpPr>
          <p:nvPr>
            <p:ph sz="quarter" idx="11"/>
          </p:nvPr>
        </p:nvSpPr>
        <p:spPr>
          <a:xfrm>
            <a:off x="762000" y="990600"/>
            <a:ext cx="7620000" cy="4038600"/>
          </a:xfrm>
        </p:spPr>
        <p:txBody>
          <a:bodyPr>
            <a:normAutofit/>
          </a:bodyPr>
          <a:lstStyle/>
          <a:p>
            <a:r>
              <a:rPr lang="en-US" dirty="0">
                <a:solidFill>
                  <a:srgbClr val="10253F"/>
                </a:solidFill>
              </a:rPr>
              <a:t>Example of what this exclusion meant to one rural Sole Community Hospital in Missouri:</a:t>
            </a:r>
          </a:p>
          <a:p>
            <a:endParaRPr lang="en-US" dirty="0">
              <a:solidFill>
                <a:srgbClr val="10253F"/>
              </a:solidFill>
            </a:endParaRPr>
          </a:p>
          <a:p>
            <a:r>
              <a:rPr lang="en-US" dirty="0">
                <a:solidFill>
                  <a:srgbClr val="10253F"/>
                </a:solidFill>
              </a:rPr>
              <a:t>“The increase of non-drug payments by 3.2% with the 340B “proceeds meant about a $250,000 increase to us.”</a:t>
            </a:r>
          </a:p>
          <a:p>
            <a:r>
              <a:rPr lang="en-US" dirty="0">
                <a:solidFill>
                  <a:srgbClr val="10253F"/>
                </a:solidFill>
              </a:rPr>
              <a:t>This increase is on top of the current benefit of 340B which was approximately $450,00.”</a:t>
            </a:r>
          </a:p>
          <a:p>
            <a:endParaRPr lang="en-US" dirty="0">
              <a:solidFill>
                <a:srgbClr val="10253F"/>
              </a:solidFill>
            </a:endParaRPr>
          </a:p>
          <a:p>
            <a:r>
              <a:rPr lang="en-US" dirty="0">
                <a:solidFill>
                  <a:srgbClr val="10253F"/>
                </a:solidFill>
              </a:rPr>
              <a:t>Total 340B impact:  $700,000!</a:t>
            </a:r>
          </a:p>
        </p:txBody>
      </p:sp>
      <p:pic>
        <p:nvPicPr>
          <p:cNvPr id="9218" name="Picture 2" descr="Image result for 340b drug discount program">
            <a:extLst>
              <a:ext uri="{FF2B5EF4-FFF2-40B4-BE49-F238E27FC236}">
                <a16:creationId xmlns:a16="http://schemas.microsoft.com/office/drawing/2014/main" xmlns="" id="{CFDCC5CE-9A80-4A64-87C3-1AA7FC6C0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191001"/>
            <a:ext cx="538162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837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4BEBE82-D7C1-400F-8AC1-2FBCDEF88896}"/>
              </a:ext>
            </a:extLst>
          </p:cNvPr>
          <p:cNvSpPr>
            <a:spLocks noGrp="1"/>
          </p:cNvSpPr>
          <p:nvPr>
            <p:ph sz="quarter" idx="10"/>
          </p:nvPr>
        </p:nvSpPr>
        <p:spPr>
          <a:xfrm>
            <a:off x="762000" y="457200"/>
            <a:ext cx="7239000" cy="838200"/>
          </a:xfrm>
        </p:spPr>
        <p:txBody>
          <a:bodyPr>
            <a:normAutofit/>
          </a:bodyPr>
          <a:lstStyle/>
          <a:p>
            <a:pPr algn="ctr"/>
            <a:r>
              <a:rPr lang="en-US" b="1" dirty="0" smtClean="0">
                <a:solidFill>
                  <a:srgbClr val="10253F"/>
                </a:solidFill>
              </a:rPr>
              <a:t>Indiana Top 20 Hospitals in USA</a:t>
            </a:r>
            <a:endParaRPr lang="en-US" b="1" dirty="0">
              <a:solidFill>
                <a:srgbClr val="10253F"/>
              </a:solidFill>
            </a:endParaRPr>
          </a:p>
        </p:txBody>
      </p:sp>
      <p:sp>
        <p:nvSpPr>
          <p:cNvPr id="3" name="Content Placeholder 2">
            <a:extLst>
              <a:ext uri="{FF2B5EF4-FFF2-40B4-BE49-F238E27FC236}">
                <a16:creationId xmlns:a16="http://schemas.microsoft.com/office/drawing/2014/main" xmlns="" id="{5D9F6E1A-49BD-429A-BEEF-893024592A8B}"/>
              </a:ext>
            </a:extLst>
          </p:cNvPr>
          <p:cNvSpPr>
            <a:spLocks noGrp="1"/>
          </p:cNvSpPr>
          <p:nvPr>
            <p:ph sz="quarter" idx="11"/>
          </p:nvPr>
        </p:nvSpPr>
        <p:spPr>
          <a:xfrm>
            <a:off x="762000" y="1600200"/>
            <a:ext cx="7620000" cy="3886200"/>
          </a:xfrm>
        </p:spPr>
        <p:txBody>
          <a:bodyPr>
            <a:normAutofit lnSpcReduction="10000"/>
          </a:bodyPr>
          <a:lstStyle/>
          <a:p>
            <a:r>
              <a:rPr lang="en-US" sz="2200" b="1" dirty="0" smtClean="0">
                <a:solidFill>
                  <a:srgbClr val="10253F"/>
                </a:solidFill>
              </a:rPr>
              <a:t>Top 20 Rural Community Hospitals</a:t>
            </a:r>
          </a:p>
          <a:p>
            <a:r>
              <a:rPr lang="en-US" sz="2200" dirty="0" smtClean="0">
                <a:solidFill>
                  <a:srgbClr val="10253F"/>
                </a:solidFill>
              </a:rPr>
              <a:t>	</a:t>
            </a:r>
          </a:p>
          <a:p>
            <a:r>
              <a:rPr lang="en-US" sz="2200" dirty="0">
                <a:solidFill>
                  <a:srgbClr val="10253F"/>
                </a:solidFill>
              </a:rPr>
              <a:t>	</a:t>
            </a:r>
            <a:r>
              <a:rPr lang="en-US" sz="2200" dirty="0" smtClean="0">
                <a:solidFill>
                  <a:srgbClr val="10253F"/>
                </a:solidFill>
              </a:rPr>
              <a:t>Major </a:t>
            </a:r>
            <a:r>
              <a:rPr lang="en-US" sz="2200" dirty="0">
                <a:solidFill>
                  <a:srgbClr val="10253F"/>
                </a:solidFill>
              </a:rPr>
              <a:t>Health Partners, Shelbyville, IN                                 </a:t>
            </a:r>
            <a:r>
              <a:rPr lang="en-US" sz="2200" dirty="0" smtClean="0">
                <a:solidFill>
                  <a:srgbClr val="10253F"/>
                </a:solidFill>
              </a:rPr>
              <a:t>2017 Memorial </a:t>
            </a:r>
            <a:r>
              <a:rPr lang="en-US" sz="2200" dirty="0">
                <a:solidFill>
                  <a:srgbClr val="10253F"/>
                </a:solidFill>
              </a:rPr>
              <a:t>Hospital &amp; Health Care Center, Jasper, IN </a:t>
            </a:r>
            <a:r>
              <a:rPr lang="en-US" sz="2200" dirty="0" smtClean="0">
                <a:solidFill>
                  <a:srgbClr val="10253F"/>
                </a:solidFill>
              </a:rPr>
              <a:t>        </a:t>
            </a:r>
            <a:r>
              <a:rPr lang="en-US" sz="2200" dirty="0">
                <a:solidFill>
                  <a:srgbClr val="10253F"/>
                </a:solidFill>
              </a:rPr>
              <a:t>2017 </a:t>
            </a:r>
            <a:r>
              <a:rPr lang="en-US" sz="2200" dirty="0" smtClean="0">
                <a:solidFill>
                  <a:srgbClr val="10253F"/>
                </a:solidFill>
              </a:rPr>
              <a:t>Parkview </a:t>
            </a:r>
            <a:r>
              <a:rPr lang="en-US" sz="2200" dirty="0">
                <a:solidFill>
                  <a:srgbClr val="10253F"/>
                </a:solidFill>
              </a:rPr>
              <a:t>Huntington Hospital, Huntington, IN                  </a:t>
            </a:r>
            <a:r>
              <a:rPr lang="en-US" sz="2200" dirty="0" smtClean="0">
                <a:solidFill>
                  <a:srgbClr val="10253F"/>
                </a:solidFill>
              </a:rPr>
              <a:t>2017</a:t>
            </a:r>
          </a:p>
          <a:p>
            <a:endParaRPr lang="en-US" sz="2200" i="1" dirty="0">
              <a:solidFill>
                <a:srgbClr val="10253F"/>
              </a:solidFill>
            </a:endParaRPr>
          </a:p>
          <a:p>
            <a:endParaRPr lang="en-US" sz="2200" b="1" dirty="0" smtClean="0">
              <a:solidFill>
                <a:srgbClr val="10253F"/>
              </a:solidFill>
            </a:endParaRPr>
          </a:p>
          <a:p>
            <a:r>
              <a:rPr lang="en-US" sz="2200" b="1" dirty="0" smtClean="0">
                <a:solidFill>
                  <a:srgbClr val="10253F"/>
                </a:solidFill>
              </a:rPr>
              <a:t>Top 20 Critical Access Hospital</a:t>
            </a:r>
          </a:p>
          <a:p>
            <a:endParaRPr lang="en-US" sz="2200" b="1" dirty="0">
              <a:solidFill>
                <a:srgbClr val="10253F"/>
              </a:solidFill>
            </a:endParaRPr>
          </a:p>
          <a:p>
            <a:r>
              <a:rPr lang="en-US" sz="2200" dirty="0" smtClean="0">
                <a:solidFill>
                  <a:srgbClr val="10253F"/>
                </a:solidFill>
              </a:rPr>
              <a:t>	Margaret </a:t>
            </a:r>
            <a:r>
              <a:rPr lang="en-US" sz="2200" dirty="0">
                <a:solidFill>
                  <a:srgbClr val="10253F"/>
                </a:solidFill>
              </a:rPr>
              <a:t>Mary Health, Batesville, </a:t>
            </a:r>
            <a:r>
              <a:rPr lang="en-US" sz="2200" dirty="0" smtClean="0">
                <a:solidFill>
                  <a:srgbClr val="10253F"/>
                </a:solidFill>
              </a:rPr>
              <a:t>IN                            2016-17 </a:t>
            </a:r>
            <a:endParaRPr lang="en-US" sz="2200" dirty="0">
              <a:solidFill>
                <a:srgbClr val="10253F"/>
              </a:solidFill>
            </a:endParaRPr>
          </a:p>
        </p:txBody>
      </p:sp>
      <p:pic>
        <p:nvPicPr>
          <p:cNvPr id="4" name="Picture 5" descr="NRHA_YVL_Waves.jpg">
            <a:extLst>
              <a:ext uri="{FF2B5EF4-FFF2-40B4-BE49-F238E27FC236}">
                <a16:creationId xmlns:a16="http://schemas.microsoft.com/office/drawing/2014/main" xmlns="" id="{D32C7F9D-1E73-4417-AF34-1521FBC86DD9}"/>
              </a:ext>
            </a:extLst>
          </p:cNvPr>
          <p:cNvPicPr>
            <a:picLocks noChangeAspect="1"/>
          </p:cNvPicPr>
          <p:nvPr/>
        </p:nvPicPr>
        <p:blipFill>
          <a:blip r:embed="rId2" cstate="print"/>
          <a:srcRect b="10445"/>
          <a:stretch>
            <a:fillRect/>
          </a:stretch>
        </p:blipFill>
        <p:spPr bwMode="auto">
          <a:xfrm>
            <a:off x="0" y="5486400"/>
            <a:ext cx="9144000" cy="1371600"/>
          </a:xfrm>
          <a:prstGeom prst="rect">
            <a:avLst/>
          </a:prstGeom>
          <a:noFill/>
          <a:ln w="9525">
            <a:noFill/>
            <a:miter lim="800000"/>
            <a:headEnd/>
            <a:tailEnd/>
          </a:ln>
        </p:spPr>
      </p:pic>
    </p:spTree>
    <p:extLst>
      <p:ext uri="{BB962C8B-B14F-4D97-AF65-F5344CB8AC3E}">
        <p14:creationId xmlns:p14="http://schemas.microsoft.com/office/powerpoint/2010/main" val="1135597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7FCA6-DBB5-4DED-B160-58A6E470F73E}"/>
              </a:ext>
            </a:extLst>
          </p:cNvPr>
          <p:cNvSpPr>
            <a:spLocks noGrp="1"/>
          </p:cNvSpPr>
          <p:nvPr>
            <p:ph type="title"/>
          </p:nvPr>
        </p:nvSpPr>
        <p:spPr/>
        <p:txBody>
          <a:bodyPr/>
          <a:lstStyle/>
          <a:p>
            <a:r>
              <a:rPr lang="en-US" b="1" dirty="0">
                <a:solidFill>
                  <a:srgbClr val="10253F"/>
                </a:solidFill>
              </a:rPr>
              <a:t>Expect More on 340B</a:t>
            </a:r>
          </a:p>
        </p:txBody>
      </p:sp>
      <p:sp>
        <p:nvSpPr>
          <p:cNvPr id="3" name="Content Placeholder 2">
            <a:extLst>
              <a:ext uri="{FF2B5EF4-FFF2-40B4-BE49-F238E27FC236}">
                <a16:creationId xmlns:a16="http://schemas.microsoft.com/office/drawing/2014/main" xmlns="" id="{0ADD3219-DE46-48F1-8916-E8FA8AEEE0CF}"/>
              </a:ext>
            </a:extLst>
          </p:cNvPr>
          <p:cNvSpPr>
            <a:spLocks noGrp="1"/>
          </p:cNvSpPr>
          <p:nvPr>
            <p:ph idx="1"/>
          </p:nvPr>
        </p:nvSpPr>
        <p:spPr/>
        <p:txBody>
          <a:bodyPr>
            <a:normAutofit/>
          </a:bodyPr>
          <a:lstStyle/>
          <a:p>
            <a:r>
              <a:rPr lang="en-US" dirty="0">
                <a:solidFill>
                  <a:srgbClr val="10253F"/>
                </a:solidFill>
              </a:rPr>
              <a:t>Will continue to be a target on both Capitol Hill and with the Administration.</a:t>
            </a:r>
          </a:p>
          <a:p>
            <a:r>
              <a:rPr lang="en-US" dirty="0">
                <a:solidFill>
                  <a:srgbClr val="10253F"/>
                </a:solidFill>
              </a:rPr>
              <a:t>Partial rural victory achieved in recent final rule, but must be vigilant. </a:t>
            </a:r>
          </a:p>
          <a:p>
            <a:r>
              <a:rPr lang="en-US" dirty="0">
                <a:solidFill>
                  <a:srgbClr val="10253F"/>
                </a:solidFill>
              </a:rPr>
              <a:t>National Academies of Sciences Nov. 30</a:t>
            </a:r>
            <a:r>
              <a:rPr lang="en-US" baseline="30000" dirty="0">
                <a:solidFill>
                  <a:srgbClr val="10253F"/>
                </a:solidFill>
              </a:rPr>
              <a:t>th</a:t>
            </a:r>
            <a:r>
              <a:rPr lang="en-US" dirty="0">
                <a:solidFill>
                  <a:srgbClr val="10253F"/>
                </a:solidFill>
              </a:rPr>
              <a:t> Report – calls for significant increases in oversight and reporting requirements.  </a:t>
            </a:r>
          </a:p>
        </p:txBody>
      </p:sp>
      <p:pic>
        <p:nvPicPr>
          <p:cNvPr id="4" name="Picture 5" descr="NRHA_YVL_Waves.jpg">
            <a:extLst>
              <a:ext uri="{FF2B5EF4-FFF2-40B4-BE49-F238E27FC236}">
                <a16:creationId xmlns:a16="http://schemas.microsoft.com/office/drawing/2014/main" xmlns="" id="{FBD7E7E6-6C5F-47D4-ABBE-B9D7F6D93D86}"/>
              </a:ext>
            </a:extLst>
          </p:cNvPr>
          <p:cNvPicPr>
            <a:picLocks noChangeAspect="1"/>
          </p:cNvPicPr>
          <p:nvPr/>
        </p:nvPicPr>
        <p:blipFill>
          <a:blip r:embed="rId2" cstate="print"/>
          <a:srcRect b="10445"/>
          <a:stretch>
            <a:fillRect/>
          </a:stretch>
        </p:blipFill>
        <p:spPr bwMode="auto">
          <a:xfrm>
            <a:off x="0" y="5867400"/>
            <a:ext cx="9144000" cy="990600"/>
          </a:xfrm>
          <a:prstGeom prst="rect">
            <a:avLst/>
          </a:prstGeom>
          <a:noFill/>
          <a:ln w="9525">
            <a:noFill/>
            <a:miter lim="800000"/>
            <a:headEnd/>
            <a:tailEnd/>
          </a:ln>
        </p:spPr>
      </p:pic>
    </p:spTree>
    <p:extLst>
      <p:ext uri="{BB962C8B-B14F-4D97-AF65-F5344CB8AC3E}">
        <p14:creationId xmlns:p14="http://schemas.microsoft.com/office/powerpoint/2010/main" val="1267697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7FCA6-DBB5-4DED-B160-58A6E470F73E}"/>
              </a:ext>
            </a:extLst>
          </p:cNvPr>
          <p:cNvSpPr>
            <a:spLocks noGrp="1"/>
          </p:cNvSpPr>
          <p:nvPr>
            <p:ph type="title"/>
          </p:nvPr>
        </p:nvSpPr>
        <p:spPr/>
        <p:txBody>
          <a:bodyPr>
            <a:normAutofit fontScale="90000"/>
          </a:bodyPr>
          <a:lstStyle/>
          <a:p>
            <a:r>
              <a:rPr lang="en-US" b="1" dirty="0" smtClean="0">
                <a:solidFill>
                  <a:srgbClr val="10253F"/>
                </a:solidFill>
              </a:rPr>
              <a:t>MedPAC on MIPS: Burdensome and Inequitable</a:t>
            </a:r>
            <a:endParaRPr lang="en-US" b="1" dirty="0">
              <a:solidFill>
                <a:srgbClr val="10253F"/>
              </a:solidFill>
            </a:endParaRPr>
          </a:p>
        </p:txBody>
      </p:sp>
      <p:sp>
        <p:nvSpPr>
          <p:cNvPr id="3" name="Content Placeholder 2">
            <a:extLst>
              <a:ext uri="{FF2B5EF4-FFF2-40B4-BE49-F238E27FC236}">
                <a16:creationId xmlns:a16="http://schemas.microsoft.com/office/drawing/2014/main" xmlns="" id="{0ADD3219-DE46-48F1-8916-E8FA8AEEE0CF}"/>
              </a:ext>
            </a:extLst>
          </p:cNvPr>
          <p:cNvSpPr>
            <a:spLocks noGrp="1"/>
          </p:cNvSpPr>
          <p:nvPr>
            <p:ph idx="1"/>
          </p:nvPr>
        </p:nvSpPr>
        <p:spPr>
          <a:xfrm>
            <a:off x="457200" y="1600200"/>
            <a:ext cx="8686800" cy="6096000"/>
          </a:xfrm>
        </p:spPr>
        <p:txBody>
          <a:bodyPr>
            <a:normAutofit/>
          </a:bodyPr>
          <a:lstStyle/>
          <a:p>
            <a:r>
              <a:rPr lang="en-US" sz="2800" dirty="0" smtClean="0">
                <a:solidFill>
                  <a:srgbClr val="10253F"/>
                </a:solidFill>
              </a:rPr>
              <a:t>Reporting Burden: $1B reporting burden in 2017 alone</a:t>
            </a:r>
          </a:p>
          <a:p>
            <a:r>
              <a:rPr lang="en-US" sz="2800" dirty="0" smtClean="0">
                <a:solidFill>
                  <a:srgbClr val="10253F"/>
                </a:solidFill>
              </a:rPr>
              <a:t>Much of the reported info is not meaningful</a:t>
            </a:r>
          </a:p>
          <a:p>
            <a:r>
              <a:rPr lang="en-US" sz="2800" dirty="0" smtClean="0">
                <a:solidFill>
                  <a:srgbClr val="10253F"/>
                </a:solidFill>
              </a:rPr>
              <a:t>Each clinician scored on different measures representing different level of effort</a:t>
            </a:r>
          </a:p>
          <a:p>
            <a:r>
              <a:rPr lang="en-US" sz="2800" dirty="0" smtClean="0">
                <a:solidFill>
                  <a:srgbClr val="10253F"/>
                </a:solidFill>
              </a:rPr>
              <a:t>Results in non-comparable scores across clinicians, nonetheless used to allocate payments</a:t>
            </a:r>
          </a:p>
          <a:p>
            <a:r>
              <a:rPr lang="en-US" sz="2800" dirty="0" smtClean="0">
                <a:solidFill>
                  <a:srgbClr val="10253F"/>
                </a:solidFill>
              </a:rPr>
              <a:t>CMS has exempted more clinicians in 2018 than are required to participate!</a:t>
            </a:r>
          </a:p>
          <a:p>
            <a:r>
              <a:rPr lang="en-US" sz="2800" dirty="0" smtClean="0">
                <a:solidFill>
                  <a:srgbClr val="10253F"/>
                </a:solidFill>
              </a:rPr>
              <a:t>MedPAC Proposal: Voluntary Value Program (VVP)</a:t>
            </a:r>
          </a:p>
          <a:p>
            <a:endParaRPr lang="en-US" dirty="0">
              <a:solidFill>
                <a:srgbClr val="10253F"/>
              </a:solidFill>
            </a:endParaRPr>
          </a:p>
          <a:p>
            <a:endParaRPr lang="en-US" dirty="0" smtClean="0">
              <a:solidFill>
                <a:srgbClr val="10253F"/>
              </a:solidFill>
            </a:endParaRPr>
          </a:p>
        </p:txBody>
      </p:sp>
      <p:pic>
        <p:nvPicPr>
          <p:cNvPr id="4" name="Picture 5" descr="NRHA_YVL_Waves.jpg">
            <a:extLst>
              <a:ext uri="{FF2B5EF4-FFF2-40B4-BE49-F238E27FC236}">
                <a16:creationId xmlns:a16="http://schemas.microsoft.com/office/drawing/2014/main" xmlns="" id="{FBD7E7E6-6C5F-47D4-ABBE-B9D7F6D93D86}"/>
              </a:ext>
            </a:extLst>
          </p:cNvPr>
          <p:cNvPicPr>
            <a:picLocks noChangeAspect="1"/>
          </p:cNvPicPr>
          <p:nvPr/>
        </p:nvPicPr>
        <p:blipFill>
          <a:blip r:embed="rId2" cstate="print"/>
          <a:srcRect b="10445"/>
          <a:stretch>
            <a:fillRect/>
          </a:stretch>
        </p:blipFill>
        <p:spPr bwMode="auto">
          <a:xfrm>
            <a:off x="0" y="5867400"/>
            <a:ext cx="9144000" cy="990600"/>
          </a:xfrm>
          <a:prstGeom prst="rect">
            <a:avLst/>
          </a:prstGeom>
          <a:noFill/>
          <a:ln w="9525">
            <a:noFill/>
            <a:miter lim="800000"/>
            <a:headEnd/>
            <a:tailEnd/>
          </a:ln>
        </p:spPr>
      </p:pic>
    </p:spTree>
    <p:extLst>
      <p:ext uri="{BB962C8B-B14F-4D97-AF65-F5344CB8AC3E}">
        <p14:creationId xmlns:p14="http://schemas.microsoft.com/office/powerpoint/2010/main" val="96259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247918"/>
            <a:ext cx="5867400" cy="838200"/>
          </a:xfrm>
        </p:spPr>
        <p:txBody>
          <a:bodyPr/>
          <a:lstStyle/>
          <a:p>
            <a:r>
              <a:rPr lang="en-US" b="1" dirty="0" smtClean="0">
                <a:solidFill>
                  <a:srgbClr val="10253F"/>
                </a:solidFill>
              </a:rPr>
              <a:t>Resources (Thank you, CMS)</a:t>
            </a:r>
            <a:endParaRPr lang="en-US" b="1" dirty="0">
              <a:solidFill>
                <a:srgbClr val="10253F"/>
              </a:solidFill>
            </a:endParaRPr>
          </a:p>
        </p:txBody>
      </p:sp>
      <p:sp>
        <p:nvSpPr>
          <p:cNvPr id="3" name="Content Placeholder 2"/>
          <p:cNvSpPr>
            <a:spLocks noGrp="1"/>
          </p:cNvSpPr>
          <p:nvPr>
            <p:ph sz="quarter" idx="11"/>
          </p:nvPr>
        </p:nvSpPr>
        <p:spPr>
          <a:xfrm>
            <a:off x="533400" y="1066800"/>
            <a:ext cx="7620000" cy="4343400"/>
          </a:xfrm>
        </p:spPr>
        <p:txBody>
          <a:bodyPr/>
          <a:lstStyle/>
          <a:p>
            <a:pPr>
              <a:buFont typeface="Arial" panose="020B0604020202020204" pitchFamily="34" charset="0"/>
              <a:buChar char="•"/>
            </a:pPr>
            <a:r>
              <a:rPr lang="en-US" dirty="0" smtClean="0">
                <a:solidFill>
                  <a:srgbClr val="10253F"/>
                </a:solidFill>
              </a:rPr>
              <a:t>TCPI: Practice Transformation Networks (PTN)</a:t>
            </a:r>
          </a:p>
          <a:p>
            <a:pPr lvl="1">
              <a:buFont typeface="Arial" panose="020B0604020202020204" pitchFamily="34" charset="0"/>
              <a:buChar char="•"/>
            </a:pPr>
            <a:r>
              <a:rPr lang="en-US" dirty="0" smtClean="0">
                <a:solidFill>
                  <a:srgbClr val="10253F"/>
                </a:solidFill>
              </a:rPr>
              <a:t>Designed for all clinicians/clinic type</a:t>
            </a:r>
          </a:p>
          <a:p>
            <a:pPr lvl="1">
              <a:buFont typeface="Arial" panose="020B0604020202020204" pitchFamily="34" charset="0"/>
              <a:buChar char="•"/>
            </a:pPr>
            <a:r>
              <a:rPr lang="en-US" dirty="0" smtClean="0">
                <a:solidFill>
                  <a:srgbClr val="10253F"/>
                </a:solidFill>
              </a:rPr>
              <a:t>RHC/FQHC eligible</a:t>
            </a:r>
          </a:p>
          <a:p>
            <a:pPr lvl="1">
              <a:buFont typeface="Arial" panose="020B0604020202020204" pitchFamily="34" charset="0"/>
              <a:buChar char="•"/>
            </a:pPr>
            <a:r>
              <a:rPr lang="en-US" dirty="0" smtClean="0">
                <a:solidFill>
                  <a:srgbClr val="10253F"/>
                </a:solidFill>
              </a:rPr>
              <a:t>Listing of </a:t>
            </a:r>
            <a:r>
              <a:rPr lang="en-US" dirty="0" smtClean="0">
                <a:solidFill>
                  <a:srgbClr val="10253F"/>
                </a:solidFill>
                <a:hlinkClick r:id="rId2"/>
              </a:rPr>
              <a:t>PTN Contractors</a:t>
            </a:r>
            <a:endParaRPr lang="en-US" dirty="0" smtClean="0">
              <a:solidFill>
                <a:srgbClr val="10253F"/>
              </a:solidFill>
            </a:endParaRPr>
          </a:p>
          <a:p>
            <a:pPr lvl="1">
              <a:buFont typeface="Arial" panose="020B0604020202020204" pitchFamily="34" charset="0"/>
              <a:buChar char="•"/>
            </a:pPr>
            <a:r>
              <a:rPr lang="en-US" dirty="0" smtClean="0">
                <a:solidFill>
                  <a:srgbClr val="10253F"/>
                </a:solidFill>
                <a:hlinkClick r:id="rId3"/>
              </a:rPr>
              <a:t>National Rural Accountable Care Consortium</a:t>
            </a:r>
            <a:r>
              <a:rPr lang="en-US" dirty="0">
                <a:solidFill>
                  <a:srgbClr val="10253F"/>
                </a:solidFill>
              </a:rPr>
              <a:t> </a:t>
            </a:r>
            <a:r>
              <a:rPr lang="en-US" dirty="0" smtClean="0">
                <a:solidFill>
                  <a:srgbClr val="10253F"/>
                </a:solidFill>
              </a:rPr>
              <a:t>(NRACC) national in scope PTN and focuses on rural practices (RHCs)</a:t>
            </a:r>
          </a:p>
          <a:p>
            <a:pPr>
              <a:buFont typeface="Arial" panose="020B0604020202020204" pitchFamily="34" charset="0"/>
              <a:buChar char="•"/>
            </a:pPr>
            <a:r>
              <a:rPr lang="en-US" dirty="0" smtClean="0">
                <a:solidFill>
                  <a:srgbClr val="10253F"/>
                </a:solidFill>
              </a:rPr>
              <a:t>Support for Small Practices: Small Underserved and Rural Support (SURS)</a:t>
            </a:r>
          </a:p>
          <a:p>
            <a:pPr lvl="1">
              <a:buFont typeface="Arial" panose="020B0604020202020204" pitchFamily="34" charset="0"/>
              <a:buChar char="•"/>
            </a:pPr>
            <a:r>
              <a:rPr lang="en-US" dirty="0" smtClean="0">
                <a:solidFill>
                  <a:srgbClr val="10253F"/>
                </a:solidFill>
              </a:rPr>
              <a:t>RHC and FQHCs are not eligible to participate, PFS clinics only</a:t>
            </a:r>
          </a:p>
          <a:p>
            <a:pPr lvl="1">
              <a:buFont typeface="Arial" panose="020B0604020202020204" pitchFamily="34" charset="0"/>
              <a:buChar char="•"/>
            </a:pPr>
            <a:r>
              <a:rPr lang="en-US" dirty="0" smtClean="0">
                <a:solidFill>
                  <a:srgbClr val="10253F"/>
                </a:solidFill>
              </a:rPr>
              <a:t>HPSA will qualify for service</a:t>
            </a:r>
          </a:p>
          <a:p>
            <a:pPr lvl="1">
              <a:buFont typeface="Arial" panose="020B0604020202020204" pitchFamily="34" charset="0"/>
              <a:buChar char="•"/>
            </a:pPr>
            <a:r>
              <a:rPr lang="en-US" dirty="0" smtClean="0">
                <a:solidFill>
                  <a:srgbClr val="10253F"/>
                </a:solidFill>
              </a:rPr>
              <a:t>15 Clinicians or less</a:t>
            </a:r>
          </a:p>
          <a:p>
            <a:pPr lvl="1">
              <a:buFont typeface="Arial" panose="020B0604020202020204" pitchFamily="34" charset="0"/>
              <a:buChar char="•"/>
            </a:pPr>
            <a:r>
              <a:rPr lang="en-US" dirty="0" smtClean="0">
                <a:solidFill>
                  <a:srgbClr val="10253F"/>
                </a:solidFill>
              </a:rPr>
              <a:t>TMF is the </a:t>
            </a:r>
            <a:r>
              <a:rPr lang="en-US" dirty="0">
                <a:solidFill>
                  <a:srgbClr val="10253F"/>
                </a:solidFill>
              </a:rPr>
              <a:t>Oklahoma contractor: </a:t>
            </a:r>
            <a:r>
              <a:rPr lang="en-US" dirty="0" smtClean="0">
                <a:solidFill>
                  <a:srgbClr val="10253F"/>
                </a:solidFill>
                <a:hlinkClick r:id="rId4"/>
              </a:rPr>
              <a:t>QPP-SURS@tmf.org</a:t>
            </a:r>
            <a:r>
              <a:rPr lang="en-US" dirty="0" smtClean="0">
                <a:solidFill>
                  <a:srgbClr val="10253F"/>
                </a:solidFill>
              </a:rPr>
              <a:t> </a:t>
            </a:r>
          </a:p>
          <a:p>
            <a:pPr>
              <a:buFont typeface="Arial" panose="020B0604020202020204" pitchFamily="34" charset="0"/>
              <a:buChar char="•"/>
            </a:pPr>
            <a:r>
              <a:rPr lang="en-US" dirty="0" smtClean="0">
                <a:solidFill>
                  <a:srgbClr val="10253F"/>
                </a:solidFill>
              </a:rPr>
              <a:t>Additional resources:</a:t>
            </a:r>
          </a:p>
          <a:p>
            <a:pPr lvl="1">
              <a:buFont typeface="Arial" panose="020B0604020202020204" pitchFamily="34" charset="0"/>
              <a:buChar char="•"/>
            </a:pPr>
            <a:r>
              <a:rPr lang="en-US" dirty="0" smtClean="0">
                <a:solidFill>
                  <a:srgbClr val="10253F"/>
                </a:solidFill>
              </a:rPr>
              <a:t>QPP.CMS.GOV</a:t>
            </a:r>
          </a:p>
          <a:p>
            <a:pPr lvl="1">
              <a:buFont typeface="Arial" panose="020B0604020202020204" pitchFamily="34" charset="0"/>
              <a:buChar char="•"/>
            </a:pPr>
            <a:r>
              <a:rPr lang="en-US" dirty="0" smtClean="0">
                <a:solidFill>
                  <a:srgbClr val="10253F"/>
                </a:solidFill>
                <a:hlinkClick r:id="rId5"/>
              </a:rPr>
              <a:t>Quality Improvement Organizations </a:t>
            </a:r>
            <a:r>
              <a:rPr lang="en-US" dirty="0" smtClean="0">
                <a:solidFill>
                  <a:srgbClr val="10253F"/>
                </a:solidFill>
              </a:rPr>
              <a:t>(QIO)</a:t>
            </a:r>
          </a:p>
          <a:p>
            <a:pPr lvl="1">
              <a:buFont typeface="Arial" panose="020B0604020202020204" pitchFamily="34" charset="0"/>
              <a:buChar char="•"/>
            </a:pPr>
            <a:endParaRPr lang="en-US" dirty="0" smtClean="0">
              <a:solidFill>
                <a:srgbClr val="10253F"/>
              </a:solidFill>
            </a:endParaRPr>
          </a:p>
          <a:p>
            <a:pPr lvl="1">
              <a:buFont typeface="Arial" panose="020B0604020202020204" pitchFamily="34" charset="0"/>
              <a:buChar char="•"/>
            </a:pPr>
            <a:endParaRPr lang="en-US" dirty="0">
              <a:solidFill>
                <a:srgbClr val="10253F"/>
              </a:solidFill>
            </a:endParaRPr>
          </a:p>
          <a:p>
            <a:pPr marL="457200" lvl="1" indent="0">
              <a:buNone/>
            </a:pPr>
            <a:endParaRPr lang="en-US" dirty="0" smtClean="0">
              <a:solidFill>
                <a:srgbClr val="10253F"/>
              </a:solidFill>
            </a:endParaRPr>
          </a:p>
        </p:txBody>
      </p:sp>
    </p:spTree>
    <p:extLst>
      <p:ext uri="{BB962C8B-B14F-4D97-AF65-F5344CB8AC3E}">
        <p14:creationId xmlns:p14="http://schemas.microsoft.com/office/powerpoint/2010/main" val="4237144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696" y="219121"/>
            <a:ext cx="7850461" cy="681487"/>
          </a:xfrm>
        </p:spPr>
        <p:txBody>
          <a:bodyPr>
            <a:normAutofit fontScale="90000"/>
          </a:bodyPr>
          <a:lstStyle/>
          <a:p>
            <a:r>
              <a:rPr lang="en-US" sz="3200" u="none" dirty="0"/>
              <a:t>Practice Transformation Networks </a:t>
            </a:r>
            <a:br>
              <a:rPr lang="en-US" sz="3200" u="none" dirty="0"/>
            </a:br>
            <a:r>
              <a:rPr lang="en-US" sz="3200" u="none" dirty="0"/>
              <a:t>That Are Recruiting </a:t>
            </a:r>
          </a:p>
        </p:txBody>
      </p:sp>
      <p:sp>
        <p:nvSpPr>
          <p:cNvPr id="4" name="Slide Number Placeholder 3"/>
          <p:cNvSpPr>
            <a:spLocks noGrp="1"/>
          </p:cNvSpPr>
          <p:nvPr>
            <p:ph type="sldNum" sz="quarter" idx="12"/>
          </p:nvPr>
        </p:nvSpPr>
        <p:spPr/>
        <p:txBody>
          <a:bodyPr/>
          <a:lstStyle/>
          <a:p>
            <a:fld id="{47148BF5-5549-9B49-8333-96978F105BBE}" type="slidenum">
              <a:rPr lang="en-US" smtClean="0">
                <a:solidFill>
                  <a:prstClr val="black">
                    <a:tint val="75000"/>
                  </a:prstClr>
                </a:solidFill>
              </a:rPr>
              <a:pPr/>
              <a:t>53</a:t>
            </a:fld>
            <a:endParaRPr lang="en-US" dirty="0">
              <a:solidFill>
                <a:prstClr val="black">
                  <a:tint val="75000"/>
                </a:prstClr>
              </a:solidFill>
            </a:endParaRPr>
          </a:p>
        </p:txBody>
      </p:sp>
      <p:graphicFrame>
        <p:nvGraphicFramePr>
          <p:cNvPr id="5" name="Table 4">
            <a:extLst>
              <a:ext uri="{FF2B5EF4-FFF2-40B4-BE49-F238E27FC236}">
                <a16:creationId xmlns="" xmlns:a16="http://schemas.microsoft.com/office/drawing/2014/main" id="{CE431049-0AD1-4AE1-AE89-12A0A332EEE7}"/>
              </a:ext>
            </a:extLst>
          </p:cNvPr>
          <p:cNvGraphicFramePr>
            <a:graphicFrameLocks noGrp="1"/>
          </p:cNvGraphicFramePr>
          <p:nvPr>
            <p:extLst/>
          </p:nvPr>
        </p:nvGraphicFramePr>
        <p:xfrm>
          <a:off x="280219" y="1397000"/>
          <a:ext cx="8598312" cy="3139440"/>
        </p:xfrm>
        <a:graphic>
          <a:graphicData uri="http://schemas.openxmlformats.org/drawingml/2006/table">
            <a:tbl>
              <a:tblPr firstRow="1" bandRow="1">
                <a:tableStyleId>{616DA210-FB5B-4158-B5E0-FEB733F419BA}</a:tableStyleId>
              </a:tblPr>
              <a:tblGrid>
                <a:gridCol w="2020529">
                  <a:extLst>
                    <a:ext uri="{9D8B030D-6E8A-4147-A177-3AD203B41FA5}">
                      <a16:colId xmlns="" xmlns:a16="http://schemas.microsoft.com/office/drawing/2014/main" val="295705315"/>
                    </a:ext>
                  </a:extLst>
                </a:gridCol>
                <a:gridCol w="2153265">
                  <a:extLst>
                    <a:ext uri="{9D8B030D-6E8A-4147-A177-3AD203B41FA5}">
                      <a16:colId xmlns="" xmlns:a16="http://schemas.microsoft.com/office/drawing/2014/main" val="614696965"/>
                    </a:ext>
                  </a:extLst>
                </a:gridCol>
                <a:gridCol w="1651819">
                  <a:extLst>
                    <a:ext uri="{9D8B030D-6E8A-4147-A177-3AD203B41FA5}">
                      <a16:colId xmlns="" xmlns:a16="http://schemas.microsoft.com/office/drawing/2014/main" val="4134335476"/>
                    </a:ext>
                  </a:extLst>
                </a:gridCol>
                <a:gridCol w="2772699">
                  <a:extLst>
                    <a:ext uri="{9D8B030D-6E8A-4147-A177-3AD203B41FA5}">
                      <a16:colId xmlns="" xmlns:a16="http://schemas.microsoft.com/office/drawing/2014/main" val="417872183"/>
                    </a:ext>
                  </a:extLst>
                </a:gridCol>
              </a:tblGrid>
              <a:tr h="370840">
                <a:tc>
                  <a:txBody>
                    <a:bodyPr/>
                    <a:lstStyle/>
                    <a:p>
                      <a:r>
                        <a:rPr lang="en-US" sz="1600" dirty="0"/>
                        <a:t>PTN Name</a:t>
                      </a:r>
                      <a:endParaRPr lang="en-US" sz="1600" b="1" dirty="0"/>
                    </a:p>
                  </a:txBody>
                  <a:tcPr/>
                </a:tc>
                <a:tc>
                  <a:txBody>
                    <a:bodyPr/>
                    <a:lstStyle/>
                    <a:p>
                      <a:r>
                        <a:rPr lang="en-US" sz="1600" dirty="0"/>
                        <a:t>Recruitment Region</a:t>
                      </a:r>
                      <a:endParaRPr lang="en-US" sz="1600" b="1" dirty="0"/>
                    </a:p>
                  </a:txBody>
                  <a:tcPr/>
                </a:tc>
                <a:tc>
                  <a:txBody>
                    <a:bodyPr/>
                    <a:lstStyle/>
                    <a:p>
                      <a:r>
                        <a:rPr lang="en-US" sz="1600" dirty="0"/>
                        <a:t>Target Clients</a:t>
                      </a:r>
                      <a:endParaRPr lang="en-US" sz="1600" b="1" dirty="0"/>
                    </a:p>
                  </a:txBody>
                  <a:tcPr/>
                </a:tc>
                <a:tc>
                  <a:txBody>
                    <a:bodyPr/>
                    <a:lstStyle/>
                    <a:p>
                      <a:r>
                        <a:rPr lang="en-US" sz="1600" dirty="0"/>
                        <a:t>Contact Name/Email </a:t>
                      </a:r>
                      <a:endParaRPr lang="en-US" sz="1600" b="1" dirty="0"/>
                    </a:p>
                  </a:txBody>
                  <a:tcPr/>
                </a:tc>
                <a:extLst>
                  <a:ext uri="{0D108BD9-81ED-4DB2-BD59-A6C34878D82A}">
                    <a16:rowId xmlns="" xmlns:a16="http://schemas.microsoft.com/office/drawing/2014/main" val="76112646"/>
                  </a:ext>
                </a:extLst>
              </a:tr>
              <a:tr h="370840">
                <a:tc>
                  <a:txBody>
                    <a:bodyPr/>
                    <a:lstStyle/>
                    <a:p>
                      <a:r>
                        <a:rPr lang="en-US" sz="1400" dirty="0"/>
                        <a:t>NRACC</a:t>
                      </a:r>
                    </a:p>
                  </a:txBody>
                  <a:tcPr/>
                </a:tc>
                <a:tc>
                  <a:txBody>
                    <a:bodyPr/>
                    <a:lstStyle/>
                    <a:p>
                      <a:r>
                        <a:rPr lang="en-US" sz="1400" dirty="0"/>
                        <a:t>Nationwide</a:t>
                      </a:r>
                    </a:p>
                  </a:txBody>
                  <a:tcPr/>
                </a:tc>
                <a:tc>
                  <a:txBody>
                    <a:bodyPr/>
                    <a:lstStyle/>
                    <a:p>
                      <a:r>
                        <a:rPr lang="en-US" sz="1400" dirty="0"/>
                        <a:t>All Practice Types </a:t>
                      </a:r>
                    </a:p>
                  </a:txBody>
                  <a:tcPr/>
                </a:tc>
                <a:tc>
                  <a:txBody>
                    <a:bodyPr/>
                    <a:lstStyle/>
                    <a:p>
                      <a:r>
                        <a:rPr lang="en-US" sz="1400" dirty="0"/>
                        <a:t>Kate Angellotti</a:t>
                      </a:r>
                    </a:p>
                    <a:p>
                      <a:r>
                        <a:rPr lang="en-US" sz="1100" dirty="0"/>
                        <a:t>kangellotti@nationalruralaco.com</a:t>
                      </a:r>
                    </a:p>
                    <a:p>
                      <a:endParaRPr lang="en-US" sz="1100" dirty="0"/>
                    </a:p>
                  </a:txBody>
                  <a:tcPr/>
                </a:tc>
                <a:extLst>
                  <a:ext uri="{0D108BD9-81ED-4DB2-BD59-A6C34878D82A}">
                    <a16:rowId xmlns="" xmlns:a16="http://schemas.microsoft.com/office/drawing/2014/main" val="2849404558"/>
                  </a:ext>
                </a:extLst>
              </a:tr>
              <a:tr h="370840">
                <a:tc>
                  <a:txBody>
                    <a:bodyPr/>
                    <a:lstStyle/>
                    <a:p>
                      <a:r>
                        <a:rPr lang="en-US" sz="1400" dirty="0"/>
                        <a:t>Northern New England </a:t>
                      </a:r>
                    </a:p>
                  </a:txBody>
                  <a:tcPr/>
                </a:tc>
                <a:tc>
                  <a:txBody>
                    <a:bodyPr/>
                    <a:lstStyle/>
                    <a:p>
                      <a:r>
                        <a:rPr lang="en-US" sz="1400" dirty="0"/>
                        <a:t>Maine, New Hampshire, Vermont </a:t>
                      </a:r>
                    </a:p>
                  </a:txBody>
                  <a:tcPr/>
                </a:tc>
                <a:tc>
                  <a:txBody>
                    <a:bodyPr/>
                    <a:lstStyle/>
                    <a:p>
                      <a:r>
                        <a:rPr lang="en-US" sz="1400" dirty="0"/>
                        <a:t>All Practice Types</a:t>
                      </a:r>
                    </a:p>
                  </a:txBody>
                  <a:tcPr/>
                </a:tc>
                <a:tc>
                  <a:txBody>
                    <a:bodyPr/>
                    <a:lstStyle/>
                    <a:p>
                      <a:r>
                        <a:rPr lang="en-US" sz="1400" dirty="0"/>
                        <a:t>Eleesa Marnagh</a:t>
                      </a:r>
                    </a:p>
                    <a:p>
                      <a:r>
                        <a:rPr lang="en-US" sz="1100" dirty="0"/>
                        <a:t>Emarnagh@mainequalitycounts.org</a:t>
                      </a:r>
                    </a:p>
                    <a:p>
                      <a:r>
                        <a:rPr lang="en-US" sz="1100" dirty="0"/>
                        <a:t> </a:t>
                      </a:r>
                    </a:p>
                  </a:txBody>
                  <a:tcPr/>
                </a:tc>
                <a:extLst>
                  <a:ext uri="{0D108BD9-81ED-4DB2-BD59-A6C34878D82A}">
                    <a16:rowId xmlns="" xmlns:a16="http://schemas.microsoft.com/office/drawing/2014/main" val="163386995"/>
                  </a:ext>
                </a:extLst>
              </a:tr>
              <a:tr h="370840">
                <a:tc>
                  <a:txBody>
                    <a:bodyPr/>
                    <a:lstStyle/>
                    <a:p>
                      <a:r>
                        <a:rPr lang="en-US" sz="1400" dirty="0"/>
                        <a:t>The Care Transitions Network </a:t>
                      </a:r>
                    </a:p>
                  </a:txBody>
                  <a:tcPr/>
                </a:tc>
                <a:tc>
                  <a:txBody>
                    <a:bodyPr/>
                    <a:lstStyle/>
                    <a:p>
                      <a:r>
                        <a:rPr lang="en-US" sz="1400" dirty="0"/>
                        <a:t>New York</a:t>
                      </a:r>
                    </a:p>
                  </a:txBody>
                  <a:tcPr/>
                </a:tc>
                <a:tc>
                  <a:txBody>
                    <a:bodyPr/>
                    <a:lstStyle/>
                    <a:p>
                      <a:r>
                        <a:rPr lang="en-US" sz="1400" dirty="0"/>
                        <a:t>Behavioral Health, Primary Care </a:t>
                      </a:r>
                    </a:p>
                  </a:txBody>
                  <a:tcPr/>
                </a:tc>
                <a:tc>
                  <a:txBody>
                    <a:bodyPr/>
                    <a:lstStyle/>
                    <a:p>
                      <a:r>
                        <a:rPr lang="en-US" sz="1400" dirty="0"/>
                        <a:t>Samantha Holcombe</a:t>
                      </a:r>
                    </a:p>
                    <a:p>
                      <a:r>
                        <a:rPr lang="en-US" sz="1100" dirty="0"/>
                        <a:t>SamanthaH@TheNationalCouncil.org</a:t>
                      </a:r>
                    </a:p>
                    <a:p>
                      <a:endParaRPr lang="en-US" sz="1100" dirty="0"/>
                    </a:p>
                  </a:txBody>
                  <a:tcPr/>
                </a:tc>
                <a:extLst>
                  <a:ext uri="{0D108BD9-81ED-4DB2-BD59-A6C34878D82A}">
                    <a16:rowId xmlns="" xmlns:a16="http://schemas.microsoft.com/office/drawing/2014/main" val="1585070655"/>
                  </a:ext>
                </a:extLst>
              </a:tr>
              <a:tr h="370840">
                <a:tc>
                  <a:txBody>
                    <a:bodyPr/>
                    <a:lstStyle/>
                    <a:p>
                      <a:r>
                        <a:rPr lang="en-US" sz="1400" dirty="0"/>
                        <a:t>VCSQI SAN 2.0</a:t>
                      </a:r>
                    </a:p>
                  </a:txBody>
                  <a:tcPr/>
                </a:tc>
                <a:tc>
                  <a:txBody>
                    <a:bodyPr/>
                    <a:lstStyle/>
                    <a:p>
                      <a:r>
                        <a:rPr lang="en-US" sz="1400" dirty="0"/>
                        <a:t>Nationwide </a:t>
                      </a:r>
                    </a:p>
                  </a:txBody>
                  <a:tcPr/>
                </a:tc>
                <a:tc>
                  <a:txBody>
                    <a:bodyPr/>
                    <a:lstStyle/>
                    <a:p>
                      <a:r>
                        <a:rPr lang="en-US" sz="1400" dirty="0"/>
                        <a:t>All Practice Types </a:t>
                      </a:r>
                    </a:p>
                  </a:txBody>
                  <a:tcPr/>
                </a:tc>
                <a:tc>
                  <a:txBody>
                    <a:bodyPr/>
                    <a:lstStyle/>
                    <a:p>
                      <a:r>
                        <a:rPr lang="en-US" sz="1400" dirty="0"/>
                        <a:t>Deborah (Nadzam) Melnyk, PhD</a:t>
                      </a:r>
                    </a:p>
                    <a:p>
                      <a:r>
                        <a:rPr lang="en-US" sz="1100" dirty="0"/>
                        <a:t>debnadzam@gmail.com</a:t>
                      </a:r>
                    </a:p>
                    <a:p>
                      <a:endParaRPr lang="en-US" sz="1100" dirty="0"/>
                    </a:p>
                  </a:txBody>
                  <a:tcPr/>
                </a:tc>
                <a:extLst>
                  <a:ext uri="{0D108BD9-81ED-4DB2-BD59-A6C34878D82A}">
                    <a16:rowId xmlns="" xmlns:a16="http://schemas.microsoft.com/office/drawing/2014/main" val="2578395945"/>
                  </a:ext>
                </a:extLst>
              </a:tr>
            </a:tbl>
          </a:graphicData>
        </a:graphic>
      </p:graphicFrame>
    </p:spTree>
    <p:extLst>
      <p:ext uri="{BB962C8B-B14F-4D97-AF65-F5344CB8AC3E}">
        <p14:creationId xmlns:p14="http://schemas.microsoft.com/office/powerpoint/2010/main" val="4039620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696" y="219121"/>
            <a:ext cx="7850461" cy="681487"/>
          </a:xfrm>
        </p:spPr>
        <p:txBody>
          <a:bodyPr>
            <a:normAutofit fontScale="90000"/>
          </a:bodyPr>
          <a:lstStyle/>
          <a:p>
            <a:r>
              <a:rPr lang="en-US" sz="3200" u="none" dirty="0"/>
              <a:t>Practice Transformation Networks </a:t>
            </a:r>
            <a:br>
              <a:rPr lang="en-US" sz="3200" u="none" dirty="0"/>
            </a:br>
            <a:r>
              <a:rPr lang="en-US" sz="3200" u="none" dirty="0"/>
              <a:t>That Are Recruiting </a:t>
            </a:r>
          </a:p>
        </p:txBody>
      </p:sp>
      <p:sp>
        <p:nvSpPr>
          <p:cNvPr id="4" name="Slide Number Placeholder 3"/>
          <p:cNvSpPr>
            <a:spLocks noGrp="1"/>
          </p:cNvSpPr>
          <p:nvPr>
            <p:ph type="sldNum" sz="quarter" idx="12"/>
          </p:nvPr>
        </p:nvSpPr>
        <p:spPr/>
        <p:txBody>
          <a:bodyPr/>
          <a:lstStyle/>
          <a:p>
            <a:fld id="{47148BF5-5549-9B49-8333-96978F105BBE}" type="slidenum">
              <a:rPr lang="en-US" smtClean="0">
                <a:solidFill>
                  <a:prstClr val="black">
                    <a:tint val="75000"/>
                  </a:prstClr>
                </a:solidFill>
              </a:rPr>
              <a:pPr/>
              <a:t>54</a:t>
            </a:fld>
            <a:endParaRPr lang="en-US" dirty="0">
              <a:solidFill>
                <a:prstClr val="black">
                  <a:tint val="75000"/>
                </a:prstClr>
              </a:solidFill>
            </a:endParaRPr>
          </a:p>
        </p:txBody>
      </p:sp>
      <p:graphicFrame>
        <p:nvGraphicFramePr>
          <p:cNvPr id="5" name="Table 4">
            <a:extLst>
              <a:ext uri="{FF2B5EF4-FFF2-40B4-BE49-F238E27FC236}">
                <a16:creationId xmlns="" xmlns:a16="http://schemas.microsoft.com/office/drawing/2014/main" id="{CE431049-0AD1-4AE1-AE89-12A0A332EEE7}"/>
              </a:ext>
            </a:extLst>
          </p:cNvPr>
          <p:cNvGraphicFramePr>
            <a:graphicFrameLocks noGrp="1"/>
          </p:cNvGraphicFramePr>
          <p:nvPr>
            <p:extLst/>
          </p:nvPr>
        </p:nvGraphicFramePr>
        <p:xfrm>
          <a:off x="280219" y="1397000"/>
          <a:ext cx="8598312" cy="3931920"/>
        </p:xfrm>
        <a:graphic>
          <a:graphicData uri="http://schemas.openxmlformats.org/drawingml/2006/table">
            <a:tbl>
              <a:tblPr firstRow="1" bandRow="1">
                <a:tableStyleId>{616DA210-FB5B-4158-B5E0-FEB733F419BA}</a:tableStyleId>
              </a:tblPr>
              <a:tblGrid>
                <a:gridCol w="2020529">
                  <a:extLst>
                    <a:ext uri="{9D8B030D-6E8A-4147-A177-3AD203B41FA5}">
                      <a16:colId xmlns="" xmlns:a16="http://schemas.microsoft.com/office/drawing/2014/main" val="295705315"/>
                    </a:ext>
                  </a:extLst>
                </a:gridCol>
                <a:gridCol w="1946787">
                  <a:extLst>
                    <a:ext uri="{9D8B030D-6E8A-4147-A177-3AD203B41FA5}">
                      <a16:colId xmlns="" xmlns:a16="http://schemas.microsoft.com/office/drawing/2014/main" val="614696965"/>
                    </a:ext>
                  </a:extLst>
                </a:gridCol>
                <a:gridCol w="1858297">
                  <a:extLst>
                    <a:ext uri="{9D8B030D-6E8A-4147-A177-3AD203B41FA5}">
                      <a16:colId xmlns="" xmlns:a16="http://schemas.microsoft.com/office/drawing/2014/main" val="4134335476"/>
                    </a:ext>
                  </a:extLst>
                </a:gridCol>
                <a:gridCol w="2772699">
                  <a:extLst>
                    <a:ext uri="{9D8B030D-6E8A-4147-A177-3AD203B41FA5}">
                      <a16:colId xmlns="" xmlns:a16="http://schemas.microsoft.com/office/drawing/2014/main" val="417872183"/>
                    </a:ext>
                  </a:extLst>
                </a:gridCol>
              </a:tblGrid>
              <a:tr h="370840">
                <a:tc>
                  <a:txBody>
                    <a:bodyPr/>
                    <a:lstStyle/>
                    <a:p>
                      <a:r>
                        <a:rPr lang="en-US" sz="1600" dirty="0"/>
                        <a:t>PTN Name</a:t>
                      </a:r>
                      <a:endParaRPr lang="en-US" sz="1600" b="1" dirty="0"/>
                    </a:p>
                  </a:txBody>
                  <a:tcPr/>
                </a:tc>
                <a:tc>
                  <a:txBody>
                    <a:bodyPr/>
                    <a:lstStyle/>
                    <a:p>
                      <a:r>
                        <a:rPr lang="en-US" sz="1600" dirty="0"/>
                        <a:t>Recruitment Region</a:t>
                      </a:r>
                      <a:endParaRPr lang="en-US" sz="1600" b="1" dirty="0"/>
                    </a:p>
                  </a:txBody>
                  <a:tcPr/>
                </a:tc>
                <a:tc>
                  <a:txBody>
                    <a:bodyPr/>
                    <a:lstStyle/>
                    <a:p>
                      <a:r>
                        <a:rPr lang="en-US" sz="1600" dirty="0"/>
                        <a:t>Target Clients</a:t>
                      </a:r>
                      <a:endParaRPr lang="en-US" sz="1600" b="1" dirty="0"/>
                    </a:p>
                  </a:txBody>
                  <a:tcPr/>
                </a:tc>
                <a:tc>
                  <a:txBody>
                    <a:bodyPr/>
                    <a:lstStyle/>
                    <a:p>
                      <a:r>
                        <a:rPr lang="en-US" sz="1600" dirty="0"/>
                        <a:t>Contact Name/Email </a:t>
                      </a:r>
                      <a:endParaRPr lang="en-US" sz="1600" b="1" dirty="0"/>
                    </a:p>
                  </a:txBody>
                  <a:tcPr/>
                </a:tc>
                <a:extLst>
                  <a:ext uri="{0D108BD9-81ED-4DB2-BD59-A6C34878D82A}">
                    <a16:rowId xmlns="" xmlns:a16="http://schemas.microsoft.com/office/drawing/2014/main" val="76112646"/>
                  </a:ext>
                </a:extLst>
              </a:tr>
              <a:tr h="370840">
                <a:tc>
                  <a:txBody>
                    <a:bodyPr/>
                    <a:lstStyle/>
                    <a:p>
                      <a:r>
                        <a:rPr lang="en-US" sz="1400" dirty="0"/>
                        <a:t>Southwest Pediatric </a:t>
                      </a:r>
                    </a:p>
                  </a:txBody>
                  <a:tcPr/>
                </a:tc>
                <a:tc>
                  <a:txBody>
                    <a:bodyPr/>
                    <a:lstStyle/>
                    <a:p>
                      <a:r>
                        <a:rPr lang="en-US" sz="1400" dirty="0"/>
                        <a:t>Southern CA (Orange and San Diego Counties)</a:t>
                      </a:r>
                    </a:p>
                  </a:txBody>
                  <a:tcPr/>
                </a:tc>
                <a:tc>
                  <a:txBody>
                    <a:bodyPr/>
                    <a:lstStyle/>
                    <a:p>
                      <a:r>
                        <a:rPr lang="en-US" sz="1400" dirty="0"/>
                        <a:t>Pediatric </a:t>
                      </a:r>
                    </a:p>
                  </a:txBody>
                  <a:tcPr/>
                </a:tc>
                <a:tc>
                  <a:txBody>
                    <a:bodyPr/>
                    <a:lstStyle/>
                    <a:p>
                      <a:r>
                        <a:rPr lang="en-US" sz="1400" dirty="0"/>
                        <a:t>Michael German </a:t>
                      </a:r>
                    </a:p>
                    <a:p>
                      <a:r>
                        <a:rPr lang="en-US" sz="1100" dirty="0"/>
                        <a:t>mgerman@choc.org</a:t>
                      </a:r>
                    </a:p>
                    <a:p>
                      <a:endParaRPr lang="en-US" sz="1100" dirty="0"/>
                    </a:p>
                  </a:txBody>
                  <a:tcPr/>
                </a:tc>
                <a:extLst>
                  <a:ext uri="{0D108BD9-81ED-4DB2-BD59-A6C34878D82A}">
                    <a16:rowId xmlns="" xmlns:a16="http://schemas.microsoft.com/office/drawing/2014/main" val="2849404558"/>
                  </a:ext>
                </a:extLst>
              </a:tr>
              <a:tr h="370840">
                <a:tc>
                  <a:txBody>
                    <a:bodyPr/>
                    <a:lstStyle/>
                    <a:p>
                      <a:r>
                        <a:rPr lang="en-US" sz="1400" dirty="0"/>
                        <a:t>WDOH</a:t>
                      </a:r>
                    </a:p>
                  </a:txBody>
                  <a:tcPr/>
                </a:tc>
                <a:tc>
                  <a:txBody>
                    <a:bodyPr/>
                    <a:lstStyle/>
                    <a:p>
                      <a:r>
                        <a:rPr lang="en-US" sz="1400" dirty="0"/>
                        <a:t>Washington</a:t>
                      </a:r>
                    </a:p>
                  </a:txBody>
                  <a:tcPr/>
                </a:tc>
                <a:tc>
                  <a:txBody>
                    <a:bodyPr/>
                    <a:lstStyle/>
                    <a:p>
                      <a:r>
                        <a:rPr lang="en-US" sz="1400" dirty="0"/>
                        <a:t>Children 0-20 Primary Care, Specialty Care</a:t>
                      </a:r>
                    </a:p>
                  </a:txBody>
                  <a:tcPr/>
                </a:tc>
                <a:tc>
                  <a:txBody>
                    <a:bodyPr/>
                    <a:lstStyle/>
                    <a:p>
                      <a:r>
                        <a:rPr lang="en-US" sz="1400" dirty="0"/>
                        <a:t>Melissa Thoemke </a:t>
                      </a:r>
                    </a:p>
                    <a:p>
                      <a:r>
                        <a:rPr lang="en-US" sz="1100" dirty="0"/>
                        <a:t>Melissa.Thoemke@doh.wa.gov</a:t>
                      </a:r>
                    </a:p>
                    <a:p>
                      <a:r>
                        <a:rPr lang="en-US" sz="1100" dirty="0"/>
                        <a:t> </a:t>
                      </a:r>
                    </a:p>
                  </a:txBody>
                  <a:tcPr/>
                </a:tc>
                <a:extLst>
                  <a:ext uri="{0D108BD9-81ED-4DB2-BD59-A6C34878D82A}">
                    <a16:rowId xmlns="" xmlns:a16="http://schemas.microsoft.com/office/drawing/2014/main" val="163386995"/>
                  </a:ext>
                </a:extLst>
              </a:tr>
              <a:tr h="370840">
                <a:tc>
                  <a:txBody>
                    <a:bodyPr/>
                    <a:lstStyle/>
                    <a:p>
                      <a:r>
                        <a:rPr lang="en-US" sz="1400" dirty="0"/>
                        <a:t>AZHEC </a:t>
                      </a:r>
                    </a:p>
                    <a:p>
                      <a:r>
                        <a:rPr lang="en-US" sz="1400" dirty="0"/>
                        <a:t>(Health Current)</a:t>
                      </a:r>
                    </a:p>
                  </a:txBody>
                  <a:tcPr/>
                </a:tc>
                <a:tc>
                  <a:txBody>
                    <a:bodyPr/>
                    <a:lstStyle/>
                    <a:p>
                      <a:r>
                        <a:rPr lang="en-US" sz="1400" dirty="0"/>
                        <a:t>Arizona </a:t>
                      </a:r>
                    </a:p>
                  </a:txBody>
                  <a:tcPr/>
                </a:tc>
                <a:tc>
                  <a:txBody>
                    <a:bodyPr/>
                    <a:lstStyle/>
                    <a:p>
                      <a:r>
                        <a:rPr lang="en-US" sz="1400" dirty="0"/>
                        <a:t>Pediatrics, Integrated Health Homes, FQHCs, Specialists</a:t>
                      </a:r>
                    </a:p>
                  </a:txBody>
                  <a:tcPr/>
                </a:tc>
                <a:tc>
                  <a:txBody>
                    <a:bodyPr/>
                    <a:lstStyle/>
                    <a:p>
                      <a:r>
                        <a:rPr lang="en-US" sz="1400" dirty="0"/>
                        <a:t>Stacey Rochman</a:t>
                      </a:r>
                    </a:p>
                    <a:p>
                      <a:r>
                        <a:rPr lang="en-US" sz="1100" dirty="0"/>
                        <a:t>piirecruitment@piiaz.org </a:t>
                      </a:r>
                    </a:p>
                    <a:p>
                      <a:endParaRPr lang="en-US" sz="1100" dirty="0"/>
                    </a:p>
                  </a:txBody>
                  <a:tcPr/>
                </a:tc>
                <a:extLst>
                  <a:ext uri="{0D108BD9-81ED-4DB2-BD59-A6C34878D82A}">
                    <a16:rowId xmlns="" xmlns:a16="http://schemas.microsoft.com/office/drawing/2014/main" val="1585070655"/>
                  </a:ext>
                </a:extLst>
              </a:tr>
              <a:tr h="370840">
                <a:tc>
                  <a:txBody>
                    <a:bodyPr/>
                    <a:lstStyle/>
                    <a:p>
                      <a:r>
                        <a:rPr lang="en-US" sz="1400" dirty="0"/>
                        <a:t>Health Quality Innovators </a:t>
                      </a:r>
                    </a:p>
                  </a:txBody>
                  <a:tcPr/>
                </a:tc>
                <a:tc>
                  <a:txBody>
                    <a:bodyPr/>
                    <a:lstStyle/>
                    <a:p>
                      <a:r>
                        <a:rPr lang="en-US" sz="1400" dirty="0"/>
                        <a:t>Maryland, Washington D.C., Virginia, West Virginia</a:t>
                      </a:r>
                    </a:p>
                  </a:txBody>
                  <a:tcPr/>
                </a:tc>
                <a:tc>
                  <a:txBody>
                    <a:bodyPr/>
                    <a:lstStyle/>
                    <a:p>
                      <a:r>
                        <a:rPr lang="en-US" sz="1400" dirty="0"/>
                        <a:t>Primary Care </a:t>
                      </a:r>
                    </a:p>
                  </a:txBody>
                  <a:tcPr/>
                </a:tc>
                <a:tc>
                  <a:txBody>
                    <a:bodyPr/>
                    <a:lstStyle/>
                    <a:p>
                      <a:r>
                        <a:rPr lang="en-US" sz="1400" dirty="0"/>
                        <a:t>Candace Mangum </a:t>
                      </a:r>
                    </a:p>
                    <a:p>
                      <a:r>
                        <a:rPr lang="en-US" sz="1100" dirty="0"/>
                        <a:t>cmangum@hqi.solutions </a:t>
                      </a:r>
                    </a:p>
                    <a:p>
                      <a:endParaRPr lang="en-US" sz="1100" dirty="0"/>
                    </a:p>
                  </a:txBody>
                  <a:tcPr/>
                </a:tc>
                <a:extLst>
                  <a:ext uri="{0D108BD9-81ED-4DB2-BD59-A6C34878D82A}">
                    <a16:rowId xmlns="" xmlns:a16="http://schemas.microsoft.com/office/drawing/2014/main" val="2578395945"/>
                  </a:ext>
                </a:extLst>
              </a:tr>
            </a:tbl>
          </a:graphicData>
        </a:graphic>
      </p:graphicFrame>
    </p:spTree>
    <p:extLst>
      <p:ext uri="{BB962C8B-B14F-4D97-AF65-F5344CB8AC3E}">
        <p14:creationId xmlns:p14="http://schemas.microsoft.com/office/powerpoint/2010/main" val="634696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4D1F7F-65EE-425E-82E6-90164E093AA5}"/>
              </a:ext>
            </a:extLst>
          </p:cNvPr>
          <p:cNvSpPr>
            <a:spLocks noGrp="1"/>
          </p:cNvSpPr>
          <p:nvPr>
            <p:ph idx="4294967295"/>
          </p:nvPr>
        </p:nvSpPr>
        <p:spPr>
          <a:xfrm>
            <a:off x="762000" y="685800"/>
            <a:ext cx="7467600" cy="5440363"/>
          </a:xfrm>
        </p:spPr>
        <p:txBody>
          <a:bodyPr>
            <a:normAutofit/>
          </a:bodyPr>
          <a:lstStyle/>
          <a:p>
            <a:pPr marL="0" indent="0">
              <a:buNone/>
            </a:pPr>
            <a:r>
              <a:rPr lang="en-US" b="1" i="1" dirty="0">
                <a:solidFill>
                  <a:srgbClr val="10253F"/>
                </a:solidFill>
              </a:rPr>
              <a:t>“If Medicaid is cut, that hospital will not survive. It’s the biggest employer in town. It has 180 good-paying jobs. So not only would people lose access to health care that they need, it would be a devastating blow to the community. You could go all over the state and find that would be true</a:t>
            </a:r>
            <a:r>
              <a:rPr lang="en-US" b="1" i="1" dirty="0" smtClean="0">
                <a:solidFill>
                  <a:srgbClr val="10253F"/>
                </a:solidFill>
              </a:rPr>
              <a:t>.”</a:t>
            </a:r>
            <a:endParaRPr lang="en-US" dirty="0">
              <a:solidFill>
                <a:srgbClr val="10253F"/>
              </a:solidFill>
            </a:endParaRPr>
          </a:p>
          <a:p>
            <a:pPr marL="0" indent="0">
              <a:buNone/>
            </a:pPr>
            <a:r>
              <a:rPr lang="en-US" sz="2000" dirty="0" smtClean="0">
                <a:solidFill>
                  <a:srgbClr val="10253F"/>
                </a:solidFill>
              </a:rPr>
              <a:t>Senator Susan Collins speaking about rural hospital in Greenville, Maine.</a:t>
            </a:r>
          </a:p>
          <a:p>
            <a:endParaRPr lang="en-US" sz="2000" dirty="0"/>
          </a:p>
          <a:p>
            <a:endParaRPr lang="en-US" dirty="0"/>
          </a:p>
        </p:txBody>
      </p:sp>
      <p:pic>
        <p:nvPicPr>
          <p:cNvPr id="4" name="Picture 5" descr="NRHA_YVL_Waves.jpg">
            <a:extLst>
              <a:ext uri="{FF2B5EF4-FFF2-40B4-BE49-F238E27FC236}">
                <a16:creationId xmlns:a16="http://schemas.microsoft.com/office/drawing/2014/main" xmlns="" id="{82B37E58-6906-4833-AA91-6E267BC57181}"/>
              </a:ext>
            </a:extLst>
          </p:cNvPr>
          <p:cNvPicPr>
            <a:picLocks noChangeAspect="1"/>
          </p:cNvPicPr>
          <p:nvPr/>
        </p:nvPicPr>
        <p:blipFill>
          <a:blip r:embed="rId2" cstate="print"/>
          <a:srcRect b="10445"/>
          <a:stretch>
            <a:fillRect/>
          </a:stretch>
        </p:blipFill>
        <p:spPr bwMode="auto">
          <a:xfrm>
            <a:off x="0" y="5943600"/>
            <a:ext cx="9144000" cy="822325"/>
          </a:xfrm>
          <a:prstGeom prst="rect">
            <a:avLst/>
          </a:prstGeom>
          <a:noFill/>
          <a:ln w="9525">
            <a:noFill/>
            <a:miter lim="800000"/>
            <a:headEnd/>
            <a:tailEnd/>
          </a:ln>
        </p:spPr>
      </p:pic>
      <p:pic>
        <p:nvPicPr>
          <p:cNvPr id="5" name="Picture 4" descr="Image result for sen. collins">
            <a:extLst>
              <a:ext uri="{FF2B5EF4-FFF2-40B4-BE49-F238E27FC236}">
                <a16:creationId xmlns:a16="http://schemas.microsoft.com/office/drawing/2014/main" xmlns:lc="http://schemas.openxmlformats.org/drawingml/2006/lockedCanvas" xmlns="" id="{D3D82460-AF84-4D7F-8E4D-C2E27CF140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 y="5463380"/>
            <a:ext cx="2356556"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76200"/>
            <a:ext cx="8229600" cy="646331"/>
          </a:xfrm>
          <a:prstGeom prst="rect">
            <a:avLst/>
          </a:prstGeom>
          <a:noFill/>
        </p:spPr>
        <p:txBody>
          <a:bodyPr wrap="square" rtlCol="0">
            <a:spAutoFit/>
          </a:bodyPr>
          <a:lstStyle/>
          <a:p>
            <a:r>
              <a:rPr lang="en-US" sz="3600" b="1" u="sng" dirty="0" smtClean="0">
                <a:solidFill>
                  <a:srgbClr val="10253F"/>
                </a:solidFill>
              </a:rPr>
              <a:t>Final Note: Remember the Power of Rural</a:t>
            </a:r>
            <a:endParaRPr lang="en-US" sz="3600" b="1" dirty="0">
              <a:solidFill>
                <a:srgbClr val="10253F"/>
              </a:solidFill>
            </a:endParaRPr>
          </a:p>
        </p:txBody>
      </p:sp>
      <p:pic>
        <p:nvPicPr>
          <p:cNvPr id="6" name="Picture 5" descr="Image result for greenville maine hospital">
            <a:extLst>
              <a:ext uri="{FF2B5EF4-FFF2-40B4-BE49-F238E27FC236}">
                <a16:creationId xmlns:a16="http://schemas.microsoft.com/office/drawing/2014/main" xmlns:lc="http://schemas.openxmlformats.org/drawingml/2006/lockedCanvas" xmlns="" id="{48FA7EFC-AF32-49CD-A3A5-2EFA05A1D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425892"/>
            <a:ext cx="4267200" cy="140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103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05642" y="12865"/>
            <a:ext cx="5257800" cy="838200"/>
          </a:xfrm>
        </p:spPr>
        <p:txBody>
          <a:bodyPr>
            <a:normAutofit fontScale="92500"/>
          </a:bodyPr>
          <a:lstStyle/>
          <a:p>
            <a:r>
              <a:rPr lang="en-US" b="1" dirty="0" smtClean="0">
                <a:solidFill>
                  <a:srgbClr val="10253F"/>
                </a:solidFill>
              </a:rPr>
              <a:t>NRHAs Key Advocacy Priorities</a:t>
            </a:r>
            <a:endParaRPr lang="en-US" b="1" dirty="0">
              <a:solidFill>
                <a:srgbClr val="10253F"/>
              </a:solidFill>
            </a:endParaRPr>
          </a:p>
        </p:txBody>
      </p:sp>
      <p:sp>
        <p:nvSpPr>
          <p:cNvPr id="3" name="Content Placeholder 2"/>
          <p:cNvSpPr>
            <a:spLocks noGrp="1"/>
          </p:cNvSpPr>
          <p:nvPr>
            <p:ph sz="quarter" idx="11"/>
          </p:nvPr>
        </p:nvSpPr>
        <p:spPr>
          <a:xfrm>
            <a:off x="609600" y="225590"/>
            <a:ext cx="7620000" cy="6861010"/>
          </a:xfrm>
        </p:spPr>
        <p:txBody>
          <a:bodyPr>
            <a:normAutofit/>
          </a:bodyPr>
          <a:lstStyle/>
          <a:p>
            <a:pPr marL="0" indent="0"/>
            <a:endParaRPr lang="en-US" dirty="0">
              <a:solidFill>
                <a:srgbClr val="10253F"/>
              </a:solidFill>
            </a:endParaRPr>
          </a:p>
          <a:p>
            <a:pPr>
              <a:buFont typeface="Arial" panose="020B0604020202020204" pitchFamily="34" charset="0"/>
              <a:buChar char="•"/>
            </a:pPr>
            <a:r>
              <a:rPr lang="en-US" sz="1800" dirty="0" smtClean="0">
                <a:solidFill>
                  <a:srgbClr val="10253F"/>
                </a:solidFill>
              </a:rPr>
              <a:t>The FQHC Funding Cliff</a:t>
            </a:r>
            <a:endParaRPr lang="en-US" sz="1800" dirty="0">
              <a:solidFill>
                <a:srgbClr val="10253F"/>
              </a:solidFill>
            </a:endParaRPr>
          </a:p>
          <a:p>
            <a:pPr>
              <a:buFont typeface="Arial" panose="020B0604020202020204" pitchFamily="34" charset="0"/>
              <a:buChar char="•"/>
            </a:pPr>
            <a:r>
              <a:rPr lang="en-US" sz="1800" dirty="0" smtClean="0">
                <a:solidFill>
                  <a:srgbClr val="10253F"/>
                </a:solidFill>
              </a:rPr>
              <a:t>Extending </a:t>
            </a:r>
            <a:r>
              <a:rPr lang="en-US" sz="1800" dirty="0">
                <a:solidFill>
                  <a:srgbClr val="10253F"/>
                </a:solidFill>
              </a:rPr>
              <a:t>critical rural programs and policies to help ensure care continues in rural </a:t>
            </a:r>
            <a:r>
              <a:rPr lang="en-US" sz="1800" dirty="0" smtClean="0">
                <a:solidFill>
                  <a:srgbClr val="10253F"/>
                </a:solidFill>
              </a:rPr>
              <a:t>hospitals</a:t>
            </a:r>
          </a:p>
          <a:p>
            <a:pPr lvl="1">
              <a:buFont typeface="Arial" panose="020B0604020202020204" pitchFamily="34" charset="0"/>
              <a:buChar char="•"/>
            </a:pPr>
            <a:r>
              <a:rPr lang="en-US" sz="1800" dirty="0" smtClean="0">
                <a:solidFill>
                  <a:srgbClr val="10253F"/>
                </a:solidFill>
              </a:rPr>
              <a:t>Medicare Dependent Hospital (MDH) Program</a:t>
            </a:r>
          </a:p>
          <a:p>
            <a:pPr lvl="1">
              <a:buFont typeface="Arial" panose="020B0604020202020204" pitchFamily="34" charset="0"/>
              <a:buChar char="•"/>
            </a:pPr>
            <a:r>
              <a:rPr lang="en-US" sz="1800" dirty="0" smtClean="0">
                <a:solidFill>
                  <a:srgbClr val="10253F"/>
                </a:solidFill>
              </a:rPr>
              <a:t>Low Volume Hospital (LVH)</a:t>
            </a:r>
          </a:p>
          <a:p>
            <a:pPr lvl="1">
              <a:buFont typeface="Arial" panose="020B0604020202020204" pitchFamily="34" charset="0"/>
              <a:buChar char="•"/>
            </a:pPr>
            <a:r>
              <a:rPr lang="en-US" sz="1800" dirty="0" smtClean="0">
                <a:solidFill>
                  <a:srgbClr val="10253F"/>
                </a:solidFill>
              </a:rPr>
              <a:t>GPCI</a:t>
            </a:r>
          </a:p>
          <a:p>
            <a:pPr lvl="1">
              <a:buFont typeface="Arial" panose="020B0604020202020204" pitchFamily="34" charset="0"/>
              <a:buChar char="•"/>
            </a:pPr>
            <a:r>
              <a:rPr lang="en-US" sz="1800" dirty="0" smtClean="0">
                <a:solidFill>
                  <a:srgbClr val="10253F"/>
                </a:solidFill>
              </a:rPr>
              <a:t>Rural Ambulance add-on</a:t>
            </a:r>
          </a:p>
          <a:p>
            <a:pPr>
              <a:buFont typeface="Arial" panose="020B0604020202020204" pitchFamily="34" charset="0"/>
              <a:buChar char="•"/>
            </a:pPr>
            <a:r>
              <a:rPr lang="en-US" sz="1800" dirty="0" smtClean="0">
                <a:solidFill>
                  <a:srgbClr val="10253F"/>
                </a:solidFill>
              </a:rPr>
              <a:t>CR expiration on Feb.8, federal rural programs appropriations</a:t>
            </a:r>
            <a:endParaRPr lang="en-US" sz="1800" dirty="0">
              <a:solidFill>
                <a:srgbClr val="10253F"/>
              </a:solidFill>
            </a:endParaRPr>
          </a:p>
          <a:p>
            <a:pPr>
              <a:buFont typeface="Arial" panose="020B0604020202020204" pitchFamily="34" charset="0"/>
              <a:buChar char="•"/>
            </a:pPr>
            <a:r>
              <a:rPr lang="en-US" sz="1800" dirty="0" smtClean="0">
                <a:solidFill>
                  <a:srgbClr val="10253F"/>
                </a:solidFill>
              </a:rPr>
              <a:t>Save Rural Hospitals Act (new provider type)</a:t>
            </a:r>
          </a:p>
          <a:p>
            <a:pPr lvl="0">
              <a:buFont typeface="Arial" panose="020B0604020202020204" pitchFamily="34" charset="0"/>
              <a:buChar char="•"/>
            </a:pPr>
            <a:r>
              <a:rPr lang="en-US" sz="1800" dirty="0" smtClean="0">
                <a:solidFill>
                  <a:srgbClr val="10253F"/>
                </a:solidFill>
              </a:rPr>
              <a:t>CAH VBP Program Legislation </a:t>
            </a:r>
          </a:p>
          <a:p>
            <a:pPr lvl="0">
              <a:buFont typeface="Arial" panose="020B0604020202020204" pitchFamily="34" charset="0"/>
              <a:buChar char="•"/>
            </a:pPr>
            <a:r>
              <a:rPr lang="en-US" sz="1800" dirty="0" smtClean="0">
                <a:solidFill>
                  <a:srgbClr val="10253F"/>
                </a:solidFill>
              </a:rPr>
              <a:t>Stabilize </a:t>
            </a:r>
            <a:r>
              <a:rPr lang="en-US" sz="1800" dirty="0">
                <a:solidFill>
                  <a:srgbClr val="10253F"/>
                </a:solidFill>
              </a:rPr>
              <a:t>Health Insurance Marketplaces Exchanges; Funding for the cost-sharing reductions (CSR</a:t>
            </a:r>
            <a:r>
              <a:rPr lang="en-US" sz="1800" dirty="0" smtClean="0">
                <a:solidFill>
                  <a:srgbClr val="10253F"/>
                </a:solidFill>
              </a:rPr>
              <a:t>)</a:t>
            </a:r>
          </a:p>
          <a:p>
            <a:pPr lvl="0">
              <a:buFont typeface="Arial" panose="020B0604020202020204" pitchFamily="34" charset="0"/>
              <a:buChar char="•"/>
            </a:pPr>
            <a:r>
              <a:rPr lang="en-US" sz="1800" dirty="0" smtClean="0">
                <a:solidFill>
                  <a:srgbClr val="10253F"/>
                </a:solidFill>
              </a:rPr>
              <a:t>Oppose offsets to Medicare Extenders, particularly the site-neutral Swing-Bed Policy.</a:t>
            </a:r>
            <a:endParaRPr lang="en-US" sz="1800" dirty="0">
              <a:solidFill>
                <a:srgbClr val="10253F"/>
              </a:solidFill>
            </a:endParaRPr>
          </a:p>
          <a:p>
            <a:pPr>
              <a:buFont typeface="Arial" panose="020B0604020202020204" pitchFamily="34" charset="0"/>
              <a:buChar char="•"/>
            </a:pPr>
            <a:endParaRPr lang="en-US" dirty="0" smtClean="0">
              <a:solidFill>
                <a:srgbClr val="10253F"/>
              </a:solidFill>
            </a:endParaRPr>
          </a:p>
        </p:txBody>
      </p:sp>
      <p:pic>
        <p:nvPicPr>
          <p:cNvPr id="4" name="Picture 5" descr="NRHA_YVL_Waves.jpg"/>
          <p:cNvPicPr>
            <a:picLocks noChangeAspect="1"/>
          </p:cNvPicPr>
          <p:nvPr/>
        </p:nvPicPr>
        <p:blipFill>
          <a:blip r:embed="rId2" cstate="print"/>
          <a:srcRect b="10445"/>
          <a:stretch>
            <a:fillRect/>
          </a:stretch>
        </p:blipFill>
        <p:spPr bwMode="auto">
          <a:xfrm>
            <a:off x="0" y="5943600"/>
            <a:ext cx="9144000" cy="822325"/>
          </a:xfrm>
          <a:prstGeom prst="rect">
            <a:avLst/>
          </a:prstGeom>
          <a:noFill/>
          <a:ln w="9525">
            <a:noFill/>
            <a:miter lim="800000"/>
            <a:headEnd/>
            <a:tailEnd/>
          </a:ln>
        </p:spPr>
      </p:pic>
    </p:spTree>
    <p:extLst>
      <p:ext uri="{BB962C8B-B14F-4D97-AF65-F5344CB8AC3E}">
        <p14:creationId xmlns:p14="http://schemas.microsoft.com/office/powerpoint/2010/main" val="1679764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0" y="457200"/>
            <a:ext cx="6400800" cy="838200"/>
          </a:xfrm>
        </p:spPr>
        <p:txBody>
          <a:bodyPr>
            <a:noAutofit/>
          </a:bodyPr>
          <a:lstStyle/>
          <a:p>
            <a:r>
              <a:rPr lang="en-US" b="1" dirty="0">
                <a:solidFill>
                  <a:srgbClr val="10253F"/>
                </a:solidFill>
              </a:rPr>
              <a:t>   </a:t>
            </a:r>
            <a:r>
              <a:rPr lang="en-US" sz="4000" b="1" dirty="0">
                <a:solidFill>
                  <a:srgbClr val="10253F"/>
                </a:solidFill>
              </a:rPr>
              <a:t>IMPORTANCE of POLICY INSTITUTE</a:t>
            </a:r>
          </a:p>
        </p:txBody>
      </p:sp>
      <p:sp>
        <p:nvSpPr>
          <p:cNvPr id="3" name="Content Placeholder 2"/>
          <p:cNvSpPr>
            <a:spLocks noGrp="1"/>
          </p:cNvSpPr>
          <p:nvPr>
            <p:ph sz="quarter" idx="11"/>
          </p:nvPr>
        </p:nvSpPr>
        <p:spPr>
          <a:xfrm>
            <a:off x="762000" y="1676400"/>
            <a:ext cx="7315200" cy="4724400"/>
          </a:xfrm>
        </p:spPr>
        <p:txBody>
          <a:bodyPr>
            <a:normAutofit/>
          </a:bodyPr>
          <a:lstStyle/>
          <a:p>
            <a:r>
              <a:rPr lang="en-US" sz="2400" b="1" dirty="0">
                <a:solidFill>
                  <a:srgbClr val="10253F"/>
                </a:solidFill>
              </a:rPr>
              <a:t>The Administration and Congress is Listening.</a:t>
            </a:r>
          </a:p>
          <a:p>
            <a:endParaRPr lang="en-US" sz="2400" b="1" dirty="0">
              <a:solidFill>
                <a:srgbClr val="10253F"/>
              </a:solidFill>
            </a:endParaRPr>
          </a:p>
          <a:p>
            <a:pPr>
              <a:buFont typeface="Arial" panose="020B0604020202020204" pitchFamily="34" charset="0"/>
              <a:buChar char="•"/>
            </a:pPr>
            <a:r>
              <a:rPr lang="en-US" sz="2400" b="1" dirty="0" smtClean="0">
                <a:solidFill>
                  <a:srgbClr val="10253F"/>
                </a:solidFill>
              </a:rPr>
              <a:t>Make </a:t>
            </a:r>
            <a:r>
              <a:rPr lang="en-US" sz="2400" b="1" dirty="0">
                <a:solidFill>
                  <a:srgbClr val="10253F"/>
                </a:solidFill>
              </a:rPr>
              <a:t>your Voice Heard</a:t>
            </a:r>
          </a:p>
          <a:p>
            <a:pPr>
              <a:buFont typeface="Arial" panose="020B0604020202020204" pitchFamily="34" charset="0"/>
              <a:buChar char="•"/>
            </a:pPr>
            <a:endParaRPr lang="en-US" sz="2400" b="1" dirty="0">
              <a:solidFill>
                <a:srgbClr val="10253F"/>
              </a:solidFill>
            </a:endParaRPr>
          </a:p>
          <a:p>
            <a:pPr>
              <a:buFont typeface="Arial" panose="020B0604020202020204" pitchFamily="34" charset="0"/>
              <a:buChar char="•"/>
            </a:pPr>
            <a:r>
              <a:rPr lang="en-US" sz="2400" b="1" dirty="0">
                <a:solidFill>
                  <a:srgbClr val="10253F"/>
                </a:solidFill>
              </a:rPr>
              <a:t>First Time Ever- Rural Health Disparities Summit</a:t>
            </a:r>
          </a:p>
          <a:p>
            <a:pPr>
              <a:buFont typeface="Arial" panose="020B0604020202020204" pitchFamily="34" charset="0"/>
              <a:buChar char="•"/>
            </a:pPr>
            <a:endParaRPr lang="en-US" sz="2400" b="1" dirty="0">
              <a:solidFill>
                <a:srgbClr val="10253F"/>
              </a:solidFill>
            </a:endParaRPr>
          </a:p>
          <a:p>
            <a:pPr>
              <a:buFont typeface="Arial" panose="020B0604020202020204" pitchFamily="34" charset="0"/>
              <a:buChar char="•"/>
            </a:pPr>
            <a:r>
              <a:rPr lang="en-US" sz="2400" b="1" dirty="0">
                <a:solidFill>
                  <a:srgbClr val="10253F"/>
                </a:solidFill>
              </a:rPr>
              <a:t>Registration is Open</a:t>
            </a:r>
          </a:p>
          <a:p>
            <a:pPr>
              <a:buFont typeface="Arial" panose="020B0604020202020204" pitchFamily="34" charset="0"/>
              <a:buChar char="•"/>
            </a:pPr>
            <a:endParaRPr lang="en-US" sz="2400" b="1" dirty="0">
              <a:solidFill>
                <a:srgbClr val="10253F"/>
              </a:solidFill>
            </a:endParaRPr>
          </a:p>
          <a:p>
            <a:pPr>
              <a:buFont typeface="Arial" panose="020B0604020202020204" pitchFamily="34" charset="0"/>
              <a:buChar char="•"/>
            </a:pPr>
            <a:r>
              <a:rPr lang="en-US" sz="2400" b="1" dirty="0">
                <a:solidFill>
                  <a:srgbClr val="10253F"/>
                </a:solidFill>
              </a:rPr>
              <a:t>February 6-8, 2018 – Washington, DC</a:t>
            </a:r>
          </a:p>
        </p:txBody>
      </p:sp>
      <p:pic>
        <p:nvPicPr>
          <p:cNvPr id="4" name="Picture 5" descr="NRHA_YVL_Waves.jpg"/>
          <p:cNvPicPr>
            <a:picLocks noChangeAspect="1"/>
          </p:cNvPicPr>
          <p:nvPr/>
        </p:nvPicPr>
        <p:blipFill>
          <a:blip r:embed="rId2" cstate="print"/>
          <a:srcRect b="10445"/>
          <a:stretch>
            <a:fillRect/>
          </a:stretch>
        </p:blipFill>
        <p:spPr bwMode="auto">
          <a:xfrm>
            <a:off x="0" y="6400800"/>
            <a:ext cx="9144000" cy="457200"/>
          </a:xfrm>
          <a:prstGeom prst="rect">
            <a:avLst/>
          </a:prstGeom>
          <a:noFill/>
          <a:ln w="9525">
            <a:noFill/>
            <a:miter lim="800000"/>
            <a:headEnd/>
            <a:tailEnd/>
          </a:ln>
        </p:spPr>
      </p:pic>
      <p:pic>
        <p:nvPicPr>
          <p:cNvPr id="6" name="Picture 5" descr="NRHA_Louder.jpg"/>
          <p:cNvPicPr>
            <a:picLocks noChangeAspect="1"/>
          </p:cNvPicPr>
          <p:nvPr/>
        </p:nvPicPr>
        <p:blipFill>
          <a:blip r:embed="rId3" cstate="print"/>
          <a:srcRect r="35387" b="23529"/>
          <a:stretch>
            <a:fillRect/>
          </a:stretch>
        </p:blipFill>
        <p:spPr bwMode="auto">
          <a:xfrm>
            <a:off x="7157178" y="141732"/>
            <a:ext cx="1758222" cy="925068"/>
          </a:xfrm>
          <a:prstGeom prst="rect">
            <a:avLst/>
          </a:prstGeom>
          <a:noFill/>
          <a:ln w="9525">
            <a:noFill/>
            <a:miter lim="800000"/>
            <a:headEnd/>
            <a:tailEnd/>
          </a:ln>
        </p:spPr>
      </p:pic>
    </p:spTree>
    <p:extLst>
      <p:ext uri="{BB962C8B-B14F-4D97-AF65-F5344CB8AC3E}">
        <p14:creationId xmlns:p14="http://schemas.microsoft.com/office/powerpoint/2010/main" val="4197738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838200" y="2819400"/>
            <a:ext cx="7543800" cy="609600"/>
          </a:xfrm>
        </p:spPr>
        <p:txBody>
          <a:bodyPr/>
          <a:lstStyle/>
          <a:p>
            <a:pPr eaLnBrk="1" hangingPunct="1">
              <a:defRPr/>
            </a:pPr>
            <a:r>
              <a:rPr lang="en-US" sz="2800" spc="600" dirty="0" smtClean="0">
                <a:solidFill>
                  <a:srgbClr val="10253F"/>
                </a:solidFill>
                <a:latin typeface="Trebuchet MS" pitchFamily="34" charset="0"/>
                <a:ea typeface="+mn-ea"/>
              </a:rPr>
              <a:t>THANK YOU</a:t>
            </a:r>
          </a:p>
        </p:txBody>
      </p:sp>
      <p:sp>
        <p:nvSpPr>
          <p:cNvPr id="2" name="TextBox 1"/>
          <p:cNvSpPr txBox="1"/>
          <p:nvPr/>
        </p:nvSpPr>
        <p:spPr>
          <a:xfrm>
            <a:off x="907473" y="1745903"/>
            <a:ext cx="3200400" cy="461665"/>
          </a:xfrm>
          <a:prstGeom prst="rect">
            <a:avLst/>
          </a:prstGeom>
          <a:noFill/>
        </p:spPr>
        <p:txBody>
          <a:bodyPr wrap="square" rtlCol="0">
            <a:spAutoFit/>
          </a:bodyPr>
          <a:lstStyle/>
          <a:p>
            <a:pPr fontAlgn="base">
              <a:spcBef>
                <a:spcPct val="0"/>
              </a:spcBef>
              <a:spcAft>
                <a:spcPct val="0"/>
              </a:spcAft>
            </a:pPr>
            <a:r>
              <a:rPr lang="en-US" sz="2400" b="1" dirty="0" smtClean="0">
                <a:solidFill>
                  <a:srgbClr val="10253F"/>
                </a:solidFill>
                <a:latin typeface="Arial" charset="0"/>
              </a:rPr>
              <a:t>Questions?</a:t>
            </a:r>
            <a:endParaRPr lang="en-US" sz="2400" b="1" dirty="0">
              <a:solidFill>
                <a:srgbClr val="10253F"/>
              </a:solidFill>
              <a:latin typeface="Arial" charset="0"/>
            </a:endParaRPr>
          </a:p>
        </p:txBody>
      </p:sp>
      <p:graphicFrame>
        <p:nvGraphicFramePr>
          <p:cNvPr id="3" name="Table 2"/>
          <p:cNvGraphicFramePr>
            <a:graphicFrameLocks noGrp="1"/>
          </p:cNvGraphicFramePr>
          <p:nvPr>
            <p:extLst/>
          </p:nvPr>
        </p:nvGraphicFramePr>
        <p:xfrm>
          <a:off x="381000" y="3733800"/>
          <a:ext cx="8763000" cy="2133600"/>
        </p:xfrm>
        <a:graphic>
          <a:graphicData uri="http://schemas.openxmlformats.org/drawingml/2006/table">
            <a:tbl>
              <a:tblPr firstRow="1" bandRow="1">
                <a:tableStyleId>{5C22544A-7EE6-4342-B048-85BDC9FD1C3A}</a:tableStyleId>
              </a:tblPr>
              <a:tblGrid>
                <a:gridCol w="8763000"/>
              </a:tblGrid>
              <a:tr h="1371600">
                <a:tc>
                  <a:txBody>
                    <a:bodyPr/>
                    <a:lstStyle/>
                    <a:p>
                      <a:pPr marL="342900" marR="0" lvl="0" indent="-342900" algn="l" defTabSz="914400" rtl="0" eaLnBrk="1" fontAlgn="base" latinLnBrk="0" hangingPunct="1">
                        <a:lnSpc>
                          <a:spcPct val="100000"/>
                        </a:lnSpc>
                        <a:spcBef>
                          <a:spcPct val="20000"/>
                        </a:spcBef>
                        <a:spcAft>
                          <a:spcPct val="0"/>
                        </a:spcAft>
                        <a:buClr>
                          <a:srgbClr val="31B529"/>
                        </a:buClr>
                        <a:buSzTx/>
                        <a:buFontTx/>
                        <a:buNone/>
                        <a:tabLst/>
                        <a:defRPr/>
                      </a:pPr>
                      <a:r>
                        <a:rPr kumimoji="0" lang="en-US" sz="2000" b="1" i="0" u="none" strike="noStrike" kern="0" cap="none" spc="0" normalizeH="0" baseline="0" noProof="0" dirty="0" smtClean="0">
                          <a:ln>
                            <a:noFill/>
                          </a:ln>
                          <a:solidFill>
                            <a:srgbClr val="10253F"/>
                          </a:solidFill>
                          <a:effectLst/>
                          <a:uLnTx/>
                          <a:uFillTx/>
                          <a:latin typeface="Trebuchet MS" pitchFamily="34" charset="0"/>
                          <a:ea typeface="+mn-ea"/>
                        </a:rPr>
                        <a:t>Brock Slabach</a:t>
                      </a:r>
                    </a:p>
                    <a:p>
                      <a:pPr marL="342900" marR="0" lvl="0" indent="-342900" algn="l" defTabSz="914400" rtl="0" eaLnBrk="1" fontAlgn="base" latinLnBrk="0" hangingPunct="1">
                        <a:lnSpc>
                          <a:spcPct val="100000"/>
                        </a:lnSpc>
                        <a:spcBef>
                          <a:spcPct val="20000"/>
                        </a:spcBef>
                        <a:spcAft>
                          <a:spcPct val="0"/>
                        </a:spcAft>
                        <a:buClr>
                          <a:srgbClr val="31B529"/>
                        </a:buClr>
                        <a:buSzTx/>
                        <a:buFontTx/>
                        <a:buNone/>
                        <a:tabLst/>
                        <a:defRPr/>
                      </a:pPr>
                      <a:r>
                        <a:rPr kumimoji="0" lang="en-US" sz="2000" b="0" i="0" u="none" strike="noStrike" kern="0" cap="none" spc="0" normalizeH="0" baseline="0" noProof="0" dirty="0" smtClean="0">
                          <a:ln>
                            <a:noFill/>
                          </a:ln>
                          <a:solidFill>
                            <a:srgbClr val="10253F"/>
                          </a:solidFill>
                          <a:effectLst/>
                          <a:uLnTx/>
                          <a:uFillTx/>
                          <a:latin typeface="Trebuchet MS" pitchFamily="34" charset="0"/>
                          <a:ea typeface="+mn-ea"/>
                        </a:rPr>
                        <a:t>Senior Vice President </a:t>
                      </a:r>
                    </a:p>
                    <a:p>
                      <a:pPr marL="342900" marR="0" lvl="0" indent="-342900" algn="l" defTabSz="914400" rtl="0" eaLnBrk="1" fontAlgn="base" latinLnBrk="0" hangingPunct="1">
                        <a:lnSpc>
                          <a:spcPct val="100000"/>
                        </a:lnSpc>
                        <a:spcBef>
                          <a:spcPct val="20000"/>
                        </a:spcBef>
                        <a:spcAft>
                          <a:spcPct val="0"/>
                        </a:spcAft>
                        <a:buClr>
                          <a:srgbClr val="31B529"/>
                        </a:buClr>
                        <a:buSzTx/>
                        <a:buFontTx/>
                        <a:buNone/>
                        <a:tabLst/>
                        <a:defRPr/>
                      </a:pPr>
                      <a:r>
                        <a:rPr kumimoji="0" lang="en-US" sz="2000" b="0" i="0" u="none" strike="noStrike" kern="0" cap="none" spc="0" normalizeH="0" baseline="0" noProof="0" dirty="0" smtClean="0">
                          <a:ln>
                            <a:noFill/>
                          </a:ln>
                          <a:solidFill>
                            <a:srgbClr val="10253F"/>
                          </a:solidFill>
                          <a:effectLst/>
                          <a:uLnTx/>
                          <a:uFillTx/>
                          <a:latin typeface="Trebuchet MS" pitchFamily="34" charset="0"/>
                          <a:ea typeface="+mn-ea"/>
                        </a:rPr>
                        <a:t>National Rural Health Association</a:t>
                      </a:r>
                    </a:p>
                    <a:p>
                      <a:pPr marL="342900" marR="0" lvl="0" indent="-342900" algn="l" defTabSz="914400" rtl="0" eaLnBrk="1" fontAlgn="base" latinLnBrk="0" hangingPunct="1">
                        <a:lnSpc>
                          <a:spcPct val="100000"/>
                        </a:lnSpc>
                        <a:spcBef>
                          <a:spcPct val="20000"/>
                        </a:spcBef>
                        <a:spcAft>
                          <a:spcPct val="0"/>
                        </a:spcAft>
                        <a:buClr>
                          <a:srgbClr val="31B529"/>
                        </a:buClr>
                        <a:buSzTx/>
                        <a:buFontTx/>
                        <a:buNone/>
                        <a:tabLst/>
                        <a:defRPr/>
                      </a:pPr>
                      <a:r>
                        <a:rPr kumimoji="0" lang="en-US" sz="2000" b="0" i="0" u="none" strike="noStrike" kern="0" cap="none" spc="0" normalizeH="0" baseline="0" noProof="0" dirty="0" smtClean="0">
                          <a:ln>
                            <a:noFill/>
                          </a:ln>
                          <a:solidFill>
                            <a:srgbClr val="10253F"/>
                          </a:solidFill>
                          <a:effectLst/>
                          <a:uLnTx/>
                          <a:uFillTx/>
                          <a:latin typeface="Trebuchet MS" pitchFamily="34" charset="0"/>
                          <a:ea typeface="+mn-ea"/>
                          <a:hlinkClick r:id="rId2"/>
                        </a:rPr>
                        <a:t>bslabach@nrharural.org</a:t>
                      </a:r>
                      <a:endParaRPr kumimoji="0" lang="en-US" sz="2000" b="0" i="0" u="none" strike="noStrike" kern="0" cap="none" spc="0" normalizeH="0" baseline="0" noProof="0" dirty="0" smtClean="0">
                        <a:ln>
                          <a:noFill/>
                        </a:ln>
                        <a:solidFill>
                          <a:srgbClr val="10253F"/>
                        </a:solidFill>
                        <a:effectLst/>
                        <a:uLnTx/>
                        <a:uFillTx/>
                        <a:latin typeface="Trebuchet MS" pitchFamily="34" charset="0"/>
                        <a:ea typeface="+mn-ea"/>
                      </a:endParaRPr>
                    </a:p>
                    <a:p>
                      <a:pPr marL="342900" marR="0" lvl="0" indent="-342900" algn="l" defTabSz="914400" rtl="0" eaLnBrk="1" fontAlgn="base" latinLnBrk="0" hangingPunct="1">
                        <a:lnSpc>
                          <a:spcPct val="100000"/>
                        </a:lnSpc>
                        <a:spcBef>
                          <a:spcPct val="20000"/>
                        </a:spcBef>
                        <a:spcAft>
                          <a:spcPct val="0"/>
                        </a:spcAft>
                        <a:buClr>
                          <a:srgbClr val="31B529"/>
                        </a:buClr>
                        <a:buSzTx/>
                        <a:buFontTx/>
                        <a:buNone/>
                        <a:tabLst/>
                        <a:defRPr/>
                      </a:pPr>
                      <a:endParaRPr kumimoji="0" lang="en-US" sz="2000" b="0" i="0" u="none" strike="noStrike" kern="0" cap="none" spc="0" normalizeH="0" baseline="0" noProof="0" dirty="0" smtClean="0">
                        <a:ln>
                          <a:noFill/>
                        </a:ln>
                        <a:solidFill>
                          <a:srgbClr val="007934"/>
                        </a:solidFill>
                        <a:effectLst/>
                        <a:uLnTx/>
                        <a:uFillTx/>
                        <a:latin typeface="Trebuchet MS" pitchFamily="34" charset="0"/>
                        <a:ea typeface="+mn-ea"/>
                      </a:endParaRPr>
                    </a:p>
                    <a:p>
                      <a:endParaRPr lang="en-US" dirty="0"/>
                    </a:p>
                  </a:txBody>
                  <a:tcPr>
                    <a:noFill/>
                  </a:tcPr>
                </a:tc>
              </a:tr>
            </a:tbl>
          </a:graphicData>
        </a:graphic>
      </p:graphicFrame>
    </p:spTree>
    <p:extLst>
      <p:ext uri="{BB962C8B-B14F-4D97-AF65-F5344CB8AC3E}">
        <p14:creationId xmlns:p14="http://schemas.microsoft.com/office/powerpoint/2010/main" val="3284045746"/>
      </p:ext>
    </p:extLst>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B1A476F-7201-4CF6-8B99-285BE03E2C9B}"/>
              </a:ext>
            </a:extLst>
          </p:cNvPr>
          <p:cNvSpPr>
            <a:spLocks noGrp="1"/>
          </p:cNvSpPr>
          <p:nvPr>
            <p:ph sz="quarter" idx="10"/>
          </p:nvPr>
        </p:nvSpPr>
        <p:spPr/>
        <p:txBody>
          <a:bodyPr>
            <a:normAutofit/>
          </a:bodyPr>
          <a:lstStyle/>
          <a:p>
            <a:r>
              <a:rPr lang="en-US" b="1" dirty="0">
                <a:solidFill>
                  <a:srgbClr val="10253F"/>
                </a:solidFill>
              </a:rPr>
              <a:t>The State of Rural America</a:t>
            </a:r>
          </a:p>
        </p:txBody>
      </p:sp>
      <p:sp>
        <p:nvSpPr>
          <p:cNvPr id="3" name="Content Placeholder 2">
            <a:extLst>
              <a:ext uri="{FF2B5EF4-FFF2-40B4-BE49-F238E27FC236}">
                <a16:creationId xmlns="" xmlns:a16="http://schemas.microsoft.com/office/drawing/2014/main" id="{71690879-B96E-46B9-A8EC-63E2B0DC8021}"/>
              </a:ext>
            </a:extLst>
          </p:cNvPr>
          <p:cNvSpPr>
            <a:spLocks noGrp="1"/>
          </p:cNvSpPr>
          <p:nvPr>
            <p:ph sz="quarter" idx="11"/>
          </p:nvPr>
        </p:nvSpPr>
        <p:spPr/>
        <p:txBody>
          <a:bodyPr/>
          <a:lstStyle/>
          <a:p>
            <a:endParaRPr lang="en-US" dirty="0"/>
          </a:p>
          <a:p>
            <a:endParaRPr lang="en-US" dirty="0"/>
          </a:p>
          <a:p>
            <a:endParaRPr lang="en-US" dirty="0"/>
          </a:p>
        </p:txBody>
      </p:sp>
      <p:pic>
        <p:nvPicPr>
          <p:cNvPr id="433154" name="Picture 2" descr="Image result for rural america health care">
            <a:extLst>
              <a:ext uri="{FF2B5EF4-FFF2-40B4-BE49-F238E27FC236}">
                <a16:creationId xmlns="" xmlns:a16="http://schemas.microsoft.com/office/drawing/2014/main" id="{365E6048-DE84-40C9-96A7-5EC1719CD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0" y="1295400"/>
            <a:ext cx="8894663"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1B496654-D917-4177-B014-4FB1C6C06BBE}"/>
              </a:ext>
            </a:extLst>
          </p:cNvPr>
          <p:cNvSpPr txBox="1"/>
          <p:nvPr/>
        </p:nvSpPr>
        <p:spPr>
          <a:xfrm>
            <a:off x="46610" y="3124200"/>
            <a:ext cx="2696590" cy="3816429"/>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10253F"/>
                </a:solidFill>
              </a:rPr>
              <a:t>Workforce Shortages</a:t>
            </a:r>
          </a:p>
          <a:p>
            <a:pPr marL="285750" indent="-285750">
              <a:buFont typeface="Arial" panose="020B0604020202020204" pitchFamily="34" charset="0"/>
              <a:buChar char="•"/>
            </a:pPr>
            <a:endParaRPr lang="en-US" sz="2800" b="1" dirty="0">
              <a:solidFill>
                <a:prstClr val="black"/>
              </a:solidFill>
            </a:endParaRPr>
          </a:p>
          <a:p>
            <a:pPr marL="285750" indent="-285750">
              <a:buFont typeface="Arial" panose="020B0604020202020204" pitchFamily="34" charset="0"/>
              <a:buChar char="•"/>
            </a:pPr>
            <a:r>
              <a:rPr lang="en-US" sz="2800" b="1" dirty="0">
                <a:solidFill>
                  <a:srgbClr val="10253F"/>
                </a:solidFill>
              </a:rPr>
              <a:t>Vulnerable Populations</a:t>
            </a:r>
          </a:p>
          <a:p>
            <a:pPr marL="285750" indent="-285750">
              <a:buFont typeface="Arial" panose="020B0604020202020204" pitchFamily="34" charset="0"/>
              <a:buChar char="•"/>
            </a:pPr>
            <a:endParaRPr lang="en-US" sz="2800" b="1" dirty="0">
              <a:solidFill>
                <a:prstClr val="black"/>
              </a:solidFill>
            </a:endParaRPr>
          </a:p>
          <a:p>
            <a:pPr marL="285750" indent="-285750">
              <a:buFont typeface="Arial" panose="020B0604020202020204" pitchFamily="34" charset="0"/>
              <a:buChar char="•"/>
            </a:pPr>
            <a:r>
              <a:rPr lang="en-US" sz="2800" b="1" dirty="0">
                <a:solidFill>
                  <a:srgbClr val="10253F"/>
                </a:solidFill>
              </a:rPr>
              <a:t>Chronic Poverty</a:t>
            </a:r>
          </a:p>
          <a:p>
            <a:endParaRPr lang="en-US" dirty="0">
              <a:solidFill>
                <a:prstClr val="black"/>
              </a:solidFill>
            </a:endParaRPr>
          </a:p>
        </p:txBody>
      </p:sp>
    </p:spTree>
    <p:extLst>
      <p:ext uri="{BB962C8B-B14F-4D97-AF65-F5344CB8AC3E}">
        <p14:creationId xmlns:p14="http://schemas.microsoft.com/office/powerpoint/2010/main" val="2495600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42" name="Picture 2" descr="https://www.ruralhealthinfo.org/rural-maps/mapfiles/hpsa-primary-ca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0"/>
            <a:ext cx="8458200" cy="5525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943600"/>
            <a:ext cx="8763000" cy="91440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1F497D">
                    <a:lumMod val="75000"/>
                  </a:srgbClr>
                </a:solidFill>
              </a:rPr>
              <a:t>6,000 areas in the U.S. are primary care health shortage areas; </a:t>
            </a:r>
          </a:p>
          <a:p>
            <a:pPr marL="285750" indent="-285750">
              <a:buFont typeface="Arial" panose="020B0604020202020204" pitchFamily="34" charset="0"/>
              <a:buChar char="•"/>
            </a:pPr>
            <a:r>
              <a:rPr lang="en-US" b="1" dirty="0">
                <a:solidFill>
                  <a:srgbClr val="1F497D">
                    <a:lumMod val="75000"/>
                  </a:srgbClr>
                </a:solidFill>
              </a:rPr>
              <a:t>4,300 areas are dental health shortage areas; and </a:t>
            </a:r>
          </a:p>
          <a:p>
            <a:pPr marL="285750" indent="-285750">
              <a:buFont typeface="Arial" panose="020B0604020202020204" pitchFamily="34" charset="0"/>
              <a:buChar char="•"/>
            </a:pPr>
            <a:r>
              <a:rPr lang="en-US" b="1" dirty="0">
                <a:solidFill>
                  <a:srgbClr val="1F497D">
                    <a:lumMod val="75000"/>
                  </a:srgbClr>
                </a:solidFill>
              </a:rPr>
              <a:t>3,500 areas are short of mental health shortage areas.</a:t>
            </a:r>
          </a:p>
        </p:txBody>
      </p:sp>
    </p:spTree>
    <p:extLst>
      <p:ext uri="{BB962C8B-B14F-4D97-AF65-F5344CB8AC3E}">
        <p14:creationId xmlns:p14="http://schemas.microsoft.com/office/powerpoint/2010/main" val="163217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solidFill>
                  <a:srgbClr val="10253F"/>
                </a:solidFill>
              </a:rPr>
              <a:t>Rural Populations Suffer many Health Disparities</a:t>
            </a:r>
          </a:p>
        </p:txBody>
      </p:sp>
      <p:sp>
        <p:nvSpPr>
          <p:cNvPr id="12" name="TextBox 11"/>
          <p:cNvSpPr txBox="1"/>
          <p:nvPr/>
        </p:nvSpPr>
        <p:spPr>
          <a:xfrm>
            <a:off x="173735" y="1146597"/>
            <a:ext cx="8498316" cy="307777"/>
          </a:xfrm>
          <a:prstGeom prst="rect">
            <a:avLst/>
          </a:prstGeom>
          <a:noFill/>
        </p:spPr>
        <p:txBody>
          <a:bodyPr wrap="square" rtlCol="0">
            <a:spAutoFit/>
          </a:bodyPr>
          <a:lstStyle/>
          <a:p>
            <a:r>
              <a:rPr lang="en-US" sz="1400" dirty="0">
                <a:solidFill>
                  <a:prstClr val="black"/>
                </a:solidFill>
              </a:rPr>
              <a:t>Rural hospitals care for </a:t>
            </a:r>
            <a:r>
              <a:rPr lang="en-US" sz="1400" b="1" dirty="0">
                <a:solidFill>
                  <a:prstClr val="black"/>
                </a:solidFill>
              </a:rPr>
              <a:t>older, poorer, and sicker populations </a:t>
            </a:r>
            <a:r>
              <a:rPr lang="en-US" sz="1400" dirty="0">
                <a:solidFill>
                  <a:prstClr val="black"/>
                </a:solidFill>
              </a:rPr>
              <a:t>than non-rural providers:</a:t>
            </a: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173735" y="3577567"/>
            <a:ext cx="8498316" cy="307777"/>
          </a:xfrm>
          <a:prstGeom prst="rect">
            <a:avLst/>
          </a:prstGeom>
          <a:noFill/>
        </p:spPr>
        <p:txBody>
          <a:bodyPr wrap="square" rtlCol="0">
            <a:spAutoFit/>
          </a:bodyPr>
          <a:lstStyle/>
          <a:p>
            <a:r>
              <a:rPr lang="en-US" sz="1400" dirty="0">
                <a:solidFill>
                  <a:prstClr val="black"/>
                </a:solidFill>
              </a:rPr>
              <a:t>These rural populations also have </a:t>
            </a:r>
            <a:r>
              <a:rPr lang="en-US" sz="1400" b="1" dirty="0">
                <a:solidFill>
                  <a:prstClr val="black"/>
                </a:solidFill>
              </a:rPr>
              <a:t>less access </a:t>
            </a:r>
            <a:r>
              <a:rPr lang="en-US" sz="1400" dirty="0">
                <a:solidFill>
                  <a:prstClr val="black"/>
                </a:solidFill>
              </a:rPr>
              <a:t>to primary, dental, and mental healthcare:</a:t>
            </a:r>
          </a:p>
        </p:txBody>
      </p:sp>
      <p:pic>
        <p:nvPicPr>
          <p:cNvPr id="8" name="Picture 7"/>
          <p:cNvPicPr>
            <a:picLocks noChangeAspect="1"/>
          </p:cNvPicPr>
          <p:nvPr/>
        </p:nvPicPr>
        <p:blipFill>
          <a:blip r:embed="rId2"/>
          <a:stretch>
            <a:fillRect/>
          </a:stretch>
        </p:blipFill>
        <p:spPr>
          <a:xfrm>
            <a:off x="2600031" y="4031492"/>
            <a:ext cx="3645724" cy="2091109"/>
          </a:xfrm>
          <a:prstGeom prst="rect">
            <a:avLst/>
          </a:prstGeom>
        </p:spPr>
      </p:pic>
      <p:pic>
        <p:nvPicPr>
          <p:cNvPr id="3" name="Picture 2"/>
          <p:cNvPicPr>
            <a:picLocks noChangeAspect="1"/>
          </p:cNvPicPr>
          <p:nvPr/>
        </p:nvPicPr>
        <p:blipFill>
          <a:blip r:embed="rId3"/>
          <a:stretch>
            <a:fillRect/>
          </a:stretch>
        </p:blipFill>
        <p:spPr>
          <a:xfrm>
            <a:off x="1491170" y="1469730"/>
            <a:ext cx="6206266" cy="2091109"/>
          </a:xfrm>
          <a:prstGeom prst="rect">
            <a:avLst/>
          </a:prstGeom>
        </p:spPr>
      </p:pic>
    </p:spTree>
    <p:extLst>
      <p:ext uri="{BB962C8B-B14F-4D97-AF65-F5344CB8AC3E}">
        <p14:creationId xmlns:p14="http://schemas.microsoft.com/office/powerpoint/2010/main" val="224077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b="1" dirty="0">
                <a:solidFill>
                  <a:srgbClr val="10253F"/>
                </a:solidFill>
              </a:rPr>
              <a:t>Rural Health Disparities Vary by State </a:t>
            </a:r>
          </a:p>
        </p:txBody>
      </p:sp>
      <p:pic>
        <p:nvPicPr>
          <p:cNvPr id="12" name="Picture 11">
            <a:extLst>
              <a:ext uri="{FF2B5EF4-FFF2-40B4-BE49-F238E27FC236}">
                <a16:creationId xmlns:a16="http://schemas.microsoft.com/office/drawing/2014/main" xmlns="" id="{B16040D7-C22A-436F-810A-AEE2ADA3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902" y="1193869"/>
            <a:ext cx="936912" cy="968579"/>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1140143" y="1193869"/>
            <a:ext cx="6882981" cy="5297883"/>
          </a:xfrm>
          <a:prstGeom prst="rect">
            <a:avLst/>
          </a:prstGeom>
        </p:spPr>
      </p:pic>
      <p:sp>
        <p:nvSpPr>
          <p:cNvPr id="3" name="Speech Bubble: Rectangle with Corners Rounded 2"/>
          <p:cNvSpPr/>
          <p:nvPr/>
        </p:nvSpPr>
        <p:spPr>
          <a:xfrm>
            <a:off x="39330" y="1632154"/>
            <a:ext cx="1219200" cy="1750142"/>
          </a:xfrm>
          <a:prstGeom prst="wedgeRoundRectCallout">
            <a:avLst>
              <a:gd name="adj1" fmla="val 59023"/>
              <a:gd name="adj2" fmla="val 208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prstClr val="white"/>
                </a:solidFill>
              </a:rPr>
              <a:t>Rural communities in the South are faced with the highest rates of premature death and diabetes in the nation. </a:t>
            </a:r>
          </a:p>
        </p:txBody>
      </p:sp>
      <p:sp>
        <p:nvSpPr>
          <p:cNvPr id="6" name="Speech Bubble: Rectangle with Corners Rounded 5"/>
          <p:cNvSpPr/>
          <p:nvPr/>
        </p:nvSpPr>
        <p:spPr>
          <a:xfrm>
            <a:off x="7831446" y="3932905"/>
            <a:ext cx="1262995" cy="2295832"/>
          </a:xfrm>
          <a:prstGeom prst="wedgeRoundRectCallout">
            <a:avLst>
              <a:gd name="adj1" fmla="val -58719"/>
              <a:gd name="adj2" fmla="val 208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rPr>
              <a:t>Opioid abuse is most prevalent across the Mid-Atlantic and West, while rural populations in the Northeast see the highest suicide rates.</a:t>
            </a:r>
          </a:p>
        </p:txBody>
      </p:sp>
    </p:spTree>
    <p:extLst>
      <p:ext uri="{BB962C8B-B14F-4D97-AF65-F5344CB8AC3E}">
        <p14:creationId xmlns:p14="http://schemas.microsoft.com/office/powerpoint/2010/main" val="738343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
        <a:ea typeface="MS PGothic"/>
        <a:cs typeface="MS PGothic"/>
      </a:majorFont>
      <a:minorFont>
        <a:latin typeface=""/>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
        <a:ea typeface="MS PGothic"/>
        <a:cs typeface="MS PGothic"/>
      </a:majorFont>
      <a:minorFont>
        <a:latin typeface=""/>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heme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
        <a:ea typeface="MS PGothic"/>
        <a:cs typeface="MS PGothic"/>
      </a:majorFont>
      <a:minorFont>
        <a:latin typeface=""/>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70933</TotalTime>
  <Words>3109</Words>
  <Application>Microsoft Office PowerPoint</Application>
  <PresentationFormat>On-screen Show (4:3)</PresentationFormat>
  <Paragraphs>441</Paragraphs>
  <Slides>58</Slides>
  <Notes>6</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58</vt:i4>
      </vt:variant>
    </vt:vector>
  </HeadingPairs>
  <TitlesOfParts>
    <vt:vector size="80" baseType="lpstr">
      <vt:lpstr>MS PGothic</vt:lpstr>
      <vt:lpstr>MS PGothic</vt:lpstr>
      <vt:lpstr>Agency FB</vt:lpstr>
      <vt:lpstr>Arial</vt:lpstr>
      <vt:lpstr>Bookman Old Style</vt:lpstr>
      <vt:lpstr>Calibri</vt:lpstr>
      <vt:lpstr>Courier New</vt:lpstr>
      <vt:lpstr>Franklin Gothic Medium</vt:lpstr>
      <vt:lpstr>Georgia</vt:lpstr>
      <vt:lpstr>Helvetica Neue Light</vt:lpstr>
      <vt:lpstr>Tahoma</vt:lpstr>
      <vt:lpstr>Trebuchet MS</vt:lpstr>
      <vt:lpstr>Verdana</vt:lpstr>
      <vt:lpstr>Wingdings</vt:lpstr>
      <vt:lpstr>Office Theme</vt:lpstr>
      <vt:lpstr>3_Office Theme</vt:lpstr>
      <vt:lpstr>4_Blank Presentation</vt:lpstr>
      <vt:lpstr>3_Blank Presentation</vt:lpstr>
      <vt:lpstr>3_Theme1</vt:lpstr>
      <vt:lpstr>Default Theme</vt:lpstr>
      <vt:lpstr>5_Blank Presentation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Rural Populations Suffer many Health Disparities</vt:lpstr>
      <vt:lpstr>Rural Health Disparities Vary by State </vt:lpstr>
      <vt:lpstr>PowerPoint Presentation</vt:lpstr>
      <vt:lpstr>Mapping the Opioid Crisis</vt:lpstr>
      <vt:lpstr>PowerPoint Presentation</vt:lpstr>
      <vt:lpstr>Chronic Poverty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  Can We Expect More Proposals to Block Grant Medicaid?</vt:lpstr>
      <vt:lpstr>PowerPoint Presentation</vt:lpstr>
      <vt:lpstr>PowerPoint Presentation</vt:lpstr>
      <vt:lpstr>Rural Hospital Closures and Risk of Closures</vt:lpstr>
      <vt:lpstr>PowerPoint Presentation</vt:lpstr>
      <vt:lpstr>The latest closures…</vt:lpstr>
      <vt:lpstr>PowerPoint Presentation</vt:lpstr>
      <vt:lpstr>CAH Lab Services</vt:lpstr>
      <vt:lpstr>PowerPoint Presentation</vt:lpstr>
      <vt:lpstr>Rural communities are still grappling with the economic consequences of the Great Recession</vt:lpstr>
      <vt:lpstr>Focus on rebuilding rural health in the infrastructure package</vt:lpstr>
      <vt:lpstr>PowerPoint Presentation</vt:lpstr>
      <vt:lpstr>PowerPoint Presentation</vt:lpstr>
      <vt:lpstr>PowerPoint Presentation</vt:lpstr>
      <vt:lpstr>PowerPoint Presentation</vt:lpstr>
      <vt:lpstr>PowerPoint Presentation</vt:lpstr>
      <vt:lpstr>PowerPoint Presentation</vt:lpstr>
      <vt:lpstr>VBP for Critical Access Hospitals</vt:lpstr>
      <vt:lpstr>PowerPoint Presentation</vt:lpstr>
      <vt:lpstr>PowerPoint Presentation</vt:lpstr>
      <vt:lpstr>PowerPoint Presentation</vt:lpstr>
      <vt:lpstr>NRHA Meeting with Seema Verma, CMS Administrator</vt:lpstr>
      <vt:lpstr>PowerPoint Presentation</vt:lpstr>
      <vt:lpstr>PowerPoint Presentation</vt:lpstr>
      <vt:lpstr>PowerPoint Presentation</vt:lpstr>
      <vt:lpstr>PowerPoint Presentation</vt:lpstr>
      <vt:lpstr>Expect More on 340B</vt:lpstr>
      <vt:lpstr>MedPAC on MIPS: Burdensome and Inequitable</vt:lpstr>
      <vt:lpstr>PowerPoint Presentation</vt:lpstr>
      <vt:lpstr>Practice Transformation Networks  That Are Recruiting </vt:lpstr>
      <vt:lpstr>Practice Transformation Networks  That Are Recruiting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2009 NRHA and Policy Partners Policy Institute</dc:title>
  <dc:creator>Tim Fry</dc:creator>
  <cp:lastModifiedBy>Brock Slabach</cp:lastModifiedBy>
  <cp:revision>930</cp:revision>
  <cp:lastPrinted>2017-12-05T19:58:54Z</cp:lastPrinted>
  <dcterms:created xsi:type="dcterms:W3CDTF">2009-01-23T19:28:03Z</dcterms:created>
  <dcterms:modified xsi:type="dcterms:W3CDTF">2018-01-23T14:02:35Z</dcterms:modified>
</cp:coreProperties>
</file>