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58" r:id="rId2"/>
    <p:sldMasterId id="2147483662" r:id="rId3"/>
    <p:sldMasterId id="2147483666" r:id="rId4"/>
  </p:sldMasterIdLst>
  <p:notesMasterIdLst>
    <p:notesMasterId r:id="rId48"/>
  </p:notesMasterIdLst>
  <p:sldIdLst>
    <p:sldId id="256" r:id="rId5"/>
    <p:sldId id="260" r:id="rId6"/>
    <p:sldId id="261" r:id="rId7"/>
    <p:sldId id="264" r:id="rId8"/>
    <p:sldId id="265" r:id="rId9"/>
    <p:sldId id="266" r:id="rId10"/>
    <p:sldId id="269" r:id="rId11"/>
    <p:sldId id="271" r:id="rId12"/>
    <p:sldId id="270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2" r:id="rId31"/>
    <p:sldId id="294" r:id="rId32"/>
    <p:sldId id="295" r:id="rId33"/>
    <p:sldId id="296" r:id="rId34"/>
    <p:sldId id="298" r:id="rId35"/>
    <p:sldId id="297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268" r:id="rId46"/>
    <p:sldId id="267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1"/>
    <p:restoredTop sz="84381" autoAdjust="0"/>
  </p:normalViewPr>
  <p:slideViewPr>
    <p:cSldViewPr snapToGrid="0" snapToObjects="1">
      <p:cViewPr varScale="1">
        <p:scale>
          <a:sx n="64" d="100"/>
          <a:sy n="64" d="100"/>
        </p:scale>
        <p:origin x="87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Level 10</c:v>
                </c:pt>
                <c:pt idx="1">
                  <c:v>Level 9</c:v>
                </c:pt>
                <c:pt idx="2">
                  <c:v>Level 8</c:v>
                </c:pt>
                <c:pt idx="3">
                  <c:v>Level 7</c:v>
                </c:pt>
                <c:pt idx="4">
                  <c:v>Level 6</c:v>
                </c:pt>
                <c:pt idx="5">
                  <c:v>Level 4</c:v>
                </c:pt>
                <c:pt idx="6">
                  <c:v>Xcel 2</c:v>
                </c:pt>
                <c:pt idx="7">
                  <c:v>Level 3</c:v>
                </c:pt>
                <c:pt idx="8">
                  <c:v>Xcel 1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159</c:v>
                </c:pt>
                <c:pt idx="1">
                  <c:v>70</c:v>
                </c:pt>
                <c:pt idx="2">
                  <c:v>94</c:v>
                </c:pt>
                <c:pt idx="3">
                  <c:v>94</c:v>
                </c:pt>
                <c:pt idx="4">
                  <c:v>71</c:v>
                </c:pt>
                <c:pt idx="5">
                  <c:v>55</c:v>
                </c:pt>
                <c:pt idx="6">
                  <c:v>61</c:v>
                </c:pt>
                <c:pt idx="7">
                  <c:v>19</c:v>
                </c:pt>
                <c:pt idx="8">
                  <c:v>21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38204496"/>
        <c:axId val="238206064"/>
      </c:barChart>
      <c:catAx>
        <c:axId val="23820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8206064"/>
        <c:crosses val="autoZero"/>
        <c:auto val="1"/>
        <c:lblAlgn val="ctr"/>
        <c:lblOffset val="100"/>
        <c:noMultiLvlLbl val="0"/>
      </c:catAx>
      <c:valAx>
        <c:axId val="2382060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Injuries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crossAx val="238204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Injuries</c:v>
                </c:pt>
              </c:strCache>
            </c:strRef>
          </c:tx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5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</c:v>
                </c:pt>
                <c:pt idx="1">
                  <c:v>7</c:v>
                </c:pt>
                <c:pt idx="2">
                  <c:v>24</c:v>
                </c:pt>
                <c:pt idx="3">
                  <c:v>45</c:v>
                </c:pt>
                <c:pt idx="4">
                  <c:v>73</c:v>
                </c:pt>
                <c:pt idx="5">
                  <c:v>79</c:v>
                </c:pt>
                <c:pt idx="6">
                  <c:v>92</c:v>
                </c:pt>
                <c:pt idx="7">
                  <c:v>102</c:v>
                </c:pt>
                <c:pt idx="8">
                  <c:v>69</c:v>
                </c:pt>
                <c:pt idx="9">
                  <c:v>65</c:v>
                </c:pt>
                <c:pt idx="10">
                  <c:v>44</c:v>
                </c:pt>
                <c:pt idx="11">
                  <c:v>31</c:v>
                </c:pt>
                <c:pt idx="12">
                  <c:v>12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237921896"/>
        <c:axId val="237921504"/>
      </c:lineChart>
      <c:catAx>
        <c:axId val="2379218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Years of Age</a:t>
                </a:r>
              </a:p>
            </c:rich>
          </c:tx>
          <c:layout>
            <c:manualLayout>
              <c:xMode val="edge"/>
              <c:yMode val="edge"/>
              <c:x val="0.47077038981238456"/>
              <c:y val="0.940792710855126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921504"/>
        <c:crosses val="autoZero"/>
        <c:auto val="1"/>
        <c:lblAlgn val="ctr"/>
        <c:lblOffset val="100"/>
        <c:noMultiLvlLbl val="0"/>
      </c:catAx>
      <c:valAx>
        <c:axId val="23792150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Injuries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237921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Injuries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5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</c:v>
                </c:pt>
                <c:pt idx="1">
                  <c:v>7</c:v>
                </c:pt>
                <c:pt idx="2">
                  <c:v>24</c:v>
                </c:pt>
                <c:pt idx="3">
                  <c:v>45</c:v>
                </c:pt>
                <c:pt idx="4">
                  <c:v>73</c:v>
                </c:pt>
                <c:pt idx="5">
                  <c:v>79</c:v>
                </c:pt>
                <c:pt idx="6">
                  <c:v>92</c:v>
                </c:pt>
                <c:pt idx="7">
                  <c:v>102</c:v>
                </c:pt>
                <c:pt idx="8">
                  <c:v>69</c:v>
                </c:pt>
                <c:pt idx="9">
                  <c:v>65</c:v>
                </c:pt>
                <c:pt idx="10">
                  <c:v>44</c:v>
                </c:pt>
                <c:pt idx="11">
                  <c:v>31</c:v>
                </c:pt>
                <c:pt idx="12">
                  <c:v>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Apophysitis Injuries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5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  <c:pt idx="1">
                  <c:v>3</c:v>
                </c:pt>
                <c:pt idx="2">
                  <c:v>3</c:v>
                </c:pt>
                <c:pt idx="3">
                  <c:v>11</c:v>
                </c:pt>
                <c:pt idx="4">
                  <c:v>16</c:v>
                </c:pt>
                <c:pt idx="5">
                  <c:v>13</c:v>
                </c:pt>
                <c:pt idx="6">
                  <c:v>13</c:v>
                </c:pt>
                <c:pt idx="7">
                  <c:v>16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7919544"/>
        <c:axId val="237920328"/>
      </c:lineChart>
      <c:catAx>
        <c:axId val="237919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Years of Age</a:t>
                </a:r>
              </a:p>
            </c:rich>
          </c:tx>
          <c:layout>
            <c:manualLayout>
              <c:xMode val="edge"/>
              <c:yMode val="edge"/>
              <c:x val="0.43343469835087822"/>
              <c:y val="0.946404776176915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920328"/>
        <c:crosses val="autoZero"/>
        <c:auto val="1"/>
        <c:lblAlgn val="ctr"/>
        <c:lblOffset val="100"/>
        <c:noMultiLvlLbl val="0"/>
      </c:catAx>
      <c:valAx>
        <c:axId val="237920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Injuries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919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Injury Rates per 1000 A-Es by Level</a:t>
            </a:r>
          </a:p>
        </c:rich>
      </c:tx>
      <c:layout>
        <c:manualLayout>
          <c:xMode val="edge"/>
          <c:yMode val="edge"/>
          <c:x val="0.21352217772048401"/>
          <c:y val="0.152779593654400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Level 10</c:v>
                </c:pt>
                <c:pt idx="1">
                  <c:v>Level 9</c:v>
                </c:pt>
                <c:pt idx="2">
                  <c:v>Level 8</c:v>
                </c:pt>
                <c:pt idx="3">
                  <c:v>Level 7</c:v>
                </c:pt>
                <c:pt idx="4">
                  <c:v>Level 6</c:v>
                </c:pt>
                <c:pt idx="5">
                  <c:v>Level 4</c:v>
                </c:pt>
                <c:pt idx="6">
                  <c:v>Xcel 2</c:v>
                </c:pt>
                <c:pt idx="7">
                  <c:v>Level 3</c:v>
                </c:pt>
                <c:pt idx="8">
                  <c:v>Xcel 1</c:v>
                </c:pt>
              </c:strCache>
            </c:strRef>
          </c:cat>
          <c:val>
            <c:numRef>
              <c:f>Sheet1!$B$2:$B$10</c:f>
              <c:numCache>
                <c:formatCode>0.00</c:formatCode>
                <c:ptCount val="9"/>
                <c:pt idx="0">
                  <c:v>12.387036459956372</c:v>
                </c:pt>
                <c:pt idx="1">
                  <c:v>6.3997074419455107</c:v>
                </c:pt>
                <c:pt idx="2">
                  <c:v>8.0020430748276148</c:v>
                </c:pt>
                <c:pt idx="3">
                  <c:v>5.2181636504940601</c:v>
                </c:pt>
                <c:pt idx="4">
                  <c:v>4.550406973018009</c:v>
                </c:pt>
                <c:pt idx="5">
                  <c:v>2.8513660635595417</c:v>
                </c:pt>
                <c:pt idx="6">
                  <c:v>3.4722222222222219</c:v>
                </c:pt>
                <c:pt idx="7">
                  <c:v>1.1354129317557071</c:v>
                </c:pt>
                <c:pt idx="8">
                  <c:v>1.7613016858173278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9406136"/>
        <c:axId val="239408096"/>
      </c:barChart>
      <c:catAx>
        <c:axId val="239406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9408096"/>
        <c:crosses val="autoZero"/>
        <c:auto val="1"/>
        <c:lblAlgn val="ctr"/>
        <c:lblOffset val="100"/>
        <c:noMultiLvlLbl val="0"/>
      </c:catAx>
      <c:valAx>
        <c:axId val="239408096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9406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Injury Rates per 1000 hours by Level</a:t>
            </a:r>
          </a:p>
        </c:rich>
      </c:tx>
      <c:layout>
        <c:manualLayout>
          <c:xMode val="edge"/>
          <c:yMode val="edge"/>
          <c:x val="0.20459151426641842"/>
          <c:y val="0.140055934009290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Level 10</c:v>
                </c:pt>
                <c:pt idx="1">
                  <c:v>Level 9</c:v>
                </c:pt>
                <c:pt idx="2">
                  <c:v>Level 8</c:v>
                </c:pt>
                <c:pt idx="3">
                  <c:v>Level 7</c:v>
                </c:pt>
                <c:pt idx="4">
                  <c:v>Level 6</c:v>
                </c:pt>
                <c:pt idx="5">
                  <c:v>Level 4</c:v>
                </c:pt>
                <c:pt idx="6">
                  <c:v>Xcel 2</c:v>
                </c:pt>
                <c:pt idx="7">
                  <c:v>Level 3</c:v>
                </c:pt>
                <c:pt idx="8">
                  <c:v>Xcel 1</c:v>
                </c:pt>
              </c:strCache>
            </c:strRef>
          </c:cat>
          <c:val>
            <c:numRef>
              <c:f>Sheet1!$B$2:$B$10</c:f>
              <c:numCache>
                <c:formatCode>0.00</c:formatCode>
                <c:ptCount val="9"/>
                <c:pt idx="0">
                  <c:v>2.8929078272260833</c:v>
                </c:pt>
                <c:pt idx="1">
                  <c:v>1.4862942437947215</c:v>
                </c:pt>
                <c:pt idx="2">
                  <c:v>1.8797556317678701</c:v>
                </c:pt>
                <c:pt idx="3">
                  <c:v>1.3099402165582019</c:v>
                </c:pt>
                <c:pt idx="4">
                  <c:v>1.1596096525254174</c:v>
                </c:pt>
                <c:pt idx="5">
                  <c:v>0.88636052311386515</c:v>
                </c:pt>
                <c:pt idx="6">
                  <c:v>1.1512474993394481</c:v>
                </c:pt>
                <c:pt idx="7">
                  <c:v>0.37597704561195211</c:v>
                </c:pt>
                <c:pt idx="8">
                  <c:v>0.5823223570190641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9407312"/>
        <c:axId val="239826560"/>
      </c:barChart>
      <c:catAx>
        <c:axId val="23940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9826560"/>
        <c:crosses val="autoZero"/>
        <c:auto val="1"/>
        <c:lblAlgn val="ctr"/>
        <c:lblOffset val="100"/>
        <c:noMultiLvlLbl val="0"/>
      </c:catAx>
      <c:valAx>
        <c:axId val="23982656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9407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Injury Rate per 1000 A-Es by Level</a:t>
            </a:r>
          </a:p>
        </c:rich>
      </c:tx>
      <c:layout>
        <c:manualLayout>
          <c:xMode val="edge"/>
          <c:yMode val="edge"/>
          <c:x val="0.24901602856779301"/>
          <c:y val="0.139492985752285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Practice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Level 10</c:v>
                </c:pt>
                <c:pt idx="1">
                  <c:v>Level 9</c:v>
                </c:pt>
                <c:pt idx="2">
                  <c:v>Level 8</c:v>
                </c:pt>
                <c:pt idx="3">
                  <c:v>Level 7</c:v>
                </c:pt>
                <c:pt idx="4">
                  <c:v>Level 6</c:v>
                </c:pt>
                <c:pt idx="5">
                  <c:v>Level 4</c:v>
                </c:pt>
                <c:pt idx="6">
                  <c:v>Xcel 2</c:v>
                </c:pt>
                <c:pt idx="7">
                  <c:v>Level 3</c:v>
                </c:pt>
                <c:pt idx="8">
                  <c:v>Xcel 1</c:v>
                </c:pt>
              </c:strCache>
            </c:strRef>
          </c:cat>
          <c:val>
            <c:numRef>
              <c:f>Sheet1!$B$2:$B$10</c:f>
              <c:numCache>
                <c:formatCode>0.00</c:formatCode>
                <c:ptCount val="9"/>
                <c:pt idx="0">
                  <c:v>12.259615384615385</c:v>
                </c:pt>
                <c:pt idx="1">
                  <c:v>6.3789868667917444</c:v>
                </c:pt>
                <c:pt idx="2">
                  <c:v>8.0419580419580416</c:v>
                </c:pt>
                <c:pt idx="3">
                  <c:v>5.2812858783008041</c:v>
                </c:pt>
                <c:pt idx="4">
                  <c:v>4.5442571127502633</c:v>
                </c:pt>
                <c:pt idx="5">
                  <c:v>2.9380341880341878</c:v>
                </c:pt>
                <c:pt idx="6">
                  <c:v>3.2345330510468124</c:v>
                </c:pt>
                <c:pt idx="7">
                  <c:v>1.1824744834453573</c:v>
                </c:pt>
                <c:pt idx="8">
                  <c:v>1.8525052928722654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Level 10</c:v>
                </c:pt>
                <c:pt idx="1">
                  <c:v>Level 9</c:v>
                </c:pt>
                <c:pt idx="2">
                  <c:v>Level 8</c:v>
                </c:pt>
                <c:pt idx="3">
                  <c:v>Level 7</c:v>
                </c:pt>
                <c:pt idx="4">
                  <c:v>Level 6</c:v>
                </c:pt>
                <c:pt idx="5">
                  <c:v>Level 4</c:v>
                </c:pt>
                <c:pt idx="6">
                  <c:v>Xcel 2</c:v>
                </c:pt>
                <c:pt idx="7">
                  <c:v>Level 3</c:v>
                </c:pt>
                <c:pt idx="8">
                  <c:v>Xcel 1</c:v>
                </c:pt>
              </c:strCache>
            </c:strRef>
          </c:cat>
          <c:val>
            <c:numRef>
              <c:f>Sheet1!$C$2:$C$10</c:f>
              <c:numCache>
                <c:formatCode>0.00</c:formatCode>
                <c:ptCount val="9"/>
                <c:pt idx="0">
                  <c:v>16.853932584269664</c:v>
                </c:pt>
                <c:pt idx="1">
                  <c:v>7.1942446043165473</c:v>
                </c:pt>
                <c:pt idx="2">
                  <c:v>6.5146579804560263</c:v>
                </c:pt>
                <c:pt idx="3">
                  <c:v>3.3670033670033668</c:v>
                </c:pt>
                <c:pt idx="4">
                  <c:v>4.7732696897374707</c:v>
                </c:pt>
                <c:pt idx="5">
                  <c:v>0</c:v>
                </c:pt>
                <c:pt idx="6">
                  <c:v>10.638297872340425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9825384"/>
        <c:axId val="182863984"/>
      </c:barChart>
      <c:catAx>
        <c:axId val="239825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2863984"/>
        <c:crosses val="autoZero"/>
        <c:auto val="1"/>
        <c:lblAlgn val="ctr"/>
        <c:lblOffset val="100"/>
        <c:noMultiLvlLbl val="0"/>
      </c:catAx>
      <c:valAx>
        <c:axId val="18286398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9825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Injury Rate per 1000 hours by Level</a:t>
            </a:r>
          </a:p>
        </c:rich>
      </c:tx>
      <c:layout>
        <c:manualLayout>
          <c:xMode val="edge"/>
          <c:yMode val="edge"/>
          <c:x val="0.22208600159270936"/>
          <c:y val="0.159600045550087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Practice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Level 10</c:v>
                </c:pt>
                <c:pt idx="1">
                  <c:v>Level 9</c:v>
                </c:pt>
                <c:pt idx="2">
                  <c:v>Level 8</c:v>
                </c:pt>
                <c:pt idx="3">
                  <c:v>Level 7</c:v>
                </c:pt>
                <c:pt idx="4">
                  <c:v>Level 6</c:v>
                </c:pt>
                <c:pt idx="5">
                  <c:v>Level 4</c:v>
                </c:pt>
                <c:pt idx="6">
                  <c:v>Xcel 2</c:v>
                </c:pt>
                <c:pt idx="7">
                  <c:v>Level 3</c:v>
                </c:pt>
                <c:pt idx="8">
                  <c:v>Xcel 1</c:v>
                </c:pt>
              </c:strCache>
            </c:strRef>
          </c:cat>
          <c:val>
            <c:numRef>
              <c:f>Sheet1!$B$2:$B$10</c:f>
              <c:numCache>
                <c:formatCode>0.00</c:formatCode>
                <c:ptCount val="9"/>
                <c:pt idx="0">
                  <c:v>2.8483133517015413</c:v>
                </c:pt>
                <c:pt idx="1">
                  <c:v>1.474286705402827</c:v>
                </c:pt>
                <c:pt idx="2">
                  <c:v>1.880160222349383</c:v>
                </c:pt>
                <c:pt idx="3">
                  <c:v>1.320321469575201</c:v>
                </c:pt>
                <c:pt idx="4">
                  <c:v>1.1545991532939541</c:v>
                </c:pt>
                <c:pt idx="5">
                  <c:v>0.91575091575091572</c:v>
                </c:pt>
                <c:pt idx="6">
                  <c:v>1.0781776836822707</c:v>
                </c:pt>
                <c:pt idx="7">
                  <c:v>0.39415816114845242</c:v>
                </c:pt>
                <c:pt idx="8">
                  <c:v>0.61750176429075521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Level 10</c:v>
                </c:pt>
                <c:pt idx="1">
                  <c:v>Level 9</c:v>
                </c:pt>
                <c:pt idx="2">
                  <c:v>Level 8</c:v>
                </c:pt>
                <c:pt idx="3">
                  <c:v>Level 7</c:v>
                </c:pt>
                <c:pt idx="4">
                  <c:v>Level 6</c:v>
                </c:pt>
                <c:pt idx="5">
                  <c:v>Level 4</c:v>
                </c:pt>
                <c:pt idx="6">
                  <c:v>Xcel 2</c:v>
                </c:pt>
                <c:pt idx="7">
                  <c:v>Level 3</c:v>
                </c:pt>
                <c:pt idx="8">
                  <c:v>Xcel 1</c:v>
                </c:pt>
              </c:strCache>
            </c:strRef>
          </c:cat>
          <c:val>
            <c:numRef>
              <c:f>Sheet1!$C$2:$C$10</c:f>
              <c:numCache>
                <c:formatCode>0.00</c:formatCode>
                <c:ptCount val="9"/>
                <c:pt idx="0">
                  <c:v>4.815409309791332</c:v>
                </c:pt>
                <c:pt idx="1">
                  <c:v>2.0554984583761562</c:v>
                </c:pt>
                <c:pt idx="2">
                  <c:v>1.8613308515588647</c:v>
                </c:pt>
                <c:pt idx="3">
                  <c:v>0.96200096200096208</c:v>
                </c:pt>
                <c:pt idx="4">
                  <c:v>1.3637913399249915</c:v>
                </c:pt>
                <c:pt idx="5">
                  <c:v>0</c:v>
                </c:pt>
                <c:pt idx="6">
                  <c:v>3.0395136778115504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867512"/>
        <c:axId val="143789504"/>
      </c:barChart>
      <c:catAx>
        <c:axId val="182867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3789504"/>
        <c:crosses val="autoZero"/>
        <c:auto val="1"/>
        <c:lblAlgn val="ctr"/>
        <c:lblOffset val="100"/>
        <c:noMultiLvlLbl val="0"/>
      </c:catAx>
      <c:valAx>
        <c:axId val="14378950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2867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33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AA174-33B6-45F1-9E9F-0B09EC17168B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7E17A-4C0C-403B-8169-48C90074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47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Xcel 1 = bronze, silver</a:t>
            </a:r>
          </a:p>
          <a:p>
            <a:r>
              <a:rPr lang="en-US" dirty="0" smtClean="0"/>
              <a:t>Xcel 2 =</a:t>
            </a:r>
            <a:r>
              <a:rPr lang="en-US" baseline="0" dirty="0" smtClean="0"/>
              <a:t> gold, platinum, diamond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7E17A-4C0C-403B-8169-48C900747F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49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4.78 total / 4.8 practice / 4.6</a:t>
            </a:r>
            <a:r>
              <a:rPr lang="en-US" baseline="0" dirty="0" smtClean="0"/>
              <a:t> meet</a:t>
            </a:r>
          </a:p>
          <a:p>
            <a:r>
              <a:rPr lang="en-US" baseline="0" dirty="0" smtClean="0"/>
              <a:t>High Level = 9.1</a:t>
            </a:r>
          </a:p>
          <a:p>
            <a:r>
              <a:rPr lang="en-US" baseline="0" dirty="0" smtClean="0"/>
              <a:t>Level 10 = 12.4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7E17A-4C0C-403B-8169-48C900747FB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02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1.32</a:t>
            </a:r>
            <a:r>
              <a:rPr lang="en-US" baseline="0" dirty="0" smtClean="0"/>
              <a:t> total / 1.3 practice / 1.3 meet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/>
              <a:t>2.12 </a:t>
            </a:r>
            <a:r>
              <a:rPr lang="en-US" i="0" baseline="0" dirty="0" smtClean="0">
                <a:sym typeface="Wingdings" panose="05000000000000000000" pitchFamily="2" charset="2"/>
              </a:rPr>
              <a:t> 1.24  1.01  0.46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7E17A-4C0C-403B-8169-48C900747FB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69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 USA Gymnastics safety manual:</a:t>
            </a:r>
            <a:r>
              <a:rPr lang="en-US" baseline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gymnastics injury is “any injury sustained during gymnastics participation resulting in the gymnast missing any portion of a workout or competitive event” (Hart 2018)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7E17A-4C0C-403B-8169-48C900747FB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77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travel day is not an ‘off’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7E17A-4C0C-403B-8169-48C900747FB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54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to do about this? – closely monitor for signs of burnout,</a:t>
            </a:r>
            <a:r>
              <a:rPr lang="en-US" baseline="0" dirty="0" smtClean="0"/>
              <a:t> overuse injury, poor performance due to overtraining</a:t>
            </a:r>
          </a:p>
          <a:p>
            <a:r>
              <a:rPr lang="en-US" baseline="0" dirty="0" smtClean="0"/>
              <a:t>	              -- plan for periods of strength/conditioning and periods of neuromuscular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7E17A-4C0C-403B-8169-48C900747F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29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Epiphyseal</a:t>
            </a:r>
            <a:r>
              <a:rPr lang="en-US" baseline="0" dirty="0" smtClean="0"/>
              <a:t> fractures and growth-plate inflammation (attributable to increased muscle-tendon tightness)</a:t>
            </a:r>
          </a:p>
          <a:p>
            <a:r>
              <a:rPr lang="en-US" baseline="0" dirty="0" smtClean="0"/>
              <a:t>Also noteworthy association between peak height velocity and peak fracture rate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7E17A-4C0C-403B-8169-48C900747F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03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Total acute injuries:</a:t>
            </a:r>
            <a:r>
              <a:rPr lang="en-US" baseline="0" dirty="0" smtClean="0"/>
              <a:t> </a:t>
            </a:r>
            <a:r>
              <a:rPr lang="en-US" dirty="0" smtClean="0"/>
              <a:t> 341</a:t>
            </a:r>
            <a:r>
              <a:rPr lang="en-US" baseline="0" dirty="0" smtClean="0"/>
              <a:t> </a:t>
            </a:r>
            <a:r>
              <a:rPr lang="en-US" u="none" dirty="0" smtClean="0"/>
              <a:t>- 38 </a:t>
            </a:r>
            <a:r>
              <a:rPr lang="en-US" dirty="0" smtClean="0"/>
              <a:t>unknown = </a:t>
            </a:r>
            <a:r>
              <a:rPr lang="en-US" u="sng" dirty="0" smtClean="0"/>
              <a:t>303</a:t>
            </a:r>
            <a:r>
              <a:rPr lang="en-US" dirty="0" smtClean="0"/>
              <a:t> injuries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7E17A-4C0C-403B-8169-48C900747F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81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Beam 29% / Floor 28% / Bars 16% / Vault 16%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7E17A-4C0C-403B-8169-48C900747F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9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Inflammation includes mostly tendinitis, bursitis, </a:t>
            </a:r>
            <a:r>
              <a:rPr lang="en-US" dirty="0" err="1" smtClean="0"/>
              <a:t>apophysitis</a:t>
            </a:r>
            <a:r>
              <a:rPr lang="en-US" dirty="0" smtClean="0"/>
              <a:t>, </a:t>
            </a:r>
            <a:r>
              <a:rPr lang="en-US" dirty="0" err="1" smtClean="0"/>
              <a:t>sesamoiditis</a:t>
            </a:r>
            <a:r>
              <a:rPr lang="en-US" dirty="0" smtClean="0"/>
              <a:t>, fasciitis, </a:t>
            </a:r>
            <a:r>
              <a:rPr lang="en-US" dirty="0" err="1" smtClean="0"/>
              <a:t>patellafemoral</a:t>
            </a:r>
            <a:r>
              <a:rPr lang="en-US" dirty="0" smtClean="0"/>
              <a:t> pain,</a:t>
            </a:r>
            <a:r>
              <a:rPr lang="en-US" baseline="0" dirty="0" smtClean="0"/>
              <a:t> </a:t>
            </a:r>
            <a:r>
              <a:rPr lang="en-US" dirty="0" smtClean="0"/>
              <a:t>ITB/</a:t>
            </a:r>
            <a:r>
              <a:rPr lang="en-US" dirty="0" err="1" smtClean="0"/>
              <a:t>tibial</a:t>
            </a:r>
            <a:r>
              <a:rPr lang="en-US" baseline="0" dirty="0" smtClean="0"/>
              <a:t> stress syndromes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7E17A-4C0C-403B-8169-48C900747F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35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(from</a:t>
            </a:r>
            <a:r>
              <a:rPr lang="en-US" baseline="0" dirty="0" smtClean="0"/>
              <a:t> Inflammation) </a:t>
            </a:r>
            <a:r>
              <a:rPr lang="en-US" baseline="0" dirty="0" smtClean="0">
                <a:sym typeface="Wingdings" panose="05000000000000000000" pitchFamily="2" charset="2"/>
              </a:rPr>
              <a:t> </a:t>
            </a:r>
            <a:r>
              <a:rPr lang="en-US" baseline="0" dirty="0" err="1" smtClean="0">
                <a:sym typeface="Wingdings" panose="05000000000000000000" pitchFamily="2" charset="2"/>
              </a:rPr>
              <a:t>Apophysitis</a:t>
            </a:r>
            <a:r>
              <a:rPr lang="en-US" baseline="0" dirty="0" smtClean="0">
                <a:sym typeface="Wingdings" panose="05000000000000000000" pitchFamily="2" charset="2"/>
              </a:rPr>
              <a:t> / 81 / 13%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7E17A-4C0C-403B-8169-48C900747FB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9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levels</a:t>
            </a:r>
            <a:r>
              <a:rPr lang="en-US" baseline="0" dirty="0" smtClean="0"/>
              <a:t> typically 5 practices/</a:t>
            </a:r>
            <a:r>
              <a:rPr lang="en-US" baseline="0" dirty="0" err="1" smtClean="0"/>
              <a:t>wk</a:t>
            </a:r>
            <a:r>
              <a:rPr lang="en-US" baseline="0" dirty="0" smtClean="0"/>
              <a:t> = 15 total per week. </a:t>
            </a:r>
          </a:p>
          <a:p>
            <a:r>
              <a:rPr lang="en-US" baseline="0" dirty="0" smtClean="0"/>
              <a:t>i.e. Level 8/9/10 team of ~17 gymnasts would have ~1000 A-Es over 1 month. Could expect ~9 injuries per month. That’s 2.25 per week.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7E17A-4C0C-403B-8169-48C900747FB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1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exposed</a:t>
            </a:r>
            <a:r>
              <a:rPr lang="en-US" baseline="0" dirty="0" smtClean="0"/>
              <a:t> 20 hours per week (high level gymnasts), 1000 hours </a:t>
            </a:r>
            <a:r>
              <a:rPr lang="en-US" i="1" baseline="0" dirty="0" smtClean="0"/>
              <a:t>roughly</a:t>
            </a:r>
            <a:r>
              <a:rPr lang="en-US" i="0" baseline="0" dirty="0" smtClean="0"/>
              <a:t> equates to 1 year. </a:t>
            </a:r>
            <a:r>
              <a:rPr lang="en-US" i="0" baseline="0" dirty="0" smtClean="0">
                <a:sym typeface="Wingdings" panose="05000000000000000000" pitchFamily="2" charset="2"/>
              </a:rPr>
              <a:t> </a:t>
            </a:r>
            <a:r>
              <a:rPr lang="en-US" i="0" baseline="0" dirty="0" smtClean="0"/>
              <a:t>i.e. Each Level 10 gymnast is injured ~2.89x per year</a:t>
            </a:r>
          </a:p>
          <a:p>
            <a:r>
              <a:rPr lang="en-US" i="1" baseline="0" dirty="0" smtClean="0"/>
              <a:t>Roughly </a:t>
            </a:r>
            <a:r>
              <a:rPr lang="en-US" i="0" baseline="0" dirty="0" smtClean="0"/>
              <a:t>3000 exposure hours per week. </a:t>
            </a:r>
            <a:r>
              <a:rPr lang="en-US" i="0" baseline="0" dirty="0" smtClean="0">
                <a:sym typeface="Wingdings" panose="05000000000000000000" pitchFamily="2" charset="2"/>
              </a:rPr>
              <a:t> </a:t>
            </a:r>
            <a:r>
              <a:rPr lang="en-US" i="1" baseline="0" dirty="0" smtClean="0">
                <a:sym typeface="Wingdings" panose="05000000000000000000" pitchFamily="2" charset="2"/>
              </a:rPr>
              <a:t>roughly </a:t>
            </a:r>
            <a:r>
              <a:rPr lang="en-US" i="0" baseline="0" dirty="0" smtClean="0">
                <a:sym typeface="Wingdings" panose="05000000000000000000" pitchFamily="2" charset="2"/>
              </a:rPr>
              <a:t>4 injuries per week</a:t>
            </a:r>
            <a:endParaRPr lang="en-US" i="1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7E17A-4C0C-403B-8169-48C900747FB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13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0425"/>
            <a:ext cx="10363200" cy="1470025"/>
          </a:xfrm>
        </p:spPr>
        <p:txBody>
          <a:bodyPr>
            <a:normAutofit/>
          </a:bodyPr>
          <a:lstStyle>
            <a:lvl1pPr algn="l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534400" cy="127892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57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0425"/>
            <a:ext cx="10363200" cy="1470025"/>
          </a:xfrm>
        </p:spPr>
        <p:txBody>
          <a:bodyPr>
            <a:normAutofit/>
          </a:bodyPr>
          <a:lstStyle>
            <a:lvl1pPr algn="l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534400" cy="128839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56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77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96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1146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1146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82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0425"/>
            <a:ext cx="10363200" cy="1470025"/>
          </a:xfrm>
        </p:spPr>
        <p:txBody>
          <a:bodyPr>
            <a:normAutofit/>
          </a:bodyPr>
          <a:lstStyle>
            <a:lvl1pPr algn="l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534400" cy="128839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2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5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410200" cy="4124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1"/>
            <a:ext cx="5410200" cy="4124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77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0425"/>
            <a:ext cx="10363200" cy="1470025"/>
          </a:xfrm>
        </p:spPr>
        <p:txBody>
          <a:bodyPr>
            <a:normAutofit/>
          </a:bodyPr>
          <a:lstStyle>
            <a:lvl1pPr algn="l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534400" cy="129787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5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7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095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DB5D8-907B-5946-AAB2-6BF76B9AA4A9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3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7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133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DB5D8-907B-5946-AAB2-6BF76B9AA4A9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2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959039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DB5D8-907B-5946-AAB2-6BF76B9AA4A9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2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8946708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lnSpc>
                <a:spcPct val="7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DB5D8-907B-5946-AAB2-6BF76B9AA4A9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lnSpc>
                <a:spcPct val="7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2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ww.cincinnatichildrens.org/service/s/sports-medicine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59214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sz="5300" b="1" dirty="0">
                <a:latin typeface="Arial" charset="0"/>
                <a:ea typeface="ＭＳ Ｐゴシック" pitchFamily="34" charset="-128"/>
                <a:cs typeface="Arial" charset="0"/>
              </a:rPr>
              <a:t>Injury and Incidence Rates in Pre-Collegiate Female Gymnasts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Sharon M. Frank, MS, ATC</a:t>
            </a:r>
          </a:p>
          <a:p>
            <a:r>
              <a:rPr lang="en-US" dirty="0" smtClean="0"/>
              <a:t>Cincinnati Children’s Hospital Medical Center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-207200"/>
            <a:ext cx="11244722" cy="246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3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Injury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injury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was defined as an injury that</a:t>
            </a:r>
          </a:p>
          <a:p>
            <a:pPr marL="971550" lvl="1" indent="-514350">
              <a:buAutoNum type="arabicParenBoth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Occurred as a result of participation in an organized practice or competition and</a:t>
            </a:r>
          </a:p>
          <a:p>
            <a:pPr marL="971550" lvl="1" indent="-514350">
              <a:buFont typeface="Arial" pitchFamily="34" charset="0"/>
              <a:buAutoNum type="arabicParenBoth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resulted in a limitation or modification of sport participation of at least one part of a session and</a:t>
            </a:r>
          </a:p>
          <a:p>
            <a:pPr marL="971550" lvl="1" indent="-514350">
              <a:buFont typeface="Arial" pitchFamily="34" charset="0"/>
              <a:buAutoNum type="arabicParenBoth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received attention from the ATC or physician.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39" y="4673006"/>
            <a:ext cx="1454879" cy="1818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7375">
            <a:off x="5158596" y="4591451"/>
            <a:ext cx="1305810" cy="1632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87933" y="4766175"/>
            <a:ext cx="1305810" cy="1632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93582">
            <a:off x="1553973" y="4591450"/>
            <a:ext cx="1305810" cy="163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8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Defining Subgroups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6627332"/>
              </p:ext>
            </p:extLst>
          </p:nvPr>
        </p:nvGraphicFramePr>
        <p:xfrm>
          <a:off x="2086755" y="1361895"/>
          <a:ext cx="2438400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Level 10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Level 9</a:t>
                      </a:r>
                      <a:endParaRPr lang="en-US" sz="2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Level 8</a:t>
                      </a:r>
                      <a:endParaRPr lang="en-US" sz="2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Level 7</a:t>
                      </a:r>
                      <a:endParaRPr lang="en-US" sz="2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Level 6</a:t>
                      </a:r>
                      <a:endParaRPr lang="en-US" sz="2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Level 4</a:t>
                      </a:r>
                      <a:endParaRPr lang="en-US" sz="2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Xcel 2</a:t>
                      </a:r>
                      <a:endParaRPr lang="en-US" sz="2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Level 3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Xcel 1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4067955" y="1684511"/>
            <a:ext cx="3270354" cy="285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926798" y="2306680"/>
            <a:ext cx="3448987" cy="414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926798" y="2123895"/>
            <a:ext cx="3411511" cy="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864335"/>
              </p:ext>
            </p:extLst>
          </p:nvPr>
        </p:nvGraphicFramePr>
        <p:xfrm>
          <a:off x="7625621" y="1845146"/>
          <a:ext cx="2233534" cy="38816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3534"/>
              </a:tblGrid>
              <a:tr h="1063768"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High Level</a:t>
                      </a:r>
                      <a:endParaRPr lang="en-US" sz="2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Advanced</a:t>
                      </a:r>
                      <a:endParaRPr lang="en-US" sz="2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913642"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Intermediate</a:t>
                      </a:r>
                      <a:endParaRPr lang="en-US" sz="2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913642"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Novice</a:t>
                      </a:r>
                      <a:endParaRPr lang="en-US" sz="2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3935542" y="3112564"/>
            <a:ext cx="3402767" cy="94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974267" y="4175774"/>
            <a:ext cx="3370288" cy="88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974267" y="5064051"/>
            <a:ext cx="3401518" cy="202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974267" y="3304035"/>
            <a:ext cx="3364042" cy="389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35542" y="4361926"/>
            <a:ext cx="3402767" cy="322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974267" y="5266298"/>
            <a:ext cx="3401518" cy="485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89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Demographics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Three calendar years (2016-2018) of epidemiological data collected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Average of 232 female gymnasts each year participating at private gymnastics clubs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Ages range from 5-18 years old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787468"/>
              </p:ext>
            </p:extLst>
          </p:nvPr>
        </p:nvGraphicFramePr>
        <p:xfrm>
          <a:off x="3048000" y="4531043"/>
          <a:ext cx="6096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Average Number of Athletes per Group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Level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Advanced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Intermediate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Novice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13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Injury Incidence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Total injuries captured =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644</a:t>
            </a:r>
          </a:p>
          <a:p>
            <a:pPr marL="0" indent="0" algn="ctr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algn="ctr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Acute = 341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(53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        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292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(45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          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11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(2%)</a:t>
            </a:r>
          </a:p>
          <a:p>
            <a:pPr algn="ctr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070631"/>
              </p:ext>
            </p:extLst>
          </p:nvPr>
        </p:nvGraphicFramePr>
        <p:xfrm>
          <a:off x="3048000" y="4001622"/>
          <a:ext cx="6096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Injuries per Group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Level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Advanced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Intermediate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Novice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81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Injuries by Level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270589"/>
              </p:ext>
            </p:extLst>
          </p:nvPr>
        </p:nvGraphicFramePr>
        <p:xfrm>
          <a:off x="656491" y="1417638"/>
          <a:ext cx="8698523" cy="4842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226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Injury Incidence by Age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921192"/>
              </p:ext>
            </p:extLst>
          </p:nvPr>
        </p:nvGraphicFramePr>
        <p:xfrm>
          <a:off x="457200" y="1417638"/>
          <a:ext cx="856488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 descr="Image result for growth spurts gir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828" y="621762"/>
            <a:ext cx="4544332" cy="279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022080" y="3591704"/>
            <a:ext cx="30708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adolescent growth spurt is associated with an increased risk for injury” (Caine 2008)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12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 what event do most injuries occur?</a:t>
            </a:r>
            <a:endParaRPr lang="en-US" dirty="0"/>
          </a:p>
        </p:txBody>
      </p:sp>
      <p:graphicFrame>
        <p:nvGraphicFramePr>
          <p:cNvPr id="4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859088"/>
              </p:ext>
            </p:extLst>
          </p:nvPr>
        </p:nvGraphicFramePr>
        <p:xfrm>
          <a:off x="2705099" y="1206623"/>
          <a:ext cx="6781801" cy="482341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606506"/>
                <a:gridCol w="1070160"/>
                <a:gridCol w="1105135"/>
              </a:tblGrid>
              <a:tr h="43429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Acute</a:t>
                      </a:r>
                      <a:r>
                        <a:rPr lang="en-US" sz="20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Injuries by Apparatus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315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Vault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315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Bars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315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Beam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315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Floor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315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Warm-up/Conditioning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315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Other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842" y="1254948"/>
            <a:ext cx="2417706" cy="2382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39" y="3812330"/>
            <a:ext cx="2367580" cy="2381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33" y="3812330"/>
            <a:ext cx="2417706" cy="23763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39" y="1277200"/>
            <a:ext cx="2367580" cy="23607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70128" y="2012685"/>
            <a:ext cx="1598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Vault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75465" y="2048451"/>
            <a:ext cx="1598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Bars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77993" y="4499613"/>
            <a:ext cx="1598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Floor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7580" y="4445438"/>
            <a:ext cx="1598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</a:p>
        </p:txBody>
      </p:sp>
    </p:spTree>
    <p:extLst>
      <p:ext uri="{BB962C8B-B14F-4D97-AF65-F5344CB8AC3E}">
        <p14:creationId xmlns:p14="http://schemas.microsoft.com/office/powerpoint/2010/main" val="380297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Injuries by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in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Literature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75017"/>
              </p:ext>
            </p:extLst>
          </p:nvPr>
        </p:nvGraphicFramePr>
        <p:xfrm>
          <a:off x="1443990" y="1265238"/>
          <a:ext cx="9304020" cy="438880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550670"/>
                <a:gridCol w="1550670"/>
                <a:gridCol w="1550670"/>
                <a:gridCol w="1550670"/>
                <a:gridCol w="1550670"/>
                <a:gridCol w="1550670"/>
              </a:tblGrid>
              <a:tr h="731467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Pre-Collegiate (%)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Collegiate (%)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146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Floor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Floor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32.1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Floor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3146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32.4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20.7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3146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16.7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3146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Vault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Vault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Vault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13.4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314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(Caine 2003)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(O’Kane 2011)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(Kerr 2015)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01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What area of the body is injured most? 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251683"/>
              </p:ext>
            </p:extLst>
          </p:nvPr>
        </p:nvGraphicFramePr>
        <p:xfrm>
          <a:off x="609600" y="1600211"/>
          <a:ext cx="5775960" cy="3261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399"/>
                <a:gridCol w="1818773"/>
                <a:gridCol w="1732788"/>
              </a:tblGrid>
              <a:tr h="55459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Injuries by Body Segment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20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5459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Head/neck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  <a:endParaRPr lang="en-US" sz="20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4%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5459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Torso/spine</a:t>
                      </a:r>
                      <a:endParaRPr lang="en-US" sz="20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10%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9878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Upper extremity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128</a:t>
                      </a:r>
                      <a:endParaRPr lang="en-US" sz="20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20%</a:t>
                      </a:r>
                      <a:endParaRPr lang="en-US" sz="20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9878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Lower extremity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424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66%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729046" y="1600210"/>
            <a:ext cx="49752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Weighted average of 12 studies with 843 female gymnasts (Thomas 2018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Head/neck 0.8%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Torso/spine 13%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extremity 30.8%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extremity 51%</a:t>
            </a:r>
          </a:p>
        </p:txBody>
      </p:sp>
    </p:spTree>
    <p:extLst>
      <p:ext uri="{BB962C8B-B14F-4D97-AF65-F5344CB8AC3E}">
        <p14:creationId xmlns:p14="http://schemas.microsoft.com/office/powerpoint/2010/main" val="58801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Which body parts are injured most?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344133"/>
              </p:ext>
            </p:extLst>
          </p:nvPr>
        </p:nvGraphicFramePr>
        <p:xfrm>
          <a:off x="473439" y="1295400"/>
          <a:ext cx="8229600" cy="447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Injuries by Body Part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Head/face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Shoulder/clavicle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Arm/elbow/forearm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Wrist/hand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Trunk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Hip/thigh/upper leg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Knee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leg/calf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Ankle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Foot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26769" y="1295400"/>
            <a:ext cx="2691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Saluan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2015)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Ankle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Knee 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Foot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Back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Wrist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26769" y="3100992"/>
            <a:ext cx="2691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(Caine 2003)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Lower back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Ankle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Knee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Wrist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Foot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55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Disclosure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 have no actual or potential conflict of interest in relation to this presentation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01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What types of injuries occur?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317193"/>
              </p:ext>
            </p:extLst>
          </p:nvPr>
        </p:nvGraphicFramePr>
        <p:xfrm>
          <a:off x="1992922" y="1232854"/>
          <a:ext cx="7455878" cy="4417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6294"/>
                <a:gridCol w="1609792"/>
                <a:gridCol w="1609792"/>
              </a:tblGrid>
              <a:tr h="426458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Types of Injury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912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Ligament sprain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b"/>
                </a:tc>
              </a:tr>
              <a:tr h="39912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Muscle/tendon strain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b"/>
                </a:tc>
              </a:tr>
              <a:tr h="39912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Inflammation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b"/>
                </a:tc>
              </a:tr>
              <a:tr h="39912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Impingement/entrapment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b"/>
                </a:tc>
              </a:tr>
              <a:tr h="39912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Concussion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b"/>
                </a:tc>
              </a:tr>
              <a:tr h="39912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Contusion/abrasion/laceration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b"/>
                </a:tc>
              </a:tr>
              <a:tr h="39912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Fracture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b"/>
                </a:tc>
              </a:tr>
              <a:tr h="39912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Stress fracture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b"/>
                </a:tc>
              </a:tr>
              <a:tr h="39912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Dislocation/subluxation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b"/>
                </a:tc>
              </a:tr>
              <a:tr h="39912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85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What types of injuries occur?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4938625"/>
              </p:ext>
            </p:extLst>
          </p:nvPr>
        </p:nvGraphicFramePr>
        <p:xfrm>
          <a:off x="1981200" y="1417638"/>
          <a:ext cx="8229600" cy="410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5607"/>
                <a:gridCol w="1335993"/>
                <a:gridCol w="1295400"/>
                <a:gridCol w="17526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Types of Injury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NCAA (%)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Ligament sprain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Muscle/tendon strain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Inflammation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Impingement/entrapment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Concussion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Contusion/abrasion/laceration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Fracture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Stress fracture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Dislocation/subluxation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5943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Apophysitis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accounted for 13% of all injuries!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56657" y="5675015"/>
            <a:ext cx="1182687" cy="365125"/>
          </a:xfrm>
        </p:spPr>
        <p:txBody>
          <a:bodyPr/>
          <a:lstStyle>
            <a:lvl1pPr>
              <a:defRPr lang="en-US" b="0" i="0" smtClean="0">
                <a:effectLst/>
              </a:defRPr>
            </a:lvl1pPr>
          </a:lstStyle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Kerr 2015</a:t>
            </a:r>
            <a:endParaRPr lang="en-US" sz="1050" dirty="0"/>
          </a:p>
        </p:txBody>
      </p:sp>
      <p:sp>
        <p:nvSpPr>
          <p:cNvPr id="8" name="Flowchart: Process 7"/>
          <p:cNvSpPr/>
          <p:nvPr/>
        </p:nvSpPr>
        <p:spPr>
          <a:xfrm>
            <a:off x="7162800" y="2193465"/>
            <a:ext cx="3048000" cy="381000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/>
          <p:cNvSpPr/>
          <p:nvPr/>
        </p:nvSpPr>
        <p:spPr>
          <a:xfrm>
            <a:off x="7162800" y="4100972"/>
            <a:ext cx="3048000" cy="685800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7162800" y="2594895"/>
            <a:ext cx="3048000" cy="348703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5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Injury Incidence by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Age and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Apophysitis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017058"/>
              </p:ext>
            </p:extLst>
          </p:nvPr>
        </p:nvGraphicFramePr>
        <p:xfrm>
          <a:off x="1828800" y="1417638"/>
          <a:ext cx="850392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Up Arrow 4"/>
          <p:cNvSpPr/>
          <p:nvPr/>
        </p:nvSpPr>
        <p:spPr>
          <a:xfrm>
            <a:off x="6809935" y="5706745"/>
            <a:ext cx="381000" cy="838200"/>
          </a:xfrm>
          <a:prstGeom prst="up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5036820" y="5706745"/>
            <a:ext cx="381000" cy="838200"/>
          </a:xfrm>
          <a:prstGeom prst="up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Injury Rates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methods to express:</a:t>
            </a: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Injuries per 1000 athletic-exposures (A-Es)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Injuries per 1000 hours of exposure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Injuries per 1000 gymnasts per year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849923" y="2514600"/>
            <a:ext cx="7848600" cy="2057400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4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Injury Rates (A-Es)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= 4.78 injuries/1000 A-Es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479637"/>
              </p:ext>
            </p:extLst>
          </p:nvPr>
        </p:nvGraphicFramePr>
        <p:xfrm>
          <a:off x="7781192" y="1685778"/>
          <a:ext cx="3543300" cy="19812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71650"/>
                <a:gridCol w="177165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Injury Rates by Group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Level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Advanced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4.91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Intermediate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Novice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47401569"/>
              </p:ext>
            </p:extLst>
          </p:nvPr>
        </p:nvGraphicFramePr>
        <p:xfrm>
          <a:off x="669686" y="2133600"/>
          <a:ext cx="8398114" cy="443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268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Injury Rates (hours of exposure)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= 1.32 injuries/1000 h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126312"/>
              </p:ext>
            </p:extLst>
          </p:nvPr>
        </p:nvGraphicFramePr>
        <p:xfrm>
          <a:off x="7800828" y="1685778"/>
          <a:ext cx="3543300" cy="19812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71650"/>
                <a:gridCol w="177165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Injury Rates by Group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Level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Advanced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1.24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Intermediate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1.01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Novice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509425890"/>
              </p:ext>
            </p:extLst>
          </p:nvPr>
        </p:nvGraphicFramePr>
        <p:xfrm>
          <a:off x="813216" y="2087880"/>
          <a:ext cx="8208864" cy="4487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996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Injury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Rates - Practice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 Meet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744870"/>
              </p:ext>
            </p:extLst>
          </p:nvPr>
        </p:nvGraphicFramePr>
        <p:xfrm>
          <a:off x="1120139" y="1219199"/>
          <a:ext cx="9951721" cy="190500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78201"/>
                <a:gridCol w="1734704"/>
                <a:gridCol w="1734704"/>
                <a:gridCol w="1734704"/>
                <a:gridCol w="1734704"/>
                <a:gridCol w="1734704"/>
              </a:tblGrid>
              <a:tr h="607271"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Level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Advanced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Intermediate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Novice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4886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4886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0" y="3179298"/>
            <a:ext cx="387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Per 1000 A-Es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943427"/>
              </p:ext>
            </p:extLst>
          </p:nvPr>
        </p:nvGraphicFramePr>
        <p:xfrm>
          <a:off x="1120139" y="2941002"/>
          <a:ext cx="8023861" cy="388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643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Injury Rates - Practice vs. Meet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273019"/>
              </p:ext>
            </p:extLst>
          </p:nvPr>
        </p:nvGraphicFramePr>
        <p:xfrm>
          <a:off x="883921" y="1242646"/>
          <a:ext cx="10424157" cy="190500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38882"/>
                <a:gridCol w="1817055"/>
                <a:gridCol w="1817055"/>
                <a:gridCol w="1817055"/>
                <a:gridCol w="1817055"/>
                <a:gridCol w="1817055"/>
              </a:tblGrid>
              <a:tr h="607271"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Level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Advanced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Intermediate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Novice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4886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4886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14714" y="3147647"/>
            <a:ext cx="3916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Per 1000 exposure hours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627751"/>
              </p:ext>
            </p:extLst>
          </p:nvPr>
        </p:nvGraphicFramePr>
        <p:xfrm>
          <a:off x="883921" y="3010167"/>
          <a:ext cx="8488680" cy="3847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181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Injury Rates in the Literature (A-Es)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0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8.5-22.7 injuries/1000A-Es (Thomas 2018)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Weighted average not calculated because of discrepancies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8.5 injuries/1000 A-Es (Caine 2003)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8.2 for practice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14.9 for meet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9.2 injuries/1000A-Es (Kerr 2015)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8.7 for practice</a:t>
            </a:r>
            <a:endParaRPr lang="en-US" dirty="0"/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14.5 for meet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Injury Rates in the Literature (h)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1.5 injuries/1000 h (Thomas 2018)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Weighted average among 6 studies with 476 female gymnasts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1.3 injuries/1000 h (O’Kane 2011)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0.52 injuries/1000 h (Lindner 1990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2.5 injuries/1000 h (Caine 2003)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2.2 injuries/1000 h (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Saluan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2015)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Among 4 subgroups, rates decreased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2.86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2.82  1.67  0.69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4912" y="6222114"/>
            <a:ext cx="7242175" cy="365125"/>
          </a:xfrm>
        </p:spPr>
        <p:txBody>
          <a:bodyPr/>
          <a:lstStyle>
            <a:lvl1pPr>
              <a:defRPr lang="en-US" b="0" i="0" smtClean="0">
                <a:effectLst/>
              </a:defRPr>
            </a:lvl1pPr>
          </a:lstStyle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Hart 2018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9755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Objectives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ecognize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gymnastics-related injuries that commonly occur in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pre-adolescent and adolescent gymnasts.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efine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injury incidence and injury rates among novice to high level gymnasts.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nalyze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risk of injury as a gymnast advances in the sport.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enerate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strategies to minimize the risk of injury at varying skill levels.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43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 when comparing gymnastics injury data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“wide range of definitions of injury”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Key parts were loss of practice/competition time and/or referral to physician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“studies varied in the type of rate chosen to report injuries and many studies did not provide data to compute rates”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“weighted averages could be computed for only 2,914 of total 18,219 gymnasts (16%)”</a:t>
            </a:r>
          </a:p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4912" y="6160660"/>
            <a:ext cx="7242175" cy="365125"/>
          </a:xfrm>
        </p:spPr>
        <p:txBody>
          <a:bodyPr/>
          <a:lstStyle>
            <a:lvl1pPr>
              <a:defRPr lang="en-US" b="0" i="0" smtClean="0">
                <a:effectLst/>
              </a:defRPr>
            </a:lvl1pPr>
          </a:lstStyle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Thomas 2018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18441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 Question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group of gymnasts reported the highest injury rate?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3001462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Level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3001462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4541633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4541632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Novice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575560" y="2529840"/>
            <a:ext cx="3215640" cy="1661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1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Who?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level gymnasts had the greatest injury rate, especially Level 10 gymnasts, despite having the least number of participants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injuries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occurred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lower extremity with the ankle, foot, knee, trunk, and wrist being the most commonly injured body parts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What?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Fractures/stress fractures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frequent type of injury along with ligament sprains and growth-related injuries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Injury rates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increased…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weekly practice hours increased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gymnast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level/difficulty of gymnastics (generally)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Injury incidence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 during the years when young gymnasts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peak rate of puberty/growth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spurt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(13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y.o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practice hours in the gym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highest level/difficulty of skills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29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Risk of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Novice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gymnasts (approx. 6-9 hours/week)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the basics!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Consistency with good biomechanics is key</a:t>
            </a:r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709" y="3611562"/>
            <a:ext cx="3830091" cy="2906119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11562"/>
            <a:ext cx="3828826" cy="29061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806" y="1721469"/>
            <a:ext cx="3204277" cy="2824407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0912" y="6492875"/>
            <a:ext cx="7242175" cy="365125"/>
          </a:xfrm>
        </p:spPr>
        <p:txBody>
          <a:bodyPr/>
          <a:lstStyle>
            <a:lvl1pPr>
              <a:defRPr lang="en-US" b="0" i="0" smtClean="0">
                <a:effectLst/>
              </a:defRPr>
            </a:lvl1pPr>
          </a:lstStyle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shiftmovementscience.com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69402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Risk of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81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Intermediate/Advanced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gymnasts (approx.10-16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hours/ week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Gradually incorporate new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skills/drills, especially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a recent increase in practice hours</a:t>
            </a:r>
          </a:p>
          <a:p>
            <a:pPr lvl="2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reps/softer mats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Higher reps/firmer mats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for growth-related injuries</a:t>
            </a:r>
          </a:p>
          <a:p>
            <a:pPr lvl="2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extremity stretching/foam roll programs</a:t>
            </a:r>
          </a:p>
          <a:p>
            <a:pPr lvl="2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Quarterly growth tracking?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Bracing?</a:t>
            </a:r>
          </a:p>
        </p:txBody>
      </p:sp>
    </p:spTree>
    <p:extLst>
      <p:ext uri="{BB962C8B-B14F-4D97-AF65-F5344CB8AC3E}">
        <p14:creationId xmlns:p14="http://schemas.microsoft.com/office/powerpoint/2010/main" val="20711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Bracing in Gymnastics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400053"/>
            <a:ext cx="5908431" cy="413355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prevention: Tiger Paws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 to gymnasts with 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of wrist pain or injury</a:t>
            </a:r>
          </a:p>
          <a:p>
            <a:pPr marL="400050">
              <a:spcBef>
                <a:spcPts val="0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a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Yurchenko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vault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1436">
            <a:off x="8020266" y="3623148"/>
            <a:ext cx="2059897" cy="2837367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5" name="Rectangle 4"/>
          <p:cNvSpPr/>
          <p:nvPr/>
        </p:nvSpPr>
        <p:spPr>
          <a:xfrm>
            <a:off x="609600" y="1417638"/>
            <a:ext cx="48299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injury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00050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Brace</a:t>
            </a:r>
          </a:p>
          <a:p>
            <a:pPr marL="400050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Patellar strap</a:t>
            </a:r>
          </a:p>
          <a:p>
            <a:pPr marL="400050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Cheetah heel cup</a:t>
            </a:r>
          </a:p>
          <a:p>
            <a:pPr marL="400050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Ankle brace/tape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5397004"/>
            <a:ext cx="1252040" cy="1308382"/>
          </a:xfrm>
          <a:prstGeom prst="rect">
            <a:avLst/>
          </a:prstGeom>
        </p:spPr>
      </p:pic>
      <p:pic>
        <p:nvPicPr>
          <p:cNvPr id="7" name="Picture 4" descr="Image result for fluk stra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694" y="4765331"/>
            <a:ext cx="1944720" cy="194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x bra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72" y="4098440"/>
            <a:ext cx="1525608" cy="259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64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Risk of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Level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gymnasts (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approx. 20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hours/week)</a:t>
            </a:r>
          </a:p>
          <a:p>
            <a:pPr lvl="1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padding on equipment, especially during skill development or high impact events</a:t>
            </a:r>
          </a:p>
          <a:p>
            <a:pPr lvl="1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Landing surfaces and rep count… know when to “go soft” and “light”</a:t>
            </a:r>
          </a:p>
          <a:p>
            <a:pPr lvl="1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Work-to-rest ratio…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over quantity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long-term practice modifications/alterations in unique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Wrist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bracing						  Ankle Tape/</a:t>
            </a:r>
          </a:p>
          <a:p>
            <a:pPr lvl="8"/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brace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2" descr="Image result for tiger paws with ins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877" y="4572000"/>
            <a:ext cx="2133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531" y="4572000"/>
            <a:ext cx="1940970" cy="17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1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Risk of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levels of gymnasts can benefit from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91100" y="3375025"/>
            <a:ext cx="33528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28" y="3417888"/>
            <a:ext cx="3898472" cy="2890837"/>
          </a:xfrm>
          <a:prstGeom prst="rect">
            <a:avLst/>
          </a:prstGeom>
        </p:spPr>
      </p:pic>
      <p:pic>
        <p:nvPicPr>
          <p:cNvPr id="1026" name="Picture 2" descr="Image result for education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600200"/>
            <a:ext cx="2895600" cy="308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85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Injury affects movement!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167" y="1417638"/>
            <a:ext cx="2510943" cy="3989016"/>
          </a:xfrm>
          <a:prstGeom prst="rect">
            <a:avLst/>
          </a:prstGeo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676" y="1417638"/>
            <a:ext cx="4283508" cy="398901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642360" y="4709160"/>
            <a:ext cx="609600" cy="6974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3707095" y="5406654"/>
            <a:ext cx="472440" cy="917946"/>
          </a:xfrm>
          <a:prstGeom prst="up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7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Women’s Artistic Gymnastics</a:t>
            </a:r>
            <a:endParaRPr lang="en-US" dirty="0"/>
          </a:p>
        </p:txBody>
      </p:sp>
      <p:pic>
        <p:nvPicPr>
          <p:cNvPr id="4" name="Picture 2" descr="Image result for http://www.telegraph.co.uk/sport/olympics/8324239/London-2012-Olympics-artistic-gymnastics-guide.ht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23" y="1117335"/>
            <a:ext cx="8281693" cy="519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86181" y="6310648"/>
            <a:ext cx="7242175" cy="365125"/>
          </a:xfrm>
        </p:spPr>
        <p:txBody>
          <a:bodyPr/>
          <a:lstStyle>
            <a:lvl1pPr>
              <a:defRPr lang="en-US" b="0" i="0" smtClean="0">
                <a:effectLst/>
              </a:defRPr>
            </a:lvl1pPr>
          </a:lstStyle>
          <a:p>
            <a:r>
              <a:rPr lang="en-US" sz="1100" dirty="0" smtClean="0"/>
              <a:t>Source: http://</a:t>
            </a:r>
            <a:r>
              <a:rPr lang="en-US" sz="1050" dirty="0" smtClean="0"/>
              <a:t>www.telegraph.co.uk/sport/olympics/8324239/London-2012-Olympics-artistic-gymnastics-guide.html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01127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risk of…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Anterior knee pain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Patellofemoral syndrome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(jumper’s knee)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Shin splints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 tendinitis injuries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ankle, knee, hip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back pain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Plantar fasciitis/foot pain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Muscles strains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Fractures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Knee ligament/meniscal tears</a:t>
            </a:r>
          </a:p>
          <a:p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676" y="1417638"/>
            <a:ext cx="4283508" cy="398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1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Cues/feedback can help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068" y="1435779"/>
            <a:ext cx="2217276" cy="3888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9636" y="3087527"/>
            <a:ext cx="754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1B30E2F-993A-4941-9023-F3E27DB18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960" y="1435780"/>
            <a:ext cx="2447525" cy="38882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" y="5471160"/>
            <a:ext cx="9174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gymnast that is feeling better and can physically do a skill </a:t>
            </a:r>
            <a:r>
              <a:rPr lang="en-US" sz="2400" smtClean="0">
                <a:solidFill>
                  <a:schemeClr val="accent1">
                    <a:lumMod val="75000"/>
                  </a:schemeClr>
                </a:solidFill>
              </a:rPr>
              <a:t>does </a:t>
            </a:r>
            <a:r>
              <a:rPr lang="en-US" sz="240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necessarily equal recovery from injury…</a:t>
            </a:r>
          </a:p>
          <a:p>
            <a:pPr algn="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Check QUALITY of movement!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References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3960"/>
            <a:ext cx="10972800" cy="413355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Caine D, </a:t>
            </a:r>
            <a:r>
              <a:rPr lang="en-US" sz="6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Knutzen</a:t>
            </a:r>
            <a:r>
              <a:rPr lang="en-US" sz="6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K, Howe W, Keeler L, Sheppard L, </a:t>
            </a:r>
            <a:r>
              <a:rPr lang="en-US" sz="6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Henrichs</a:t>
            </a:r>
            <a:r>
              <a:rPr lang="en-US" sz="6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D, Fast J. A three-year epidemiological study of injuries affecting young female gymnasts. </a:t>
            </a:r>
            <a:r>
              <a:rPr lang="en-US" sz="6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Therapy in Sport. </a:t>
            </a:r>
            <a:r>
              <a:rPr lang="en-US" sz="6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2003;4(1):10-23.</a:t>
            </a:r>
          </a:p>
          <a:p>
            <a:pPr marL="0" indent="0">
              <a:buNone/>
            </a:pPr>
            <a:r>
              <a:rPr lang="en-US" sz="6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Caine D, </a:t>
            </a:r>
            <a:r>
              <a:rPr lang="en-US" sz="6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Maffulli</a:t>
            </a:r>
            <a:r>
              <a:rPr lang="en-US" sz="6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N, Caine C. Epidemiology of injury in child and adolescent sports: Injury rates, risk factors, and prevention. </a:t>
            </a:r>
            <a:r>
              <a:rPr lang="en-US" sz="64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en-US" sz="6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Sports Med. </a:t>
            </a:r>
            <a:r>
              <a:rPr lang="en-US" sz="6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2008;27(1):19-50.</a:t>
            </a:r>
            <a:endParaRPr lang="en-US" sz="64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6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Bogin</a:t>
            </a:r>
            <a:r>
              <a:rPr lang="en-US" sz="6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 Patterns of human growth. </a:t>
            </a:r>
            <a:r>
              <a:rPr lang="en-US" sz="6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Science. </a:t>
            </a:r>
            <a:r>
              <a:rPr lang="en-US" sz="6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1995;268(5209):442-447.</a:t>
            </a:r>
          </a:p>
          <a:p>
            <a:pPr marL="0" indent="0">
              <a:buNone/>
            </a:pPr>
            <a:r>
              <a:rPr lang="en-US" sz="6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Hart E, Meehan WP, Bae DS, </a:t>
            </a:r>
            <a:r>
              <a:rPr lang="en-US" sz="6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d’Hemecourt</a:t>
            </a:r>
            <a:r>
              <a:rPr lang="en-US" sz="6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P, </a:t>
            </a:r>
            <a:r>
              <a:rPr lang="en-US" sz="6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Stracciolini</a:t>
            </a:r>
            <a:r>
              <a:rPr lang="en-US" sz="6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 The young injured gymnast: A literature review and discussion. </a:t>
            </a:r>
            <a:r>
              <a:rPr lang="en-US" sz="64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</a:t>
            </a:r>
            <a:r>
              <a:rPr lang="en-US" sz="6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Sports Med Rep. </a:t>
            </a:r>
            <a:r>
              <a:rPr lang="en-US" sz="6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2018;17(11):366-375.</a:t>
            </a:r>
          </a:p>
          <a:p>
            <a:pPr marL="0" indent="0">
              <a:buNone/>
            </a:pPr>
            <a:r>
              <a:rPr lang="en-US" sz="6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Jayanthi</a:t>
            </a:r>
            <a:r>
              <a:rPr lang="en-US" sz="6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N, Pinkham C, </a:t>
            </a:r>
            <a:r>
              <a:rPr lang="en-US" sz="6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Dugas</a:t>
            </a:r>
            <a:r>
              <a:rPr lang="en-US" sz="6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L, Patrick B, </a:t>
            </a:r>
            <a:r>
              <a:rPr lang="en-US" sz="6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LaBella</a:t>
            </a:r>
            <a:r>
              <a:rPr lang="en-US" sz="6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C. Sports specialization in young athletes. </a:t>
            </a:r>
            <a:r>
              <a:rPr lang="en-US" sz="6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Sports Health. </a:t>
            </a:r>
            <a:r>
              <a:rPr lang="en-US" sz="6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2013;5(3):251-257.</a:t>
            </a:r>
          </a:p>
          <a:p>
            <a:pPr marL="0" indent="0">
              <a:buNone/>
            </a:pPr>
            <a:r>
              <a:rPr lang="en-US" sz="6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Kerr ZY, Hayden R, Barr M, </a:t>
            </a:r>
            <a:r>
              <a:rPr lang="en-US" sz="6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Klossner</a:t>
            </a:r>
            <a:r>
              <a:rPr lang="en-US" sz="6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DA, </a:t>
            </a:r>
            <a:r>
              <a:rPr lang="en-US" sz="6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Dompier</a:t>
            </a:r>
            <a:r>
              <a:rPr lang="en-US" sz="6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TP. Epidemiology of national collegiate athletic association women’s gymnastics injuries, 2009-2010 through 2013-2014. </a:t>
            </a:r>
            <a:r>
              <a:rPr lang="en-US" sz="6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en-US" sz="64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</a:t>
            </a:r>
            <a:r>
              <a:rPr lang="en-US" sz="6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Train. </a:t>
            </a:r>
            <a:r>
              <a:rPr lang="en-US" sz="6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2015;50(8):870-878.</a:t>
            </a:r>
          </a:p>
          <a:p>
            <a:pPr marL="0" indent="0">
              <a:buNone/>
            </a:pPr>
            <a:r>
              <a:rPr lang="en-US" sz="6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Lindner KJ, Caine DJ. Injury patterns of female competitive club gymnasts. </a:t>
            </a:r>
            <a:r>
              <a:rPr lang="en-US" sz="6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J Sport Sci. </a:t>
            </a:r>
            <a:r>
              <a:rPr lang="en-US" sz="6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1990;15(4):254-261.</a:t>
            </a:r>
          </a:p>
          <a:p>
            <a:pPr marL="0" indent="0">
              <a:buNone/>
            </a:pPr>
            <a:r>
              <a:rPr lang="en-US" sz="6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Myer GD, </a:t>
            </a:r>
            <a:r>
              <a:rPr lang="en-US" sz="6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Jayanthi</a:t>
            </a:r>
            <a:r>
              <a:rPr lang="en-US" sz="6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N, </a:t>
            </a:r>
            <a:r>
              <a:rPr lang="en-US" sz="6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Faigenbaum</a:t>
            </a:r>
            <a:r>
              <a:rPr lang="en-US" sz="6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AD, Kiefer AW, </a:t>
            </a:r>
            <a:r>
              <a:rPr lang="en-US" sz="6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Logerstedt</a:t>
            </a:r>
            <a:r>
              <a:rPr lang="en-US" sz="6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D, </a:t>
            </a:r>
            <a:r>
              <a:rPr lang="en-US" sz="6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Micheli</a:t>
            </a:r>
            <a:r>
              <a:rPr lang="en-US" sz="6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LJ. Sport specialization, part I: Does early sport specialization increase negative outcomes and reduce the opportunity for success in young athletes? </a:t>
            </a:r>
            <a:r>
              <a:rPr lang="en-US" sz="6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Sports Health. </a:t>
            </a:r>
            <a:r>
              <a:rPr lang="en-US" sz="6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2015;7(5):437-442.</a:t>
            </a:r>
          </a:p>
          <a:p>
            <a:pPr marL="0" indent="0">
              <a:buNone/>
            </a:pPr>
            <a:r>
              <a:rPr lang="en-US" sz="6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O’Kane JW, Levy MR, </a:t>
            </a:r>
            <a:r>
              <a:rPr lang="en-US" sz="6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Pietila</a:t>
            </a:r>
            <a:r>
              <a:rPr lang="en-US" sz="6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KE, Caine DJ, Schiff MA. Survey of injuries in Seattle area levels 4 to 10 female club gymnasts. </a:t>
            </a:r>
            <a:r>
              <a:rPr lang="en-US" sz="64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en-US" sz="6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Sport Med. </a:t>
            </a:r>
            <a:r>
              <a:rPr lang="en-US" sz="6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2011;21(6):486-492.</a:t>
            </a:r>
          </a:p>
          <a:p>
            <a:pPr marL="0" indent="0">
              <a:buNone/>
            </a:pPr>
            <a:r>
              <a:rPr lang="en-US" sz="6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Saluan</a:t>
            </a:r>
            <a:r>
              <a:rPr lang="en-US" sz="6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P, Styron J, Ackley JF, </a:t>
            </a:r>
            <a:r>
              <a:rPr lang="en-US" sz="6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Prinzbach</a:t>
            </a:r>
            <a:r>
              <a:rPr lang="en-US" sz="6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Billow D. Injury types and incidence rates in </a:t>
            </a:r>
            <a:r>
              <a:rPr lang="en-US" sz="6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precollegiate</a:t>
            </a:r>
            <a:r>
              <a:rPr lang="en-US" sz="6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female gymnasts. </a:t>
            </a:r>
            <a:r>
              <a:rPr lang="en-US" sz="64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Orthop</a:t>
            </a:r>
            <a:r>
              <a:rPr lang="en-US" sz="6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Sports Med. </a:t>
            </a:r>
            <a:r>
              <a:rPr lang="en-US" sz="6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2015;3(4):1-6. </a:t>
            </a:r>
            <a:r>
              <a:rPr lang="en-US" sz="6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6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10.4085/1062-6050-50.7.02</a:t>
            </a:r>
          </a:p>
          <a:p>
            <a:pPr marL="0" indent="0">
              <a:buNone/>
            </a:pPr>
            <a:r>
              <a:rPr lang="en-US" sz="6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Thomas RE, Thomas BC. A systematic review of injuries in gymnastics. </a:t>
            </a:r>
            <a:r>
              <a:rPr lang="en-US" sz="6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Physician and </a:t>
            </a:r>
            <a:r>
              <a:rPr lang="en-US" sz="64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Sportsmedicine</a:t>
            </a:r>
            <a:r>
              <a:rPr lang="en-US" sz="6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6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2018;47(1):96-121.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4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</a:rPr>
              <a:t>Thank you!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Any questions?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Go to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  <a:hlinkClick r:id="rId2"/>
              </a:rPr>
              <a:t>https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  <a:hlinkClick r:id="rId2"/>
              </a:rPr>
              <a:t>://www.cincinnatichildrens.org/service/s/sports-medicine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 for more info about Athletic Training at Cincinnati Children’s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Hospital Medical Center.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126" y="4756066"/>
            <a:ext cx="1454879" cy="1818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7375">
            <a:off x="5126883" y="4674511"/>
            <a:ext cx="1305810" cy="1632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56220" y="4849235"/>
            <a:ext cx="1305810" cy="1632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93582">
            <a:off x="1522260" y="4674510"/>
            <a:ext cx="1305810" cy="163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9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Training Equipment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119" y="1417638"/>
            <a:ext cx="4277071" cy="24301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27" y="4146997"/>
            <a:ext cx="3204801" cy="2308544"/>
          </a:xfrm>
          <a:prstGeom prst="rect">
            <a:avLst/>
          </a:prstGeom>
        </p:spPr>
      </p:pic>
      <p:pic>
        <p:nvPicPr>
          <p:cNvPr id="1026" name="Picture 2" descr="Image result for gymnast climbing a ro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806" y="3674241"/>
            <a:ext cx="26860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842" y="518159"/>
            <a:ext cx="3822028" cy="286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0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Levels of Competition</a:t>
            </a:r>
            <a:endParaRPr lang="en-US" dirty="0"/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943" y="1069908"/>
            <a:ext cx="6012510" cy="5706628"/>
          </a:xfrm>
        </p:spPr>
      </p:pic>
      <p:sp>
        <p:nvSpPr>
          <p:cNvPr id="5" name="Flowchart: Process 4"/>
          <p:cNvSpPr/>
          <p:nvPr/>
        </p:nvSpPr>
        <p:spPr>
          <a:xfrm>
            <a:off x="3226539" y="2421228"/>
            <a:ext cx="2425071" cy="3721995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6001555" y="1819141"/>
            <a:ext cx="2247098" cy="2590800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235939" y="3939325"/>
            <a:ext cx="990600" cy="685800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8244557" y="2771641"/>
            <a:ext cx="990600" cy="685800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3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Training Volumes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Gymnasts commonly practice 9 to 32 hours a week depending on skill level and facility 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760443"/>
              </p:ext>
            </p:extLst>
          </p:nvPr>
        </p:nvGraphicFramePr>
        <p:xfrm>
          <a:off x="2933700" y="3096940"/>
          <a:ext cx="6324600" cy="23774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81150"/>
                <a:gridCol w="1581150"/>
                <a:gridCol w="1581150"/>
                <a:gridCol w="158115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 of Weekly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Practice Hours</a:t>
                      </a: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Xcel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hours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7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16-20 hours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Xcel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hours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8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20-22 hours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hours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20-22 hours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4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12-15 hours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10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20-22 hours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15-16 hours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53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Sport Specialization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27760"/>
            <a:ext cx="10972800" cy="504444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Current recommendation: delay sport specialization until late adolescence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Risks include increased injury rate, psychological stress, and burnout 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“With the exception of a few sports such as gymnastics and figure skating, the odds of excelling to elite level in sports do not appear to be increased by early sports specialization” (Myer 2015)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Structured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competition through USA Gymnastics begins at age 4; however, not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really competitive until Level 4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1997: International rules changed Olympic participation requirements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 a minimum age of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16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Few elite gymnasts continue to compete past early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9623" y="6380987"/>
            <a:ext cx="6157914" cy="365125"/>
          </a:xfrm>
        </p:spPr>
        <p:txBody>
          <a:bodyPr/>
          <a:lstStyle>
            <a:lvl1pPr>
              <a:defRPr lang="en-US" sz="1050" b="0" i="0" smtClean="0">
                <a:effectLst/>
              </a:defRPr>
            </a:lvl1pPr>
          </a:lstStyle>
          <a:p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Jayanthi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 2012, Myer 2015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84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Peak Height Velocity</a:t>
            </a:r>
            <a:endParaRPr lang="en-US" dirty="0"/>
          </a:p>
        </p:txBody>
      </p:sp>
      <p:pic>
        <p:nvPicPr>
          <p:cNvPr id="4" name="Picture 4" descr="Image result for growth spurts gir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05148"/>
            <a:ext cx="7809938" cy="480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93481" y="6125739"/>
            <a:ext cx="7242175" cy="365125"/>
          </a:xfrm>
        </p:spPr>
        <p:txBody>
          <a:bodyPr/>
          <a:lstStyle>
            <a:lvl1pPr>
              <a:defRPr lang="en-US" b="0" i="0" smtClean="0">
                <a:effectLst/>
              </a:defRPr>
            </a:lvl1pPr>
          </a:lstStyle>
          <a:p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Bogin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1999</a:t>
            </a:r>
            <a:endParaRPr lang="en-US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8419538" y="1417638"/>
            <a:ext cx="34348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 performance occurs before physical maturation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09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2">
      <a:dk1>
        <a:srgbClr val="565A5C"/>
      </a:dk1>
      <a:lt1>
        <a:sysClr val="window" lastClr="FFFFFF"/>
      </a:lt1>
      <a:dk2>
        <a:srgbClr val="808080"/>
      </a:dk2>
      <a:lt2>
        <a:srgbClr val="B3B3B3"/>
      </a:lt2>
      <a:accent1>
        <a:srgbClr val="009CB1"/>
      </a:accent1>
      <a:accent2>
        <a:srgbClr val="77BC1F"/>
      </a:accent2>
      <a:accent3>
        <a:srgbClr val="A1CD3A"/>
      </a:accent3>
      <a:accent4>
        <a:srgbClr val="9AD1DC"/>
      </a:accent4>
      <a:accent5>
        <a:srgbClr val="6EC4E9"/>
      </a:accent5>
      <a:accent6>
        <a:srgbClr val="E7417A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Custom 2">
      <a:dk1>
        <a:srgbClr val="565A5C"/>
      </a:dk1>
      <a:lt1>
        <a:sysClr val="window" lastClr="FFFFFF"/>
      </a:lt1>
      <a:dk2>
        <a:srgbClr val="808080"/>
      </a:dk2>
      <a:lt2>
        <a:srgbClr val="B3B3B3"/>
      </a:lt2>
      <a:accent1>
        <a:srgbClr val="009CB1"/>
      </a:accent1>
      <a:accent2>
        <a:srgbClr val="77BC1F"/>
      </a:accent2>
      <a:accent3>
        <a:srgbClr val="A1CD3A"/>
      </a:accent3>
      <a:accent4>
        <a:srgbClr val="9AD1DC"/>
      </a:accent4>
      <a:accent5>
        <a:srgbClr val="6EC4E9"/>
      </a:accent5>
      <a:accent6>
        <a:srgbClr val="E7417A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Custom 2">
      <a:dk1>
        <a:srgbClr val="565A5C"/>
      </a:dk1>
      <a:lt1>
        <a:sysClr val="window" lastClr="FFFFFF"/>
      </a:lt1>
      <a:dk2>
        <a:srgbClr val="808080"/>
      </a:dk2>
      <a:lt2>
        <a:srgbClr val="B3B3B3"/>
      </a:lt2>
      <a:accent1>
        <a:srgbClr val="009CB1"/>
      </a:accent1>
      <a:accent2>
        <a:srgbClr val="77BC1F"/>
      </a:accent2>
      <a:accent3>
        <a:srgbClr val="A1CD3A"/>
      </a:accent3>
      <a:accent4>
        <a:srgbClr val="9AD1DC"/>
      </a:accent4>
      <a:accent5>
        <a:srgbClr val="6EC4E9"/>
      </a:accent5>
      <a:accent6>
        <a:srgbClr val="E7417A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Custom 2">
      <a:dk1>
        <a:srgbClr val="565A5C"/>
      </a:dk1>
      <a:lt1>
        <a:sysClr val="window" lastClr="FFFFFF"/>
      </a:lt1>
      <a:dk2>
        <a:srgbClr val="808080"/>
      </a:dk2>
      <a:lt2>
        <a:srgbClr val="B3B3B3"/>
      </a:lt2>
      <a:accent1>
        <a:srgbClr val="009CB1"/>
      </a:accent1>
      <a:accent2>
        <a:srgbClr val="77BC1F"/>
      </a:accent2>
      <a:accent3>
        <a:srgbClr val="A1CD3A"/>
      </a:accent3>
      <a:accent4>
        <a:srgbClr val="9AD1DC"/>
      </a:accent4>
      <a:accent5>
        <a:srgbClr val="6EC4E9"/>
      </a:accent5>
      <a:accent6>
        <a:srgbClr val="E7417A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</TotalTime>
  <Words>2246</Words>
  <Application>Microsoft Office PowerPoint</Application>
  <PresentationFormat>Widescreen</PresentationFormat>
  <Paragraphs>523</Paragraphs>
  <Slides>43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ＭＳ Ｐゴシック</vt:lpstr>
      <vt:lpstr>Arial</vt:lpstr>
      <vt:lpstr>Calibri</vt:lpstr>
      <vt:lpstr>Wingdings</vt:lpstr>
      <vt:lpstr>Custom Design</vt:lpstr>
      <vt:lpstr>1_Custom Design</vt:lpstr>
      <vt:lpstr>2_Custom Design</vt:lpstr>
      <vt:lpstr>3_Custom Design</vt:lpstr>
      <vt:lpstr>Injury and Incidence Rates in Pre-Collegiate Female Gymnasts </vt:lpstr>
      <vt:lpstr>Disclosure</vt:lpstr>
      <vt:lpstr>Objectives</vt:lpstr>
      <vt:lpstr>Women’s Artistic Gymnastics</vt:lpstr>
      <vt:lpstr>Training Equipment</vt:lpstr>
      <vt:lpstr>Levels of Competition</vt:lpstr>
      <vt:lpstr>Training Volumes</vt:lpstr>
      <vt:lpstr>Sport Specialization</vt:lpstr>
      <vt:lpstr>Peak Height Velocity</vt:lpstr>
      <vt:lpstr>Injury Definition</vt:lpstr>
      <vt:lpstr>Defining Subgroups</vt:lpstr>
      <vt:lpstr>Demographics</vt:lpstr>
      <vt:lpstr>Injury Incidence</vt:lpstr>
      <vt:lpstr>Injuries by Level</vt:lpstr>
      <vt:lpstr>Injury Incidence by Age</vt:lpstr>
      <vt:lpstr>On what event do most injuries occur?</vt:lpstr>
      <vt:lpstr>Injuries by Event in the Literature</vt:lpstr>
      <vt:lpstr>What area of the body is injured most? </vt:lpstr>
      <vt:lpstr>Which body parts are injured most?</vt:lpstr>
      <vt:lpstr>What types of injuries occur?</vt:lpstr>
      <vt:lpstr>What types of injuries occur?</vt:lpstr>
      <vt:lpstr>Injury Incidence by Age and Apophysitis</vt:lpstr>
      <vt:lpstr>Injury Rates</vt:lpstr>
      <vt:lpstr>Injury Rates (A-Es) </vt:lpstr>
      <vt:lpstr>Injury Rates (hours of exposure)  </vt:lpstr>
      <vt:lpstr>Injury Rates - Practice vs. Meet</vt:lpstr>
      <vt:lpstr>Injury Rates - Practice vs. Meet</vt:lpstr>
      <vt:lpstr>Injury Rates in the Literature (A-Es)</vt:lpstr>
      <vt:lpstr>Injury Rates in the Literature (h)</vt:lpstr>
      <vt:lpstr>Limitations when comparing gymnastics injury data </vt:lpstr>
      <vt:lpstr>Quiz Question</vt:lpstr>
      <vt:lpstr>Take Aways</vt:lpstr>
      <vt:lpstr>Take Aways</vt:lpstr>
      <vt:lpstr>Reducing Risk of Injury</vt:lpstr>
      <vt:lpstr>Reducing Risk of Injury</vt:lpstr>
      <vt:lpstr>Bracing in Gymnastics</vt:lpstr>
      <vt:lpstr>Reducing Risk of Injury</vt:lpstr>
      <vt:lpstr>Reducing Risk of Injury</vt:lpstr>
      <vt:lpstr>Injury affects movement!</vt:lpstr>
      <vt:lpstr>Increased risk of…</vt:lpstr>
      <vt:lpstr>Cues/feedback can help</vt:lpstr>
      <vt:lpstr>References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Diederichs, Anna</dc:creator>
  <cp:lastModifiedBy>Sara Stiltner</cp:lastModifiedBy>
  <cp:revision>49</cp:revision>
  <dcterms:created xsi:type="dcterms:W3CDTF">2016-06-30T12:45:50Z</dcterms:created>
  <dcterms:modified xsi:type="dcterms:W3CDTF">2019-03-13T14:52:28Z</dcterms:modified>
</cp:coreProperties>
</file>