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3" r:id="rId3"/>
    <p:sldId id="260" r:id="rId4"/>
    <p:sldId id="262" r:id="rId5"/>
    <p:sldId id="266" r:id="rId6"/>
    <p:sldId id="264" r:id="rId7"/>
    <p:sldId id="259" r:id="rId8"/>
    <p:sldId id="25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527"/>
    <a:srgbClr val="9CC0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725" autoAdjust="0"/>
  </p:normalViewPr>
  <p:slideViewPr>
    <p:cSldViewPr snapToGrid="0" snapToObjects="1">
      <p:cViewPr varScale="1">
        <p:scale>
          <a:sx n="114" d="100"/>
          <a:sy n="114" d="100"/>
        </p:scale>
        <p:origin x="72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8564F-3728-47EA-9915-3EFCAC4B66FF}" type="datetimeFigureOut">
              <a:rPr lang="en-US" smtClean="0"/>
              <a:t>8/20/2020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EA3A3-C05E-4373-9C14-10FE62230E9F}" type="slidenum">
              <a:rPr lang="en-US" smtClean="0"/>
              <a:t>‹#›</a:t>
            </a:fld>
            <a:endParaRPr lang="en-US"/>
          </a:p>
        </p:txBody>
      </p:sp>
    </p:spTree>
    <p:extLst>
      <p:ext uri="{BB962C8B-B14F-4D97-AF65-F5344CB8AC3E}">
        <p14:creationId xmlns:p14="http://schemas.microsoft.com/office/powerpoint/2010/main" val="151867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EA3A3-C05E-4373-9C14-10FE62230E9F}" type="slidenum">
              <a:rPr lang="en-US" smtClean="0"/>
              <a:t>1</a:t>
            </a:fld>
            <a:endParaRPr lang="en-US"/>
          </a:p>
        </p:txBody>
      </p:sp>
    </p:spTree>
    <p:extLst>
      <p:ext uri="{BB962C8B-B14F-4D97-AF65-F5344CB8AC3E}">
        <p14:creationId xmlns:p14="http://schemas.microsoft.com/office/powerpoint/2010/main" val="427899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CB31F0-A655-3444-BEA7-C15177DA3F00}"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132402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B31F0-A655-3444-BEA7-C15177DA3F00}"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262664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B31F0-A655-3444-BEA7-C15177DA3F00}"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3394338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B31F0-A655-3444-BEA7-C15177DA3F00}"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267333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B31F0-A655-3444-BEA7-C15177DA3F00}"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2748788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CB31F0-A655-3444-BEA7-C15177DA3F00}" type="datetimeFigureOut">
              <a:rPr lang="en-US" smtClean="0"/>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4248755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B31F0-A655-3444-BEA7-C15177DA3F00}" type="datetimeFigureOut">
              <a:rPr lang="en-US" smtClean="0"/>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1645801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B31F0-A655-3444-BEA7-C15177DA3F00}" type="datetimeFigureOut">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924922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B31F0-A655-3444-BEA7-C15177DA3F00}" type="datetimeFigureOut">
              <a:rPr lang="en-US" smtClean="0"/>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1081562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CB31F0-A655-3444-BEA7-C15177DA3F00}" type="datetimeFigureOut">
              <a:rPr lang="en-US" smtClean="0"/>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1296112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CB31F0-A655-3444-BEA7-C15177DA3F00}" type="datetimeFigureOut">
              <a:rPr lang="en-US" smtClean="0"/>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045CB-F3D9-5F43-90DD-73C4BD07B2BC}" type="slidenum">
              <a:rPr lang="en-US" smtClean="0"/>
              <a:t>‹#›</a:t>
            </a:fld>
            <a:endParaRPr lang="en-US"/>
          </a:p>
        </p:txBody>
      </p:sp>
    </p:spTree>
    <p:extLst>
      <p:ext uri="{BB962C8B-B14F-4D97-AF65-F5344CB8AC3E}">
        <p14:creationId xmlns:p14="http://schemas.microsoft.com/office/powerpoint/2010/main" val="3223190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B31F0-A655-3444-BEA7-C15177DA3F00}" type="datetimeFigureOut">
              <a:rPr lang="en-US" smtClean="0"/>
              <a:t>8/20/2020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045CB-F3D9-5F43-90DD-73C4BD07B2BC}" type="slidenum">
              <a:rPr lang="en-US" smtClean="0"/>
              <a:t>‹#›</a:t>
            </a:fld>
            <a:endParaRPr lang="en-US"/>
          </a:p>
        </p:txBody>
      </p:sp>
    </p:spTree>
    <p:extLst>
      <p:ext uri="{BB962C8B-B14F-4D97-AF65-F5344CB8AC3E}">
        <p14:creationId xmlns:p14="http://schemas.microsoft.com/office/powerpoint/2010/main" val="229349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a:solidFill>
                  <a:srgbClr val="FFFFFF"/>
                </a:solidFill>
                <a:effectLst>
                  <a:outerShdw blurRad="50800" dist="38100" algn="l" rotWithShape="0">
                    <a:prstClr val="black">
                      <a:alpha val="40000"/>
                    </a:prstClr>
                  </a:outerShdw>
                </a:effectLst>
                <a:latin typeface="Museo Sans 500"/>
                <a:cs typeface="Museo Sans 500"/>
              </a:rPr>
              <a:t>Delta Upsilon Associate Member Education</a:t>
            </a:r>
          </a:p>
        </p:txBody>
      </p:sp>
      <p:sp>
        <p:nvSpPr>
          <p:cNvPr id="3" name="Subtitle 2"/>
          <p:cNvSpPr>
            <a:spLocks noGrp="1"/>
          </p:cNvSpPr>
          <p:nvPr>
            <p:ph type="subTitle" idx="1"/>
          </p:nvPr>
        </p:nvSpPr>
        <p:spPr/>
        <p:txBody>
          <a:bodyPr/>
          <a:lstStyle/>
          <a:p>
            <a:r>
              <a:rPr lang="en-US" dirty="0">
                <a:solidFill>
                  <a:schemeClr val="bg1"/>
                </a:solidFill>
                <a:effectLst>
                  <a:outerShdw blurRad="50800" dist="38100" dir="2700000" algn="tl" rotWithShape="0">
                    <a:prstClr val="black">
                      <a:alpha val="40000"/>
                    </a:prstClr>
                  </a:outerShdw>
                </a:effectLst>
                <a:latin typeface="Museo Sans 500"/>
                <a:cs typeface="Museo Sans 500"/>
              </a:rPr>
              <a:t>Session 9:</a:t>
            </a:r>
          </a:p>
          <a:p>
            <a:r>
              <a:rPr lang="en-US" dirty="0">
                <a:solidFill>
                  <a:schemeClr val="bg1"/>
                </a:solidFill>
                <a:effectLst>
                  <a:outerShdw blurRad="50800" dist="38100" dir="2700000" algn="tl" rotWithShape="0">
                    <a:prstClr val="black">
                      <a:alpha val="40000"/>
                    </a:prstClr>
                  </a:outerShdw>
                </a:effectLst>
                <a:latin typeface="Museo Sans 500"/>
                <a:cs typeface="Museo Sans 500"/>
              </a:rPr>
              <a:t>Ritual Preparation</a:t>
            </a:r>
          </a:p>
        </p:txBody>
      </p:sp>
      <p:sp>
        <p:nvSpPr>
          <p:cNvPr id="6" name="TextBox 5"/>
          <p:cNvSpPr txBox="1"/>
          <p:nvPr/>
        </p:nvSpPr>
        <p:spPr>
          <a:xfrm>
            <a:off x="1959429" y="2121166"/>
            <a:ext cx="4789714" cy="369332"/>
          </a:xfrm>
          <a:prstGeom prst="rect">
            <a:avLst/>
          </a:prstGeom>
          <a:noFill/>
        </p:spPr>
        <p:txBody>
          <a:bodyPr wrap="square" rtlCol="0">
            <a:spAutoFit/>
          </a:bodyPr>
          <a:lstStyle/>
          <a:p>
            <a:endParaRPr lang="en-US" dirty="0">
              <a:latin typeface="Museo Sans 500"/>
              <a:cs typeface="Museo Sans 500"/>
            </a:endParaRPr>
          </a:p>
        </p:txBody>
      </p:sp>
    </p:spTree>
    <p:extLst>
      <p:ext uri="{BB962C8B-B14F-4D97-AF65-F5344CB8AC3E}">
        <p14:creationId xmlns:p14="http://schemas.microsoft.com/office/powerpoint/2010/main" val="3174859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sitting, table, food, cup&#10;&#10;Description automatically generated">
            <a:extLst>
              <a:ext uri="{FF2B5EF4-FFF2-40B4-BE49-F238E27FC236}">
                <a16:creationId xmlns:a16="http://schemas.microsoft.com/office/drawing/2014/main" id="{6717717D-733D-437B-828B-AFA9F9E57A15}"/>
              </a:ext>
            </a:extLst>
          </p:cNvPr>
          <p:cNvPicPr>
            <a:picLocks noGrp="1" noChangeAspect="1"/>
          </p:cNvPicPr>
          <p:nvPr>
            <p:ph idx="1"/>
          </p:nvPr>
        </p:nvPicPr>
        <p:blipFill rotWithShape="1">
          <a:blip r:embed="rId2"/>
          <a:srcRect t="9091" r="13816" b="-3"/>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58485" y="1122363"/>
            <a:ext cx="3017520" cy="3204134"/>
          </a:xfrm>
        </p:spPr>
        <p:txBody>
          <a:bodyPr vert="horz" lIns="91440" tIns="45720" rIns="91440" bIns="45720" rtlCol="0" anchor="b">
            <a:normAutofit/>
          </a:bodyPr>
          <a:lstStyle/>
          <a:p>
            <a:pPr defTabSz="914400">
              <a:lnSpc>
                <a:spcPct val="90000"/>
              </a:lnSpc>
            </a:pPr>
            <a:r>
              <a:rPr lang="en-US" sz="4200">
                <a:effectLst>
                  <a:outerShdw blurRad="50800" dist="38100" dir="2700000" algn="tl" rotWithShape="0">
                    <a:prstClr val="black">
                      <a:alpha val="40000"/>
                    </a:prstClr>
                  </a:outerShdw>
                </a:effectLst>
              </a:rPr>
              <a:t>Ritual</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108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sz="3200" dirty="0">
              <a:solidFill>
                <a:schemeClr val="bg1"/>
              </a:solidFill>
              <a:effectLst>
                <a:outerShdw blurRad="50800" dist="38100" dir="2700000" algn="tl" rotWithShape="0">
                  <a:prstClr val="black">
                    <a:alpha val="40000"/>
                  </a:prstClr>
                </a:outerShdw>
              </a:effectLst>
              <a:latin typeface="Museo Sans 500"/>
              <a:cs typeface="Museo Sans 500"/>
            </a:endParaRPr>
          </a:p>
        </p:txBody>
      </p:sp>
      <p:sp>
        <p:nvSpPr>
          <p:cNvPr id="5" name="Content Placeholder 4"/>
          <p:cNvSpPr>
            <a:spLocks noGrp="1"/>
          </p:cNvSpPr>
          <p:nvPr>
            <p:ph idx="1"/>
          </p:nvPr>
        </p:nvSpPr>
        <p:spPr/>
        <p:txBody>
          <a:bodyPr>
            <a:normAutofit/>
          </a:bodyPr>
          <a:lstStyle/>
          <a:p>
            <a:pPr marL="0" indent="0">
              <a:buNone/>
            </a:pPr>
            <a:endParaRPr lang="en-US" dirty="0">
              <a:solidFill>
                <a:srgbClr val="FFFFFF"/>
              </a:solidFill>
              <a:effectLst>
                <a:outerShdw blurRad="50800" dist="38100" dir="2700000" algn="tl" rotWithShape="0">
                  <a:prstClr val="black">
                    <a:alpha val="40000"/>
                  </a:prstClr>
                </a:outerShdw>
              </a:effectLst>
            </a:endParaRPr>
          </a:p>
          <a:p>
            <a:pPr marL="0" indent="0">
              <a:buNone/>
            </a:pPr>
            <a:endParaRPr lang="en-US" dirty="0">
              <a:solidFill>
                <a:srgbClr val="FFFFFF"/>
              </a:solidFill>
              <a:effectLst>
                <a:outerShdw blurRad="50800" dist="38100" dir="2700000" algn="tl" rotWithShape="0">
                  <a:prstClr val="black">
                    <a:alpha val="40000"/>
                  </a:prstClr>
                </a:outerShdw>
              </a:effectLst>
            </a:endParaRPr>
          </a:p>
          <a:p>
            <a:pPr marL="0" indent="0">
              <a:buNone/>
            </a:pPr>
            <a:endParaRPr lang="en-US" dirty="0">
              <a:solidFill>
                <a:srgbClr val="FFFFFF"/>
              </a:solidFill>
              <a:effectLst>
                <a:outerShdw blurRad="50800" dist="38100" dir="2700000" algn="tl" rotWithShape="0">
                  <a:prstClr val="black">
                    <a:alpha val="40000"/>
                  </a:prstClr>
                </a:outerShdw>
              </a:effectLst>
            </a:endParaRPr>
          </a:p>
        </p:txBody>
      </p:sp>
      <p:sp>
        <p:nvSpPr>
          <p:cNvPr id="6" name="Text Placeholder 5"/>
          <p:cNvSpPr>
            <a:spLocks noGrp="1"/>
          </p:cNvSpPr>
          <p:nvPr>
            <p:ph type="body" sz="half" idx="2"/>
          </p:nvPr>
        </p:nvSpPr>
        <p:spPr/>
        <p:txBody>
          <a:bodyPr/>
          <a:lstStyle/>
          <a:p>
            <a:r>
              <a:rPr lang="en-US" dirty="0">
                <a:solidFill>
                  <a:srgbClr val="FFFFFF"/>
                </a:solidFill>
              </a:rPr>
              <a:t>Why do we want to better understand leadership?</a:t>
            </a:r>
          </a:p>
          <a:p>
            <a:r>
              <a:rPr lang="en-US" dirty="0">
                <a:solidFill>
                  <a:srgbClr val="FFFFFF"/>
                </a:solidFill>
              </a:rPr>
              <a:t>How would you define Leadership?</a:t>
            </a:r>
          </a:p>
        </p:txBody>
      </p:sp>
      <p:pic>
        <p:nvPicPr>
          <p:cNvPr id="8" name="Picture 7" descr="A large brick building with grass and trees&#10;&#10;Description automatically generated">
            <a:extLst>
              <a:ext uri="{FF2B5EF4-FFF2-40B4-BE49-F238E27FC236}">
                <a16:creationId xmlns:a16="http://schemas.microsoft.com/office/drawing/2014/main" id="{BF2BFC90-C65B-4A40-8B83-AF3C219A4D3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05739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0" y="1552144"/>
            <a:ext cx="9144000" cy="639762"/>
          </a:xfrm>
        </p:spPr>
        <p:txBody>
          <a:bodyPr>
            <a:noAutofit/>
          </a:bodyPr>
          <a:lstStyle/>
          <a:p>
            <a:pPr algn="ctr"/>
            <a:r>
              <a:rPr lang="en-US" sz="7200" dirty="0" err="1">
                <a:solidFill>
                  <a:srgbClr val="FFFFFF"/>
                </a:solidFill>
                <a:effectLst>
                  <a:outerShdw blurRad="50800" dist="38100" dir="2700000" algn="tl" rotWithShape="0">
                    <a:prstClr val="black">
                      <a:alpha val="40000"/>
                    </a:prstClr>
                  </a:outerShdw>
                </a:effectLst>
                <a:latin typeface="Museo Sans 500"/>
                <a:cs typeface="Museo Sans 500"/>
              </a:rPr>
              <a:t>Ouden</a:t>
            </a:r>
            <a:r>
              <a:rPr lang="en-US" sz="7200" dirty="0">
                <a:solidFill>
                  <a:srgbClr val="FFFFFF"/>
                </a:solidFill>
                <a:effectLst>
                  <a:outerShdw blurRad="50800" dist="38100" dir="2700000" algn="tl" rotWithShape="0">
                    <a:prstClr val="black">
                      <a:alpha val="40000"/>
                    </a:prstClr>
                  </a:outerShdw>
                </a:effectLst>
                <a:latin typeface="Museo Sans 500"/>
                <a:cs typeface="Museo Sans 500"/>
              </a:rPr>
              <a:t> </a:t>
            </a:r>
            <a:r>
              <a:rPr lang="en-US" sz="7200" dirty="0" err="1">
                <a:solidFill>
                  <a:srgbClr val="FFFFFF"/>
                </a:solidFill>
                <a:effectLst>
                  <a:outerShdw blurRad="50800" dist="38100" dir="2700000" algn="tl" rotWithShape="0">
                    <a:prstClr val="black">
                      <a:alpha val="40000"/>
                    </a:prstClr>
                  </a:outerShdw>
                </a:effectLst>
                <a:latin typeface="Museo Sans 500"/>
                <a:cs typeface="Museo Sans 500"/>
              </a:rPr>
              <a:t>Adelon</a:t>
            </a:r>
            <a:endParaRPr lang="en-US" sz="7200" dirty="0">
              <a:solidFill>
                <a:srgbClr val="FFFFFF"/>
              </a:solidFill>
              <a:effectLst>
                <a:outerShdw blurRad="50800" dist="38100" dir="2700000" algn="tl" rotWithShape="0">
                  <a:prstClr val="black">
                    <a:alpha val="40000"/>
                  </a:prstClr>
                </a:outerShdw>
              </a:effectLst>
              <a:latin typeface="Museo Sans 500"/>
              <a:cs typeface="Museo Sans 500"/>
            </a:endParaRPr>
          </a:p>
        </p:txBody>
      </p:sp>
      <p:sp>
        <p:nvSpPr>
          <p:cNvPr id="8" name="Text Placeholder 7"/>
          <p:cNvSpPr>
            <a:spLocks noGrp="1"/>
          </p:cNvSpPr>
          <p:nvPr>
            <p:ph type="body" sz="quarter" idx="3"/>
          </p:nvPr>
        </p:nvSpPr>
        <p:spPr>
          <a:xfrm>
            <a:off x="0" y="4026333"/>
            <a:ext cx="9144000" cy="639762"/>
          </a:xfrm>
        </p:spPr>
        <p:txBody>
          <a:bodyPr>
            <a:noAutofit/>
          </a:bodyPr>
          <a:lstStyle/>
          <a:p>
            <a:pPr algn="ctr"/>
            <a:r>
              <a:rPr lang="en-US" sz="7200" dirty="0">
                <a:solidFill>
                  <a:srgbClr val="FFFFFF"/>
                </a:solidFill>
                <a:effectLst>
                  <a:outerShdw blurRad="50800" dist="38100" dir="2700000" algn="tl" rotWithShape="0">
                    <a:prstClr val="black">
                      <a:alpha val="40000"/>
                    </a:prstClr>
                  </a:outerShdw>
                </a:effectLst>
                <a:latin typeface="Museo Sans 500"/>
                <a:cs typeface="Museo Sans 500"/>
              </a:rPr>
              <a:t>Nothing Secret</a:t>
            </a:r>
            <a:endParaRPr lang="en-US" sz="7200" dirty="0"/>
          </a:p>
        </p:txBody>
      </p:sp>
      <p:sp>
        <p:nvSpPr>
          <p:cNvPr id="14" name="Arrow: Down 13">
            <a:extLst>
              <a:ext uri="{FF2B5EF4-FFF2-40B4-BE49-F238E27FC236}">
                <a16:creationId xmlns:a16="http://schemas.microsoft.com/office/drawing/2014/main" id="{42B5C941-6783-4533-8400-E0781789FDA4}"/>
              </a:ext>
            </a:extLst>
          </p:cNvPr>
          <p:cNvSpPr/>
          <p:nvPr/>
        </p:nvSpPr>
        <p:spPr>
          <a:xfrm>
            <a:off x="3941685" y="2432482"/>
            <a:ext cx="1296140" cy="996518"/>
          </a:xfrm>
          <a:prstGeom prst="downArrow">
            <a:avLst/>
          </a:prstGeom>
          <a:solidFill>
            <a:srgbClr val="D7E527"/>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713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F65910-DB5A-4066-8CA8-DD7569143380}"/>
              </a:ext>
            </a:extLst>
          </p:cNvPr>
          <p:cNvSpPr/>
          <p:nvPr/>
        </p:nvSpPr>
        <p:spPr>
          <a:xfrm>
            <a:off x="274714" y="204926"/>
            <a:ext cx="7972641" cy="5816977"/>
          </a:xfrm>
          <a:prstGeom prst="rect">
            <a:avLst/>
          </a:prstGeom>
        </p:spPr>
        <p:txBody>
          <a:bodyPr wrap="square">
            <a:spAutoFit/>
          </a:bodyPr>
          <a:lstStyle/>
          <a:p>
            <a:r>
              <a:rPr lang="en-US" sz="2600" b="1" dirty="0">
                <a:solidFill>
                  <a:schemeClr val="bg1"/>
                </a:solidFill>
                <a:latin typeface="Arial" panose="020B0604020202020204" pitchFamily="34" charset="0"/>
                <a:cs typeface="Arial" panose="020B0604020202020204" pitchFamily="34" charset="0"/>
              </a:rPr>
              <a:t>DELTA UPSILON OATH OF INITIATION </a:t>
            </a:r>
          </a:p>
          <a:p>
            <a:pPr algn="l"/>
            <a:endParaRPr lang="en-US" sz="2600" dirty="0">
              <a:solidFill>
                <a:schemeClr val="bg1"/>
              </a:solidFill>
              <a:latin typeface="Arial" panose="020B0604020202020204" pitchFamily="34" charset="0"/>
              <a:cs typeface="Arial" panose="020B0604020202020204" pitchFamily="34" charset="0"/>
            </a:endParaRPr>
          </a:p>
          <a:p>
            <a:pPr algn="l"/>
            <a:r>
              <a:rPr lang="en-US" sz="1600" dirty="0">
                <a:solidFill>
                  <a:schemeClr val="bg1"/>
                </a:solidFill>
                <a:latin typeface="Museo Sans 300" panose="02000000000000000000" pitchFamily="50" charset="0"/>
                <a:cs typeface="Arial" panose="020B0604020202020204" pitchFamily="34" charset="0"/>
              </a:rPr>
              <a:t>I, of my own free will and accord, in the presence of God and of these witnesses, do hereby solemnly declare that the principles of this Fraternity as they have been explained to me accord entirely with my own views; and I solemnly promise that as a member of this Fraternity I will faithfully adhere to those principles, endeavoring in every way to perfect myself morally, intellectually, and socially, and endeavoring also to act towards others according to that high standard of conduct required by the Fraternity. </a:t>
            </a:r>
          </a:p>
          <a:p>
            <a:pPr algn="l"/>
            <a:endParaRPr lang="en-US" sz="1600" dirty="0">
              <a:solidFill>
                <a:schemeClr val="bg1"/>
              </a:solidFill>
              <a:latin typeface="Museo Sans 300" panose="02000000000000000000" pitchFamily="50" charset="0"/>
              <a:cs typeface="Arial" panose="020B0604020202020204" pitchFamily="34" charset="0"/>
            </a:endParaRPr>
          </a:p>
          <a:p>
            <a:pPr algn="l"/>
            <a:r>
              <a:rPr lang="en-US" sz="1600" dirty="0">
                <a:solidFill>
                  <a:schemeClr val="bg1"/>
                </a:solidFill>
                <a:latin typeface="Museo Sans 300" panose="02000000000000000000" pitchFamily="50" charset="0"/>
                <a:cs typeface="Arial" panose="020B0604020202020204" pitchFamily="34" charset="0"/>
              </a:rPr>
              <a:t>I solemnly promise that I will be loyal to the Delta Upsilon Fraternity and to this Chapter, abiding by their rules, discharging my obligations to them faithfully, and using all honorable means to promote their interests. </a:t>
            </a:r>
          </a:p>
          <a:p>
            <a:pPr algn="l"/>
            <a:endParaRPr lang="en-US" sz="1600" dirty="0">
              <a:solidFill>
                <a:schemeClr val="bg1"/>
              </a:solidFill>
              <a:latin typeface="Museo Sans 300" panose="02000000000000000000" pitchFamily="50" charset="0"/>
              <a:cs typeface="Arial" panose="020B0604020202020204" pitchFamily="34" charset="0"/>
            </a:endParaRPr>
          </a:p>
          <a:p>
            <a:pPr algn="l"/>
            <a:r>
              <a:rPr lang="en-US" sz="1600" dirty="0">
                <a:solidFill>
                  <a:schemeClr val="bg1"/>
                </a:solidFill>
                <a:latin typeface="Museo Sans 300" panose="02000000000000000000" pitchFamily="50" charset="0"/>
                <a:cs typeface="Arial" panose="020B0604020202020204" pitchFamily="34" charset="0"/>
              </a:rPr>
              <a:t>I solemnly promise that I will share with my brothers the duties of my chapter; that I will uphold and encourage them in all that is honorable and right; that I will ever extend to each brother the right hand of sympathy; and that at all times and in all circumstances I will endeavor to cultivate those sentiments which should ever exist between brothers.</a:t>
            </a:r>
          </a:p>
          <a:p>
            <a:pPr algn="l"/>
            <a:r>
              <a:rPr lang="en-US" sz="1600" dirty="0">
                <a:solidFill>
                  <a:schemeClr val="bg1"/>
                </a:solidFill>
                <a:latin typeface="Museo Sans 300" panose="02000000000000000000" pitchFamily="50" charset="0"/>
                <a:cs typeface="Arial" panose="020B0604020202020204" pitchFamily="34" charset="0"/>
              </a:rPr>
              <a:t> </a:t>
            </a:r>
          </a:p>
          <a:p>
            <a:pPr algn="l"/>
            <a:r>
              <a:rPr lang="en-US" sz="1600" dirty="0">
                <a:solidFill>
                  <a:schemeClr val="bg1"/>
                </a:solidFill>
                <a:latin typeface="Museo Sans 300" panose="02000000000000000000" pitchFamily="50" charset="0"/>
                <a:cs typeface="Arial" panose="020B0604020202020204" pitchFamily="34" charset="0"/>
              </a:rPr>
              <a:t>All this I solemnly promise upon my honor, without any equivocation, mental reservation, or secret evasion of mind whatsoever. </a:t>
            </a:r>
          </a:p>
        </p:txBody>
      </p:sp>
    </p:spTree>
    <p:extLst>
      <p:ext uri="{BB962C8B-B14F-4D97-AF65-F5344CB8AC3E}">
        <p14:creationId xmlns:p14="http://schemas.microsoft.com/office/powerpoint/2010/main" val="3495974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sz="3200" dirty="0">
              <a:solidFill>
                <a:schemeClr val="bg1"/>
              </a:solidFill>
              <a:effectLst>
                <a:outerShdw blurRad="50800" dist="38100" dir="2700000" algn="tl" rotWithShape="0">
                  <a:prstClr val="black">
                    <a:alpha val="40000"/>
                  </a:prstClr>
                </a:outerShdw>
              </a:effectLst>
              <a:latin typeface="Museo Sans 500"/>
              <a:cs typeface="Museo Sans 500"/>
            </a:endParaRPr>
          </a:p>
        </p:txBody>
      </p:sp>
      <p:sp>
        <p:nvSpPr>
          <p:cNvPr id="5" name="Content Placeholder 4"/>
          <p:cNvSpPr>
            <a:spLocks noGrp="1"/>
          </p:cNvSpPr>
          <p:nvPr>
            <p:ph idx="1"/>
          </p:nvPr>
        </p:nvSpPr>
        <p:spPr/>
        <p:txBody>
          <a:bodyPr>
            <a:normAutofit/>
          </a:bodyPr>
          <a:lstStyle/>
          <a:p>
            <a:pPr marL="0" indent="0">
              <a:buNone/>
            </a:pPr>
            <a:endParaRPr lang="en-US" dirty="0">
              <a:solidFill>
                <a:srgbClr val="FFFFFF"/>
              </a:solidFill>
              <a:effectLst>
                <a:outerShdw blurRad="50800" dist="38100" dir="2700000" algn="tl" rotWithShape="0">
                  <a:prstClr val="black">
                    <a:alpha val="40000"/>
                  </a:prstClr>
                </a:outerShdw>
              </a:effectLst>
            </a:endParaRPr>
          </a:p>
          <a:p>
            <a:pPr marL="0" indent="0">
              <a:buNone/>
            </a:pPr>
            <a:endParaRPr lang="en-US" dirty="0">
              <a:solidFill>
                <a:srgbClr val="FFFFFF"/>
              </a:solidFill>
              <a:effectLst>
                <a:outerShdw blurRad="50800" dist="38100" dir="2700000" algn="tl" rotWithShape="0">
                  <a:prstClr val="black">
                    <a:alpha val="40000"/>
                  </a:prstClr>
                </a:outerShdw>
              </a:effectLst>
            </a:endParaRPr>
          </a:p>
          <a:p>
            <a:pPr marL="0" indent="0">
              <a:buNone/>
            </a:pPr>
            <a:endParaRPr lang="en-US" dirty="0">
              <a:solidFill>
                <a:srgbClr val="FFFFFF"/>
              </a:solidFill>
              <a:effectLst>
                <a:outerShdw blurRad="50800" dist="38100" dir="2700000" algn="tl" rotWithShape="0">
                  <a:prstClr val="black">
                    <a:alpha val="40000"/>
                  </a:prstClr>
                </a:outerShdw>
              </a:effectLst>
            </a:endParaRPr>
          </a:p>
        </p:txBody>
      </p:sp>
      <p:sp>
        <p:nvSpPr>
          <p:cNvPr id="6" name="Text Placeholder 5"/>
          <p:cNvSpPr>
            <a:spLocks noGrp="1"/>
          </p:cNvSpPr>
          <p:nvPr>
            <p:ph type="body" sz="half" idx="2"/>
          </p:nvPr>
        </p:nvSpPr>
        <p:spPr/>
        <p:txBody>
          <a:bodyPr/>
          <a:lstStyle/>
          <a:p>
            <a:r>
              <a:rPr lang="en-US" dirty="0">
                <a:solidFill>
                  <a:srgbClr val="FFFFFF"/>
                </a:solidFill>
              </a:rPr>
              <a:t>Why do we want to better understand leadership?</a:t>
            </a:r>
          </a:p>
          <a:p>
            <a:r>
              <a:rPr lang="en-US" dirty="0">
                <a:solidFill>
                  <a:srgbClr val="FFFFFF"/>
                </a:solidFill>
              </a:rPr>
              <a:t>How would you define Leadership?</a:t>
            </a:r>
          </a:p>
        </p:txBody>
      </p:sp>
      <p:pic>
        <p:nvPicPr>
          <p:cNvPr id="3" name="Picture 2" descr="A picture containing bag&#10;&#10;Description automatically generated">
            <a:extLst>
              <a:ext uri="{FF2B5EF4-FFF2-40B4-BE49-F238E27FC236}">
                <a16:creationId xmlns:a16="http://schemas.microsoft.com/office/drawing/2014/main" id="{B25A045D-EA14-4271-896F-5E58B68C9EB9}"/>
              </a:ext>
            </a:extLst>
          </p:cNvPr>
          <p:cNvPicPr>
            <a:picLocks noChangeAspect="1"/>
          </p:cNvPicPr>
          <p:nvPr/>
        </p:nvPicPr>
        <p:blipFill>
          <a:blip r:embed="rId2"/>
          <a:stretch>
            <a:fillRect/>
          </a:stretch>
        </p:blipFill>
        <p:spPr>
          <a:xfrm>
            <a:off x="-571499" y="0"/>
            <a:ext cx="10287000" cy="6858000"/>
          </a:xfrm>
          <a:prstGeom prst="rect">
            <a:avLst/>
          </a:prstGeom>
        </p:spPr>
      </p:pic>
    </p:spTree>
    <p:extLst>
      <p:ext uri="{BB962C8B-B14F-4D97-AF65-F5344CB8AC3E}">
        <p14:creationId xmlns:p14="http://schemas.microsoft.com/office/powerpoint/2010/main" val="3296371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r>
              <a:rPr lang="en-US" sz="6000" b="1" dirty="0">
                <a:ln w="12700">
                  <a:solidFill>
                    <a:schemeClr val="tx2">
                      <a:satMod val="155000"/>
                    </a:schemeClr>
                  </a:solidFill>
                  <a:prstDash val="solid"/>
                </a:ln>
                <a:solidFill>
                  <a:schemeClr val="bg1"/>
                </a:solidFill>
                <a:latin typeface="Museo Sans 500"/>
                <a:cs typeface="Museo Sans 500"/>
              </a:rPr>
              <a:t>Relational Leadership Model</a:t>
            </a:r>
          </a:p>
        </p:txBody>
      </p:sp>
      <p:sp>
        <p:nvSpPr>
          <p:cNvPr id="5" name="Content Placeholder 4">
            <a:extLst>
              <a:ext uri="{FF2B5EF4-FFF2-40B4-BE49-F238E27FC236}">
                <a16:creationId xmlns:a16="http://schemas.microsoft.com/office/drawing/2014/main" id="{4A57CCFD-6031-4422-9180-59CD9E5A9817}"/>
              </a:ext>
            </a:extLst>
          </p:cNvPr>
          <p:cNvSpPr>
            <a:spLocks noGrp="1"/>
          </p:cNvSpPr>
          <p:nvPr>
            <p:ph idx="1"/>
          </p:nvPr>
        </p:nvSpPr>
        <p:spPr/>
        <p:txBody>
          <a:bodyPr/>
          <a:lstStyle/>
          <a:p>
            <a:pPr marL="0" indent="0">
              <a:buNone/>
            </a:pPr>
            <a:r>
              <a:rPr lang="en-US" dirty="0">
                <a:solidFill>
                  <a:schemeClr val="bg1"/>
                </a:solidFill>
                <a:effectLst>
                  <a:outerShdw blurRad="50800" dist="38100" dir="2700000" algn="tl" rotWithShape="0">
                    <a:prstClr val="black">
                      <a:alpha val="40000"/>
                    </a:prstClr>
                  </a:outerShdw>
                </a:effectLst>
                <a:latin typeface="Museo Sans 500"/>
                <a:cs typeface="Museo Sans 500"/>
              </a:rPr>
              <a:t>(Insert details for Ritual Ceremony here)</a:t>
            </a:r>
          </a:p>
        </p:txBody>
      </p:sp>
    </p:spTree>
    <p:extLst>
      <p:ext uri="{BB962C8B-B14F-4D97-AF65-F5344CB8AC3E}">
        <p14:creationId xmlns:p14="http://schemas.microsoft.com/office/powerpoint/2010/main" val="4091240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948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290</Words>
  <Application>Microsoft Office PowerPoint</Application>
  <PresentationFormat>On-screen Show (4:3)</PresentationFormat>
  <Paragraphs>24</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Museo Sans 300</vt:lpstr>
      <vt:lpstr>Museo Sans 500</vt:lpstr>
      <vt:lpstr>Office Theme</vt:lpstr>
      <vt:lpstr>Delta Upsilon Associate Member Education</vt:lpstr>
      <vt:lpstr>Ritual</vt:lpstr>
      <vt:lpstr>PowerPoint Presentation</vt:lpstr>
      <vt:lpstr>PowerPoint Presentation</vt:lpstr>
      <vt:lpstr>PowerPoint Presentation</vt:lpstr>
      <vt:lpstr>PowerPoint Presentation</vt:lpstr>
      <vt:lpstr>Relational Leadership Model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Delta Upsilon Associate Member Education</dc:title>
  <dc:creator>gobluengb@gmail.com</dc:creator>
  <cp:lastModifiedBy>gobluengb@gmail.com</cp:lastModifiedBy>
  <cp:revision>5</cp:revision>
  <dcterms:created xsi:type="dcterms:W3CDTF">2020-08-20T14:01:27Z</dcterms:created>
  <dcterms:modified xsi:type="dcterms:W3CDTF">2020-08-20T19:22:07Z</dcterms:modified>
</cp:coreProperties>
</file>