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78" r:id="rId3"/>
    <p:sldId id="302" r:id="rId4"/>
    <p:sldId id="291" r:id="rId5"/>
    <p:sldId id="295" r:id="rId6"/>
    <p:sldId id="296" r:id="rId7"/>
    <p:sldId id="297" r:id="rId8"/>
    <p:sldId id="301" r:id="rId9"/>
    <p:sldId id="282" r:id="rId10"/>
    <p:sldId id="299" r:id="rId11"/>
    <p:sldId id="298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C"/>
    <a:srgbClr val="DCDFE4"/>
    <a:srgbClr val="F0F0F0"/>
    <a:srgbClr val="5E5E5E"/>
    <a:srgbClr val="D7D5D5"/>
    <a:srgbClr val="00B050"/>
    <a:srgbClr val="D75C5C"/>
    <a:srgbClr val="9DC3E6"/>
    <a:srgbClr val="FF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6" autoAdjust="0"/>
    <p:restoredTop sz="93441" autoAdjust="0"/>
  </p:normalViewPr>
  <p:slideViewPr>
    <p:cSldViewPr snapToGrid="0" snapToObjects="1">
      <p:cViewPr varScale="1">
        <p:scale>
          <a:sx n="90" d="100"/>
          <a:sy n="90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7C84-C85A-384B-B6F5-458AE7584CE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6511-6227-0342-B81B-FE3367CE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5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6511-6227-0342-B81B-FE3367CEA6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6511-6227-0342-B81B-FE3367CEA6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6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6511-6227-0342-B81B-FE3367CEA6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6511-6227-0342-B81B-FE3367CEA6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9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8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7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8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7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2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3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00BC-735E-5F44-AB06-15DE26AC749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F88B-B424-3A49-80FC-51BC7F09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0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2F32B2-05E5-46A5-89C0-D43342CDB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6267" y="6020555"/>
            <a:ext cx="5211466" cy="382710"/>
          </a:xfrm>
          <a:prstGeom prst="rect">
            <a:avLst/>
          </a:pr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5D02550-6160-0F86-781F-3429EECFA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020" y="1018584"/>
            <a:ext cx="6475959" cy="45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9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936ADEA-6235-9C9B-76C5-A454851E7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2C39C8A7-7F9B-431E-AB58-75875308F9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53"/>
            <a:ext cx="9144000" cy="1142232"/>
          </a:xfrm>
          <a:prstGeom prst="rect">
            <a:avLst/>
          </a:prstGeom>
        </p:spPr>
      </p:pic>
      <p:pic>
        <p:nvPicPr>
          <p:cNvPr id="19" name="Picture 18" descr="A line of blue bags with dollar signs&#10;&#10;Description automatically generated">
            <a:extLst>
              <a:ext uri="{FF2B5EF4-FFF2-40B4-BE49-F238E27FC236}">
                <a16:creationId xmlns:a16="http://schemas.microsoft.com/office/drawing/2014/main" id="{CB205033-9655-34FE-2BE8-11D462135B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155" b="28828"/>
          <a:stretch/>
        </p:blipFill>
        <p:spPr>
          <a:xfrm>
            <a:off x="318973" y="3179208"/>
            <a:ext cx="8408703" cy="2860374"/>
          </a:xfrm>
          <a:prstGeom prst="rect">
            <a:avLst/>
          </a:prstGeom>
        </p:spPr>
      </p:pic>
      <p:pic>
        <p:nvPicPr>
          <p:cNvPr id="2" name="Picture 1" descr="A line of blue bags with dollar signs&#10;&#10;Description automatically generated">
            <a:extLst>
              <a:ext uri="{FF2B5EF4-FFF2-40B4-BE49-F238E27FC236}">
                <a16:creationId xmlns:a16="http://schemas.microsoft.com/office/drawing/2014/main" id="{E12FF9AB-6999-4E66-2FEA-4E4FBFDA8E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967" b="62418"/>
          <a:stretch/>
        </p:blipFill>
        <p:spPr>
          <a:xfrm>
            <a:off x="318973" y="2527842"/>
            <a:ext cx="7749253" cy="59007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8FD5A690-CC72-B657-4217-B7B7009078D2}"/>
              </a:ext>
            </a:extLst>
          </p:cNvPr>
          <p:cNvSpPr txBox="1"/>
          <p:nvPr/>
        </p:nvSpPr>
        <p:spPr>
          <a:xfrm>
            <a:off x="1393416" y="6430553"/>
            <a:ext cx="4018034" cy="30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3"/>
              </a:lnSpc>
            </a:pPr>
            <a:r>
              <a:rPr lang="en-US" sz="800" b="1" i="1" dirty="0">
                <a:latin typeface="Arial Narrow" panose="020B0606020202030204" pitchFamily="34" charset="0"/>
                <a:cs typeface="Arial" panose="020B0604020202020204" pitchFamily="34" charset="0"/>
              </a:rPr>
              <a:t>SOURCE: Jacobs Media 2022 | Adults 18+, USA, Total Respondents: 1,655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F4BE48-67F2-8E0C-026A-2624F3F6CF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942" b="28301"/>
          <a:stretch/>
        </p:blipFill>
        <p:spPr>
          <a:xfrm>
            <a:off x="5553954" y="968901"/>
            <a:ext cx="3496523" cy="1495025"/>
          </a:xfrm>
          <a:prstGeom prst="rect">
            <a:avLst/>
          </a:prstGeom>
        </p:spPr>
      </p:pic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CA4CC1B-1DD4-2F78-C0E4-2F956292CC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530" b="33736"/>
          <a:stretch/>
        </p:blipFill>
        <p:spPr>
          <a:xfrm>
            <a:off x="5053801" y="2464641"/>
            <a:ext cx="4090199" cy="13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6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2C39C8A7-7F9B-431E-AB58-75875308F9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53"/>
            <a:ext cx="9144000" cy="1142232"/>
          </a:xfrm>
          <a:prstGeom prst="rect">
            <a:avLst/>
          </a:prstGeom>
        </p:spPr>
      </p:pic>
      <p:pic>
        <p:nvPicPr>
          <p:cNvPr id="6" name="Picture 5" descr="A blue thumbs up and down symbols&#10;&#10;Description automatically generated">
            <a:extLst>
              <a:ext uri="{FF2B5EF4-FFF2-40B4-BE49-F238E27FC236}">
                <a16:creationId xmlns:a16="http://schemas.microsoft.com/office/drawing/2014/main" id="{94214EA8-7F70-E36A-E309-62224065F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90" y="369364"/>
            <a:ext cx="3670827" cy="3670827"/>
          </a:xfrm>
          <a:prstGeom prst="rect">
            <a:avLst/>
          </a:prstGeom>
        </p:spPr>
      </p:pic>
      <p:pic>
        <p:nvPicPr>
          <p:cNvPr id="9" name="Picture 8" descr="A blue thumbs up and down symbols&#10;&#10;Description automatically generated">
            <a:extLst>
              <a:ext uri="{FF2B5EF4-FFF2-40B4-BE49-F238E27FC236}">
                <a16:creationId xmlns:a16="http://schemas.microsoft.com/office/drawing/2014/main" id="{FFB2EA63-F2AE-49F7-D609-B37044CD8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663" y="369364"/>
            <a:ext cx="3668009" cy="36680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EED8D6-DC5C-5F24-806B-279D4425EA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42776" y="1667765"/>
            <a:ext cx="5995965" cy="5995965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0EB4A25-3C6C-0059-0005-5E747B226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99D24AC7-AC2D-C4DE-D6DE-0E8C839DAAA0}"/>
              </a:ext>
            </a:extLst>
          </p:cNvPr>
          <p:cNvSpPr txBox="1"/>
          <p:nvPr/>
        </p:nvSpPr>
        <p:spPr>
          <a:xfrm>
            <a:off x="1393416" y="6430553"/>
            <a:ext cx="4018034" cy="30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3"/>
              </a:lnSpc>
            </a:pPr>
            <a:r>
              <a:rPr lang="en-US" sz="800" b="1" i="1" dirty="0">
                <a:latin typeface="Arial Narrow" panose="020B0606020202030204" pitchFamily="34" charset="0"/>
                <a:cs typeface="Arial" panose="020B0604020202020204" pitchFamily="34" charset="0"/>
              </a:rPr>
              <a:t>SOURCE: Jacobs Media 2022 | Adults 18+, USA, Total Respondents: 1,655</a:t>
            </a:r>
          </a:p>
        </p:txBody>
      </p:sp>
    </p:spTree>
    <p:extLst>
      <p:ext uri="{BB962C8B-B14F-4D97-AF65-F5344CB8AC3E}">
        <p14:creationId xmlns:p14="http://schemas.microsoft.com/office/powerpoint/2010/main" val="285763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FC7DAD5F-7E0D-CDD6-82E3-F7265B25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 descr="A picture containing food&#10;&#10;Description automatically generated">
            <a:extLst>
              <a:ext uri="{FF2B5EF4-FFF2-40B4-BE49-F238E27FC236}">
                <a16:creationId xmlns:a16="http://schemas.microsoft.com/office/drawing/2014/main" id="{B01F4E62-3EDF-4D67-876F-E3E407A117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768"/>
            <a:ext cx="9144000" cy="1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19E94FCA-62C7-B09A-4E1B-935E66A4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">
            <a:extLst>
              <a:ext uri="{FF2B5EF4-FFF2-40B4-BE49-F238E27FC236}">
                <a16:creationId xmlns:a16="http://schemas.microsoft.com/office/drawing/2014/main" id="{FF1B9C81-276E-A6F3-544E-E24E28D625F7}"/>
              </a:ext>
            </a:extLst>
          </p:cNvPr>
          <p:cNvSpPr txBox="1"/>
          <p:nvPr/>
        </p:nvSpPr>
        <p:spPr>
          <a:xfrm>
            <a:off x="2788752" y="4288458"/>
            <a:ext cx="513873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Points</a:t>
            </a:r>
          </a:p>
        </p:txBody>
      </p:sp>
      <p:pic>
        <p:nvPicPr>
          <p:cNvPr id="4" name="Picture 3" descr="A person standing in front of a white and blue text&#10;&#10;Description automatically generated">
            <a:extLst>
              <a:ext uri="{FF2B5EF4-FFF2-40B4-BE49-F238E27FC236}">
                <a16:creationId xmlns:a16="http://schemas.microsoft.com/office/drawing/2014/main" id="{2D10017B-5568-F7BE-B535-8A3D53260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">
            <a:extLst>
              <a:ext uri="{FF2B5EF4-FFF2-40B4-BE49-F238E27FC236}">
                <a16:creationId xmlns:a16="http://schemas.microsoft.com/office/drawing/2014/main" id="{FF1B9C81-276E-A6F3-544E-E24E28D625F7}"/>
              </a:ext>
            </a:extLst>
          </p:cNvPr>
          <p:cNvSpPr txBox="1"/>
          <p:nvPr/>
        </p:nvSpPr>
        <p:spPr>
          <a:xfrm>
            <a:off x="2788752" y="4288458"/>
            <a:ext cx="513873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Points</a:t>
            </a:r>
          </a:p>
        </p:txBody>
      </p:sp>
      <p:pic>
        <p:nvPicPr>
          <p:cNvPr id="3" name="Picture 2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45C4B49B-7026-ED82-8D99-BE0F0C370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">
            <a:extLst>
              <a:ext uri="{FF2B5EF4-FFF2-40B4-BE49-F238E27FC236}">
                <a16:creationId xmlns:a16="http://schemas.microsoft.com/office/drawing/2014/main" id="{FF1B9C81-276E-A6F3-544E-E24E28D625F7}"/>
              </a:ext>
            </a:extLst>
          </p:cNvPr>
          <p:cNvSpPr txBox="1"/>
          <p:nvPr/>
        </p:nvSpPr>
        <p:spPr>
          <a:xfrm>
            <a:off x="2788752" y="4288458"/>
            <a:ext cx="513873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Points</a:t>
            </a:r>
          </a:p>
        </p:txBody>
      </p:sp>
      <p:pic>
        <p:nvPicPr>
          <p:cNvPr id="3" name="Picture 2" descr="A person standing in front of a white text&#10;&#10;Description automatically generated">
            <a:extLst>
              <a:ext uri="{FF2B5EF4-FFF2-40B4-BE49-F238E27FC236}">
                <a16:creationId xmlns:a16="http://schemas.microsoft.com/office/drawing/2014/main" id="{10E00B34-B8C0-4D02-B6CD-F0C74B956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3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">
            <a:extLst>
              <a:ext uri="{FF2B5EF4-FFF2-40B4-BE49-F238E27FC236}">
                <a16:creationId xmlns:a16="http://schemas.microsoft.com/office/drawing/2014/main" id="{FF1B9C81-276E-A6F3-544E-E24E28D625F7}"/>
              </a:ext>
            </a:extLst>
          </p:cNvPr>
          <p:cNvSpPr txBox="1"/>
          <p:nvPr/>
        </p:nvSpPr>
        <p:spPr>
          <a:xfrm>
            <a:off x="2788752" y="4288458"/>
            <a:ext cx="513873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Points</a:t>
            </a:r>
          </a:p>
        </p:txBody>
      </p:sp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B7483D5B-1A87-26C1-57A7-F912181F4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3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art of two people with numbers and a pie chart&#10;&#10;Description automatically generated">
            <a:extLst>
              <a:ext uri="{FF2B5EF4-FFF2-40B4-BE49-F238E27FC236}">
                <a16:creationId xmlns:a16="http://schemas.microsoft.com/office/drawing/2014/main" id="{50B6FF41-ED8E-1474-1353-7FA3716D4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2C39C8A7-7F9B-431E-AB58-75875308F9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53"/>
            <a:ext cx="9144000" cy="114223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DFA2C8E-B1EC-628C-D5D3-0667F081DF13}"/>
              </a:ext>
            </a:extLst>
          </p:cNvPr>
          <p:cNvSpPr txBox="1"/>
          <p:nvPr/>
        </p:nvSpPr>
        <p:spPr>
          <a:xfrm>
            <a:off x="1393416" y="6430553"/>
            <a:ext cx="4018034" cy="30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3"/>
              </a:lnSpc>
            </a:pPr>
            <a:r>
              <a:rPr lang="en-US" sz="800" b="1" i="1" dirty="0">
                <a:latin typeface="Arial Narrow" panose="020B0606020202030204" pitchFamily="34" charset="0"/>
                <a:cs typeface="Arial" panose="020B0604020202020204" pitchFamily="34" charset="0"/>
              </a:rPr>
              <a:t>SOURCE: Jacobs Media 2022 | Adults 18+, USA, Total Respondents: 1,655</a:t>
            </a:r>
          </a:p>
        </p:txBody>
      </p:sp>
    </p:spTree>
    <p:extLst>
      <p:ext uri="{BB962C8B-B14F-4D97-AF65-F5344CB8AC3E}">
        <p14:creationId xmlns:p14="http://schemas.microsoft.com/office/powerpoint/2010/main" val="361302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5B273A4-17E5-6501-C665-E8BABABE6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2C39C8A7-7F9B-431E-AB58-75875308F9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53"/>
            <a:ext cx="9144000" cy="1142232"/>
          </a:xfrm>
          <a:prstGeom prst="rect">
            <a:avLst/>
          </a:prstGeom>
        </p:spPr>
      </p:pic>
      <p:pic>
        <p:nvPicPr>
          <p:cNvPr id="11" name="Picture 10" descr="A graph of pencils with numbers on it&#10;&#10;Description automatically generated">
            <a:extLst>
              <a:ext uri="{FF2B5EF4-FFF2-40B4-BE49-F238E27FC236}">
                <a16:creationId xmlns:a16="http://schemas.microsoft.com/office/drawing/2014/main" id="{EC034976-56C2-3207-DAD0-A721B22B6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6" y="1152498"/>
            <a:ext cx="4553004" cy="4553004"/>
          </a:xfrm>
          <a:prstGeom prst="rect">
            <a:avLst/>
          </a:prstGeom>
        </p:spPr>
      </p:pic>
      <p:pic>
        <p:nvPicPr>
          <p:cNvPr id="22" name="Picture 21" descr="A group of blue icons on a black background&#10;&#10;Description automatically generated">
            <a:extLst>
              <a:ext uri="{FF2B5EF4-FFF2-40B4-BE49-F238E27FC236}">
                <a16:creationId xmlns:a16="http://schemas.microsoft.com/office/drawing/2014/main" id="{C65D98FF-08CA-037C-B7F9-D106A8477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897" y="2610541"/>
            <a:ext cx="3861987" cy="38619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3EFEDD-107E-0195-E82D-63C6F422C1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144" b="22634"/>
          <a:stretch/>
        </p:blipFill>
        <p:spPr>
          <a:xfrm>
            <a:off x="4572000" y="1856144"/>
            <a:ext cx="4115172" cy="1819792"/>
          </a:xfrm>
          <a:prstGeom prst="rect">
            <a:avLst/>
          </a:prstGeom>
        </p:spPr>
      </p:pic>
      <p:pic>
        <p:nvPicPr>
          <p:cNvPr id="6" name="Picture 5" descr="A blue circle with purple and pink stripes&#10;&#10;Description automatically generated with medium confidence">
            <a:extLst>
              <a:ext uri="{FF2B5EF4-FFF2-40B4-BE49-F238E27FC236}">
                <a16:creationId xmlns:a16="http://schemas.microsoft.com/office/drawing/2014/main" id="{7D30B091-06C2-B5E0-0809-E4CFCA4DF9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312" b="68470"/>
          <a:stretch/>
        </p:blipFill>
        <p:spPr>
          <a:xfrm>
            <a:off x="4572000" y="1376953"/>
            <a:ext cx="5714384" cy="46964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15FF3B58-908A-2463-0551-8C0AA2A876B4}"/>
              </a:ext>
            </a:extLst>
          </p:cNvPr>
          <p:cNvSpPr txBox="1"/>
          <p:nvPr/>
        </p:nvSpPr>
        <p:spPr>
          <a:xfrm>
            <a:off x="1393416" y="6430553"/>
            <a:ext cx="4018034" cy="30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3"/>
              </a:lnSpc>
            </a:pPr>
            <a:r>
              <a:rPr lang="en-US" sz="800" b="1" i="1" dirty="0">
                <a:latin typeface="Arial Narrow" panose="020B0606020202030204" pitchFamily="34" charset="0"/>
                <a:cs typeface="Arial" panose="020B0604020202020204" pitchFamily="34" charset="0"/>
              </a:rPr>
              <a:t>SOURCE: Jacobs Media 2022 | Adults 18+, USA, Total Respondents: 1,655</a:t>
            </a:r>
          </a:p>
        </p:txBody>
      </p:sp>
    </p:spTree>
    <p:extLst>
      <p:ext uri="{BB962C8B-B14F-4D97-AF65-F5344CB8AC3E}">
        <p14:creationId xmlns:p14="http://schemas.microsoft.com/office/powerpoint/2010/main" val="3290801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11714</TotalTime>
  <Words>72</Words>
  <Application>Microsoft Office PowerPoint</Application>
  <PresentationFormat>Letter Paper (8.5x11 in)</PresentationFormat>
  <Paragraphs>12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Madison Reddington</cp:lastModifiedBy>
  <cp:revision>195</cp:revision>
  <dcterms:created xsi:type="dcterms:W3CDTF">2020-02-17T18:03:40Z</dcterms:created>
  <dcterms:modified xsi:type="dcterms:W3CDTF">2024-01-15T18:08:04Z</dcterms:modified>
</cp:coreProperties>
</file>